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gif" ContentType="image/gif"/>
  <Default Extension="vml" ContentType="application/vnd.openxmlformats-officedocument.vmlDrawing"/>
  <Default Extension="xlsx" ContentType="application/vnd.openxmlformats-officedocument.spreadsheetml.sheet"/>
  <Default Extension="mp4" ContentType="video/mp4"/>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35.xml" ContentType="application/vnd.openxmlformats-officedocument.presentationml.notesSlide+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tags/tag1.xml" ContentType="application/vnd.openxmlformats-officedocument.presentationml.tags+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tags/tag2.xml" ContentType="application/vnd.openxmlformats-officedocument.presentationml.tags+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2.xml" ContentType="application/vnd.openxmlformats-officedocument.presentationml.notesSlide+xml"/>
  <Override PartName="/ppt/tags/tag3.xml" ContentType="application/vnd.openxmlformats-officedocument.presentationml.tags+xml"/>
  <Override PartName="/ppt/notesSlides/notesSlide4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tags/tag4.xml" ContentType="application/vnd.openxmlformats-officedocument.presentationml.tags+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tags/tag5.xml" ContentType="application/vnd.openxmlformats-officedocument.presentationml.tags+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6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69.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70.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136.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141.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142.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143.xml" ContentType="application/vnd.openxmlformats-officedocument.presentationml.notesSlide+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notesSlides/notesSlide172.xml" ContentType="application/vnd.openxmlformats-officedocument.presentationml.notesSlide+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notesSlides/notesSlide173.xml" ContentType="application/vnd.openxmlformats-officedocument.presentationml.notesSlide+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notesSlides/notesSlide174.xml" ContentType="application/vnd.openxmlformats-officedocument.presentationml.notesSlide+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notesSlides/notesSlide175.xml" ContentType="application/vnd.openxmlformats-officedocument.presentationml.notesSlide+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notesSlides/notesSlide17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6" r:id="rId1"/>
  </p:sldMasterIdLst>
  <p:notesMasterIdLst>
    <p:notesMasterId r:id="rId179"/>
  </p:notesMasterIdLst>
  <p:handoutMasterIdLst>
    <p:handoutMasterId r:id="rId180"/>
  </p:handoutMasterIdLst>
  <p:sldIdLst>
    <p:sldId id="770" r:id="rId2"/>
    <p:sldId id="313" r:id="rId3"/>
    <p:sldId id="314" r:id="rId4"/>
    <p:sldId id="315" r:id="rId5"/>
    <p:sldId id="316" r:id="rId6"/>
    <p:sldId id="318" r:id="rId7"/>
    <p:sldId id="319" r:id="rId8"/>
    <p:sldId id="320" r:id="rId9"/>
    <p:sldId id="321" r:id="rId10"/>
    <p:sldId id="794" r:id="rId11"/>
    <p:sldId id="327" r:id="rId12"/>
    <p:sldId id="328" r:id="rId13"/>
    <p:sldId id="795" r:id="rId14"/>
    <p:sldId id="657" r:id="rId15"/>
    <p:sldId id="565" r:id="rId16"/>
    <p:sldId id="566" r:id="rId17"/>
    <p:sldId id="722" r:id="rId18"/>
    <p:sldId id="567" r:id="rId19"/>
    <p:sldId id="785" r:id="rId20"/>
    <p:sldId id="787" r:id="rId21"/>
    <p:sldId id="788" r:id="rId22"/>
    <p:sldId id="789" r:id="rId23"/>
    <p:sldId id="654" r:id="rId24"/>
    <p:sldId id="656" r:id="rId25"/>
    <p:sldId id="793" r:id="rId26"/>
    <p:sldId id="700" r:id="rId27"/>
    <p:sldId id="792" r:id="rId28"/>
    <p:sldId id="661" r:id="rId29"/>
    <p:sldId id="658" r:id="rId30"/>
    <p:sldId id="681" r:id="rId31"/>
    <p:sldId id="727" r:id="rId32"/>
    <p:sldId id="796" r:id="rId33"/>
    <p:sldId id="729" r:id="rId34"/>
    <p:sldId id="791" r:id="rId35"/>
    <p:sldId id="730" r:id="rId36"/>
    <p:sldId id="731" r:id="rId37"/>
    <p:sldId id="823" r:id="rId38"/>
    <p:sldId id="732" r:id="rId39"/>
    <p:sldId id="733" r:id="rId40"/>
    <p:sldId id="734" r:id="rId41"/>
    <p:sldId id="735" r:id="rId42"/>
    <p:sldId id="736" r:id="rId43"/>
    <p:sldId id="737" r:id="rId44"/>
    <p:sldId id="798" r:id="rId45"/>
    <p:sldId id="790" r:id="rId46"/>
    <p:sldId id="800" r:id="rId47"/>
    <p:sldId id="797" r:id="rId48"/>
    <p:sldId id="801" r:id="rId49"/>
    <p:sldId id="742" r:id="rId50"/>
    <p:sldId id="802" r:id="rId51"/>
    <p:sldId id="803" r:id="rId52"/>
    <p:sldId id="745" r:id="rId53"/>
    <p:sldId id="824" r:id="rId54"/>
    <p:sldId id="804" r:id="rId55"/>
    <p:sldId id="805" r:id="rId56"/>
    <p:sldId id="752" r:id="rId57"/>
    <p:sldId id="753" r:id="rId58"/>
    <p:sldId id="825" r:id="rId59"/>
    <p:sldId id="806" r:id="rId60"/>
    <p:sldId id="749" r:id="rId61"/>
    <p:sldId id="750" r:id="rId62"/>
    <p:sldId id="826" r:id="rId63"/>
    <p:sldId id="751" r:id="rId64"/>
    <p:sldId id="754" r:id="rId65"/>
    <p:sldId id="755" r:id="rId66"/>
    <p:sldId id="807" r:id="rId67"/>
    <p:sldId id="758" r:id="rId68"/>
    <p:sldId id="759" r:id="rId69"/>
    <p:sldId id="760" r:id="rId70"/>
    <p:sldId id="761" r:id="rId71"/>
    <p:sldId id="808" r:id="rId72"/>
    <p:sldId id="763" r:id="rId73"/>
    <p:sldId id="764" r:id="rId74"/>
    <p:sldId id="765" r:id="rId75"/>
    <p:sldId id="766" r:id="rId76"/>
    <p:sldId id="767" r:id="rId77"/>
    <p:sldId id="768" r:id="rId78"/>
    <p:sldId id="769" r:id="rId79"/>
    <p:sldId id="360" r:id="rId80"/>
    <p:sldId id="809" r:id="rId81"/>
    <p:sldId id="362" r:id="rId82"/>
    <p:sldId id="659" r:id="rId83"/>
    <p:sldId id="723" r:id="rId84"/>
    <p:sldId id="367" r:id="rId85"/>
    <p:sldId id="370" r:id="rId86"/>
    <p:sldId id="371" r:id="rId87"/>
    <p:sldId id="382" r:id="rId88"/>
    <p:sldId id="374" r:id="rId89"/>
    <p:sldId id="715" r:id="rId90"/>
    <p:sldId id="376" r:id="rId91"/>
    <p:sldId id="810" r:id="rId92"/>
    <p:sldId id="373" r:id="rId93"/>
    <p:sldId id="811" r:id="rId94"/>
    <p:sldId id="724" r:id="rId95"/>
    <p:sldId id="380" r:id="rId96"/>
    <p:sldId id="812" r:id="rId97"/>
    <p:sldId id="383" r:id="rId98"/>
    <p:sldId id="385" r:id="rId99"/>
    <p:sldId id="813" r:id="rId100"/>
    <p:sldId id="387" r:id="rId101"/>
    <p:sldId id="388" r:id="rId102"/>
    <p:sldId id="814" r:id="rId103"/>
    <p:sldId id="391" r:id="rId104"/>
    <p:sldId id="393" r:id="rId105"/>
    <p:sldId id="699" r:id="rId106"/>
    <p:sldId id="395" r:id="rId107"/>
    <p:sldId id="815" r:id="rId108"/>
    <p:sldId id="397" r:id="rId109"/>
    <p:sldId id="399" r:id="rId110"/>
    <p:sldId id="816" r:id="rId111"/>
    <p:sldId id="400" r:id="rId112"/>
    <p:sldId id="405" r:id="rId113"/>
    <p:sldId id="406" r:id="rId114"/>
    <p:sldId id="407" r:id="rId115"/>
    <p:sldId id="828" r:id="rId116"/>
    <p:sldId id="408" r:id="rId117"/>
    <p:sldId id="677" r:id="rId118"/>
    <p:sldId id="409" r:id="rId119"/>
    <p:sldId id="410" r:id="rId120"/>
    <p:sldId id="411" r:id="rId121"/>
    <p:sldId id="412" r:id="rId122"/>
    <p:sldId id="413" r:id="rId123"/>
    <p:sldId id="543" r:id="rId124"/>
    <p:sldId id="678" r:id="rId125"/>
    <p:sldId id="414" r:id="rId126"/>
    <p:sldId id="415" r:id="rId127"/>
    <p:sldId id="544" r:id="rId128"/>
    <p:sldId id="546" r:id="rId129"/>
    <p:sldId id="548" r:id="rId130"/>
    <p:sldId id="419" r:id="rId131"/>
    <p:sldId id="420" r:id="rId132"/>
    <p:sldId id="549" r:id="rId133"/>
    <p:sldId id="837" r:id="rId134"/>
    <p:sldId id="839" r:id="rId135"/>
    <p:sldId id="424" r:id="rId136"/>
    <p:sldId id="426" r:id="rId137"/>
    <p:sldId id="771" r:id="rId138"/>
    <p:sldId id="772" r:id="rId139"/>
    <p:sldId id="773" r:id="rId140"/>
    <p:sldId id="774" r:id="rId141"/>
    <p:sldId id="775" r:id="rId142"/>
    <p:sldId id="776" r:id="rId143"/>
    <p:sldId id="777" r:id="rId144"/>
    <p:sldId id="817" r:id="rId145"/>
    <p:sldId id="818" r:id="rId146"/>
    <p:sldId id="780" r:id="rId147"/>
    <p:sldId id="819" r:id="rId148"/>
    <p:sldId id="820" r:id="rId149"/>
    <p:sldId id="435" r:id="rId150"/>
    <p:sldId id="436" r:id="rId151"/>
    <p:sldId id="438" r:id="rId152"/>
    <p:sldId id="440" r:id="rId153"/>
    <p:sldId id="441" r:id="rId154"/>
    <p:sldId id="821" r:id="rId155"/>
    <p:sldId id="822" r:id="rId156"/>
    <p:sldId id="455" r:id="rId157"/>
    <p:sldId id="475" r:id="rId158"/>
    <p:sldId id="476" r:id="rId159"/>
    <p:sldId id="477" r:id="rId160"/>
    <p:sldId id="725" r:id="rId161"/>
    <p:sldId id="551" r:id="rId162"/>
    <p:sldId id="550" r:id="rId163"/>
    <p:sldId id="552" r:id="rId164"/>
    <p:sldId id="553" r:id="rId165"/>
    <p:sldId id="554" r:id="rId166"/>
    <p:sldId id="479" r:id="rId167"/>
    <p:sldId id="480" r:id="rId168"/>
    <p:sldId id="721" r:id="rId169"/>
    <p:sldId id="717" r:id="rId170"/>
    <p:sldId id="718" r:id="rId171"/>
    <p:sldId id="511" r:id="rId172"/>
    <p:sldId id="504" r:id="rId173"/>
    <p:sldId id="506" r:id="rId174"/>
    <p:sldId id="507" r:id="rId175"/>
    <p:sldId id="508" r:id="rId176"/>
    <p:sldId id="509" r:id="rId177"/>
    <p:sldId id="478" r:id="rId178"/>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49AF"/>
    <a:srgbClr val="39587F"/>
    <a:srgbClr val="95B3D7"/>
    <a:srgbClr val="1F497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25" autoAdjust="0"/>
    <p:restoredTop sz="77236" autoAdjust="0"/>
  </p:normalViewPr>
  <p:slideViewPr>
    <p:cSldViewPr snapToGrid="0">
      <p:cViewPr varScale="1">
        <p:scale>
          <a:sx n="56" d="100"/>
          <a:sy n="56" d="100"/>
        </p:scale>
        <p:origin x="1176" y="78"/>
      </p:cViewPr>
      <p:guideLst>
        <p:guide orient="horz" pos="2160"/>
        <p:guide pos="3840"/>
      </p:guideLst>
    </p:cSldViewPr>
  </p:slideViewPr>
  <p:notesTextViewPr>
    <p:cViewPr>
      <p:scale>
        <a:sx n="3" d="2"/>
        <a:sy n="3" d="2"/>
      </p:scale>
      <p:origin x="0" y="0"/>
    </p:cViewPr>
  </p:notesTextViewPr>
  <p:sorterViewPr>
    <p:cViewPr varScale="1">
      <p:scale>
        <a:sx n="1" d="1"/>
        <a:sy n="1" d="1"/>
      </p:scale>
      <p:origin x="0" y="-39054"/>
    </p:cViewPr>
  </p:sorterViewPr>
  <p:notesViewPr>
    <p:cSldViewPr snapToGrid="0">
      <p:cViewPr>
        <p:scale>
          <a:sx n="150" d="100"/>
          <a:sy n="150" d="100"/>
        </p:scale>
        <p:origin x="-2388" y="648"/>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75" Type="http://schemas.openxmlformats.org/officeDocument/2006/relationships/slide" Target="slides/slide174.xml"/><Relationship Id="rId170" Type="http://schemas.openxmlformats.org/officeDocument/2006/relationships/slide" Target="slides/slide169.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181" Type="http://schemas.openxmlformats.org/officeDocument/2006/relationships/presProps" Target="pres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4" Type="http://schemas.openxmlformats.org/officeDocument/2006/relationships/slide" Target="slides/slide3.xml"/><Relationship Id="rId9" Type="http://schemas.openxmlformats.org/officeDocument/2006/relationships/slide" Target="slides/slide8.xml"/><Relationship Id="rId172" Type="http://schemas.openxmlformats.org/officeDocument/2006/relationships/slide" Target="slides/slide171.xml"/><Relationship Id="rId180" Type="http://schemas.openxmlformats.org/officeDocument/2006/relationships/handoutMaster" Target="handoutMasters/handoutMaster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theme" Target="theme/theme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tableStyles" Target="tableStyle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notesMaster" Target="notesMasters/notesMaster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Sheet1!$B$1</c:f>
              <c:strCache>
                <c:ptCount val="1"/>
                <c:pt idx="0">
                  <c:v>Af Am</c:v>
                </c:pt>
              </c:strCache>
            </c:strRef>
          </c:tx>
          <c:dPt>
            <c:idx val="0"/>
            <c:bubble3D val="0"/>
            <c:spPr>
              <a:solidFill>
                <a:schemeClr val="accent6">
                  <a:lumMod val="75000"/>
                </a:scheme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2-2AA6-4749-B990-4625EC0CA4D0}"/>
              </c:ext>
            </c:extLst>
          </c:dPt>
          <c:dPt>
            <c:idx val="1"/>
            <c:bubble3D val="0"/>
            <c:spPr>
              <a:solidFill>
                <a:schemeClr val="accent4"/>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1-2AA6-4749-B990-4625EC0CA4D0}"/>
              </c:ext>
            </c:extLst>
          </c:dPt>
          <c:dLbls>
            <c:dLbl>
              <c:idx val="0"/>
              <c:layout>
                <c:manualLayout>
                  <c:x val="-0.29037078915588765"/>
                  <c:y val="-2.2579825015245827E-2"/>
                </c:manualLayout>
              </c:layout>
              <c:spPr>
                <a:noFill/>
                <a:ln>
                  <a:noFill/>
                </a:ln>
                <a:effectLst/>
              </c:spPr>
              <c:txPr>
                <a:bodyPr rot="0" spcFirstLastPara="1" vertOverflow="ellipsis" vert="horz" wrap="square" lIns="38100" tIns="19050" rIns="38100" bIns="19050" anchor="ctr" anchorCtr="1">
                  <a:spAutoFit/>
                </a:bodyPr>
                <a:lstStyle/>
                <a:p>
                  <a:pPr>
                    <a:defRPr sz="3200" b="1" i="0" u="none" strike="noStrike" kern="1200" spc="0" baseline="0">
                      <a:solidFill>
                        <a:schemeClr val="bg1"/>
                      </a:solidFill>
                      <a:latin typeface="+mn-lt"/>
                      <a:ea typeface="+mn-ea"/>
                      <a:cs typeface="+mn-cs"/>
                    </a:defRPr>
                  </a:pPr>
                  <a:endParaRPr lang="en-US"/>
                </a:p>
              </c:txPr>
              <c:dLblPos val="bestFi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2-2AA6-4749-B990-4625EC0CA4D0}"/>
                </c:ext>
              </c:extLst>
            </c:dLbl>
            <c:dLbl>
              <c:idx val="1"/>
              <c:layout>
                <c:manualLayout>
                  <c:x val="0.2375761002184536"/>
                  <c:y val="-3.7633041692076409E-2"/>
                </c:manualLayout>
              </c:layout>
              <c:spPr>
                <a:noFill/>
                <a:ln>
                  <a:noFill/>
                </a:ln>
                <a:effectLst/>
              </c:spPr>
              <c:txPr>
                <a:bodyPr rot="0" spcFirstLastPara="1" vertOverflow="ellipsis" vert="horz" wrap="square" lIns="38100" tIns="19050" rIns="38100" bIns="19050" anchor="ctr" anchorCtr="1">
                  <a:spAutoFit/>
                </a:bodyPr>
                <a:lstStyle/>
                <a:p>
                  <a:pPr>
                    <a:defRPr sz="4000" b="1" i="0" u="none" strike="noStrike" kern="1200" spc="0" baseline="0">
                      <a:solidFill>
                        <a:schemeClr val="bg1"/>
                      </a:solidFill>
                      <a:latin typeface="+mn-lt"/>
                      <a:ea typeface="+mn-ea"/>
                      <a:cs typeface="+mn-cs"/>
                    </a:defRPr>
                  </a:pPr>
                  <a:endParaRPr lang="en-US"/>
                </a:p>
              </c:txPr>
              <c:dLblPos val="bestFi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AA6-4749-B990-4625EC0CA4D0}"/>
                </c:ext>
              </c:extLst>
            </c:dLbl>
            <c:spPr>
              <a:noFill/>
              <a:ln>
                <a:noFill/>
              </a:ln>
              <a:effectLst/>
            </c:spPr>
            <c:txPr>
              <a:bodyPr rot="0" spcFirstLastPara="1" vertOverflow="ellipsis" vert="horz" wrap="square" lIns="38100" tIns="19050" rIns="38100" bIns="19050" anchor="ctr" anchorCtr="1">
                <a:spAutoFit/>
              </a:bodyPr>
              <a:lstStyle/>
              <a:p>
                <a:pPr>
                  <a:defRPr sz="3200" b="1" i="0" u="none" strike="noStrike" kern="1200" spc="0" baseline="0">
                    <a:solidFill>
                      <a:schemeClr val="bg1"/>
                    </a:solidFill>
                    <a:latin typeface="+mn-lt"/>
                    <a:ea typeface="+mn-ea"/>
                    <a:cs typeface="+mn-cs"/>
                  </a:defRPr>
                </a:pPr>
                <a:endParaRPr lang="en-US"/>
              </a:p>
            </c:txPr>
            <c:dLblPos val="outEnd"/>
            <c:showLegendKey val="0"/>
            <c:showVal val="0"/>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c:v>
                </c:pt>
                <c:pt idx="1">
                  <c:v>-</c:v>
                </c:pt>
              </c:strCache>
            </c:strRef>
          </c:cat>
          <c:val>
            <c:numRef>
              <c:f>Sheet1!$B$2:$B$3</c:f>
              <c:numCache>
                <c:formatCode>General</c:formatCode>
                <c:ptCount val="2"/>
                <c:pt idx="0">
                  <c:v>1</c:v>
                </c:pt>
                <c:pt idx="1">
                  <c:v>1</c:v>
                </c:pt>
              </c:numCache>
            </c:numRef>
          </c:val>
          <c:extLst>
            <c:ext xmlns:c16="http://schemas.microsoft.com/office/drawing/2014/chart" uri="{C3380CC4-5D6E-409C-BE32-E72D297353CC}">
              <c16:uniqueId val="{00000000-2AA6-4749-B990-4625EC0CA4D0}"/>
            </c:ext>
          </c:extLst>
        </c:ser>
        <c:dLbls>
          <c:dLblPos val="outEnd"/>
          <c:showLegendKey val="0"/>
          <c:showVal val="0"/>
          <c:showCatName val="1"/>
          <c:showSerName val="0"/>
          <c:showPercent val="0"/>
          <c:showBubbleSize val="0"/>
          <c:showLeaderLines val="1"/>
        </c:dLbls>
      </c:pie3D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Sheet1!$B$1</c:f>
              <c:strCache>
                <c:ptCount val="1"/>
                <c:pt idx="0">
                  <c:v>Af Am</c:v>
                </c:pt>
              </c:strCache>
            </c:strRef>
          </c:tx>
          <c:dPt>
            <c:idx val="0"/>
            <c:bubble3D val="0"/>
            <c:spPr>
              <a:solidFill>
                <a:schemeClr val="accent6">
                  <a:lumMod val="75000"/>
                </a:scheme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2-2AA6-4749-B990-4625EC0CA4D0}"/>
              </c:ext>
            </c:extLst>
          </c:dPt>
          <c:dPt>
            <c:idx val="1"/>
            <c:bubble3D val="0"/>
            <c:spPr>
              <a:solidFill>
                <a:schemeClr val="accent4"/>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1-2AA6-4749-B990-4625EC0CA4D0}"/>
              </c:ext>
            </c:extLst>
          </c:dPt>
          <c:dLbls>
            <c:dLbl>
              <c:idx val="0"/>
              <c:layout>
                <c:manualLayout>
                  <c:x val="-0.1710984040793414"/>
                  <c:y val="0.10311084279518121"/>
                </c:manualLayout>
              </c:layout>
              <c:spPr>
                <a:noFill/>
                <a:ln>
                  <a:noFill/>
                </a:ln>
                <a:effectLst/>
              </c:spPr>
              <c:txPr>
                <a:bodyPr rot="0" spcFirstLastPara="1" vertOverflow="ellipsis" vert="horz" wrap="square" lIns="38100" tIns="19050" rIns="38100" bIns="19050" anchor="ctr" anchorCtr="1">
                  <a:spAutoFit/>
                </a:bodyPr>
                <a:lstStyle/>
                <a:p>
                  <a:pPr>
                    <a:defRPr sz="3200" b="1" i="0" u="none" strike="noStrike" kern="1200" spc="0" baseline="0">
                      <a:solidFill>
                        <a:schemeClr val="bg1"/>
                      </a:solidFill>
                      <a:latin typeface="+mn-lt"/>
                      <a:ea typeface="+mn-ea"/>
                      <a:cs typeface="+mn-cs"/>
                    </a:defRPr>
                  </a:pPr>
                  <a:endParaRPr lang="en-US"/>
                </a:p>
              </c:txPr>
              <c:dLblPos val="bestFi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2-2AA6-4749-B990-4625EC0CA4D0}"/>
                </c:ext>
              </c:extLst>
            </c:dLbl>
            <c:dLbl>
              <c:idx val="1"/>
              <c:layout>
                <c:manualLayout>
                  <c:x val="0.20504709641478147"/>
                  <c:y val="-0.27644513282875649"/>
                </c:manualLayout>
              </c:layout>
              <c:spPr>
                <a:noFill/>
                <a:ln>
                  <a:noFill/>
                </a:ln>
                <a:effectLst/>
              </c:spPr>
              <c:txPr>
                <a:bodyPr rot="0" spcFirstLastPara="1" vertOverflow="ellipsis" vert="horz" wrap="square" lIns="38100" tIns="19050" rIns="38100" bIns="19050" anchor="ctr" anchorCtr="1">
                  <a:spAutoFit/>
                </a:bodyPr>
                <a:lstStyle/>
                <a:p>
                  <a:pPr>
                    <a:defRPr sz="4000" b="1" i="0" u="none" strike="noStrike" kern="1200" spc="0" baseline="0">
                      <a:solidFill>
                        <a:schemeClr val="bg1"/>
                      </a:solidFill>
                      <a:latin typeface="+mn-lt"/>
                      <a:ea typeface="+mn-ea"/>
                      <a:cs typeface="+mn-cs"/>
                    </a:defRPr>
                  </a:pPr>
                  <a:endParaRPr lang="en-US"/>
                </a:p>
              </c:txPr>
              <c:dLblPos val="bestFi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AA6-4749-B990-4625EC0CA4D0}"/>
                </c:ext>
              </c:extLst>
            </c:dLbl>
            <c:spPr>
              <a:noFill/>
              <a:ln>
                <a:noFill/>
              </a:ln>
              <a:effectLst/>
            </c:spPr>
            <c:txPr>
              <a:bodyPr rot="0" spcFirstLastPara="1" vertOverflow="ellipsis" vert="horz" wrap="square" lIns="38100" tIns="19050" rIns="38100" bIns="19050" anchor="ctr" anchorCtr="1">
                <a:spAutoFit/>
              </a:bodyPr>
              <a:lstStyle/>
              <a:p>
                <a:pPr>
                  <a:defRPr sz="3200" b="1" i="0" u="none" strike="noStrike" kern="1200" spc="0" baseline="0">
                    <a:solidFill>
                      <a:schemeClr val="bg1"/>
                    </a:solidFill>
                    <a:latin typeface="+mn-lt"/>
                    <a:ea typeface="+mn-ea"/>
                    <a:cs typeface="+mn-cs"/>
                  </a:defRPr>
                </a:pPr>
                <a:endParaRPr lang="en-US"/>
              </a:p>
            </c:txPr>
            <c:dLblPos val="outEnd"/>
            <c:showLegendKey val="0"/>
            <c:showVal val="0"/>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c:v>
                </c:pt>
                <c:pt idx="1">
                  <c:v>-</c:v>
                </c:pt>
              </c:strCache>
            </c:strRef>
          </c:cat>
          <c:val>
            <c:numRef>
              <c:f>Sheet1!$B$2:$B$3</c:f>
              <c:numCache>
                <c:formatCode>General</c:formatCode>
                <c:ptCount val="2"/>
                <c:pt idx="0">
                  <c:v>1</c:v>
                </c:pt>
                <c:pt idx="1">
                  <c:v>3</c:v>
                </c:pt>
              </c:numCache>
            </c:numRef>
          </c:val>
          <c:extLst>
            <c:ext xmlns:c16="http://schemas.microsoft.com/office/drawing/2014/chart" uri="{C3380CC4-5D6E-409C-BE32-E72D297353CC}">
              <c16:uniqueId val="{00000000-2AA6-4749-B990-4625EC0CA4D0}"/>
            </c:ext>
          </c:extLst>
        </c:ser>
        <c:dLbls>
          <c:dLblPos val="outEnd"/>
          <c:showLegendKey val="0"/>
          <c:showVal val="0"/>
          <c:showCatName val="1"/>
          <c:showSerName val="0"/>
          <c:showPercent val="0"/>
          <c:showBubbleSize val="0"/>
          <c:showLeaderLines val="1"/>
        </c:dLbls>
      </c:pie3D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Sheet1!$B$1</c:f>
              <c:strCache>
                <c:ptCount val="1"/>
                <c:pt idx="0">
                  <c:v>Af Am</c:v>
                </c:pt>
              </c:strCache>
            </c:strRef>
          </c:tx>
          <c:dPt>
            <c:idx val="0"/>
            <c:bubble3D val="0"/>
            <c:spPr>
              <a:solidFill>
                <a:schemeClr val="accent6">
                  <a:lumMod val="75000"/>
                </a:scheme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2-2AA6-4749-B990-4625EC0CA4D0}"/>
              </c:ext>
            </c:extLst>
          </c:dPt>
          <c:dPt>
            <c:idx val="1"/>
            <c:bubble3D val="0"/>
            <c:spPr>
              <a:solidFill>
                <a:schemeClr val="accent4"/>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1-2AA6-4749-B990-4625EC0CA4D0}"/>
              </c:ext>
            </c:extLst>
          </c:dPt>
          <c:dLbls>
            <c:dLbl>
              <c:idx val="0"/>
              <c:layout>
                <c:manualLayout>
                  <c:x val="-9.9934101760754707E-2"/>
                  <c:y val="0.15963472331830281"/>
                </c:manualLayout>
              </c:layout>
              <c:spPr>
                <a:noFill/>
                <a:ln>
                  <a:noFill/>
                </a:ln>
                <a:effectLst/>
              </c:spPr>
              <c:txPr>
                <a:bodyPr rot="0" spcFirstLastPara="1" vertOverflow="ellipsis" vert="horz" wrap="square" lIns="38100" tIns="19050" rIns="38100" bIns="19050" anchor="ctr" anchorCtr="1">
                  <a:spAutoFit/>
                </a:bodyPr>
                <a:lstStyle/>
                <a:p>
                  <a:pPr>
                    <a:defRPr sz="2800" b="1" i="0" u="none" strike="noStrike" kern="1200" spc="0" baseline="0">
                      <a:solidFill>
                        <a:schemeClr val="bg1"/>
                      </a:solidFill>
                      <a:latin typeface="+mn-lt"/>
                      <a:ea typeface="+mn-ea"/>
                      <a:cs typeface="+mn-cs"/>
                    </a:defRPr>
                  </a:pPr>
                  <a:endParaRPr lang="en-US"/>
                </a:p>
              </c:txPr>
              <c:dLblPos val="bestFi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2-2AA6-4749-B990-4625EC0CA4D0}"/>
                </c:ext>
              </c:extLst>
            </c:dLbl>
            <c:dLbl>
              <c:idx val="1"/>
              <c:layout>
                <c:manualLayout>
                  <c:x val="0.10914344595952796"/>
                  <c:y val="-0.29385628558213345"/>
                </c:manualLayout>
              </c:layout>
              <c:spPr>
                <a:noFill/>
                <a:ln>
                  <a:noFill/>
                </a:ln>
                <a:effectLst/>
              </c:spPr>
              <c:txPr>
                <a:bodyPr rot="0" spcFirstLastPara="1" vertOverflow="ellipsis" vert="horz" wrap="square" lIns="38100" tIns="19050" rIns="38100" bIns="19050" anchor="ctr" anchorCtr="1">
                  <a:noAutofit/>
                </a:bodyPr>
                <a:lstStyle/>
                <a:p>
                  <a:pPr>
                    <a:defRPr sz="4000" b="1" i="0" u="none" strike="noStrike" kern="1200" spc="0" baseline="0">
                      <a:solidFill>
                        <a:schemeClr val="bg1"/>
                      </a:solidFill>
                      <a:latin typeface="+mn-lt"/>
                      <a:ea typeface="+mn-ea"/>
                      <a:cs typeface="+mn-cs"/>
                    </a:defRPr>
                  </a:pPr>
                  <a:endParaRPr lang="en-US"/>
                </a:p>
              </c:txPr>
              <c:dLblPos val="bestFit"/>
              <c:showLegendKey val="0"/>
              <c:showVal val="0"/>
              <c:showCatName val="1"/>
              <c:showSerName val="0"/>
              <c:showPercent val="0"/>
              <c:showBubbleSize val="0"/>
              <c:extLst>
                <c:ext xmlns:c15="http://schemas.microsoft.com/office/drawing/2012/chart" uri="{CE6537A1-D6FC-4f65-9D91-7224C49458BB}">
                  <c15:layout>
                    <c:manualLayout>
                      <c:w val="9.9462707451722171E-2"/>
                      <c:h val="0.17421072553365965"/>
                    </c:manualLayout>
                  </c15:layout>
                </c:ext>
                <c:ext xmlns:c16="http://schemas.microsoft.com/office/drawing/2014/chart" uri="{C3380CC4-5D6E-409C-BE32-E72D297353CC}">
                  <c16:uniqueId val="{00000001-2AA6-4749-B990-4625EC0CA4D0}"/>
                </c:ext>
              </c:extLst>
            </c:dLbl>
            <c:spPr>
              <a:noFill/>
              <a:ln>
                <a:noFill/>
              </a:ln>
              <a:effectLst/>
            </c:spPr>
            <c:txPr>
              <a:bodyPr rot="0" spcFirstLastPara="1" vertOverflow="ellipsis" vert="horz" wrap="square" lIns="38100" tIns="19050" rIns="38100" bIns="19050" anchor="ctr" anchorCtr="1">
                <a:spAutoFit/>
              </a:bodyPr>
              <a:lstStyle/>
              <a:p>
                <a:pPr>
                  <a:defRPr sz="3200" b="1" i="0" u="none" strike="noStrike" kern="1200" spc="0" baseline="0">
                    <a:solidFill>
                      <a:schemeClr val="bg1"/>
                    </a:solidFill>
                    <a:latin typeface="+mn-lt"/>
                    <a:ea typeface="+mn-ea"/>
                    <a:cs typeface="+mn-cs"/>
                  </a:defRPr>
                </a:pPr>
                <a:endParaRPr lang="en-US"/>
              </a:p>
            </c:txPr>
            <c:dLblPos val="outEnd"/>
            <c:showLegendKey val="0"/>
            <c:showVal val="0"/>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c:v>
                </c:pt>
                <c:pt idx="1">
                  <c:v>-</c:v>
                </c:pt>
              </c:strCache>
            </c:strRef>
          </c:cat>
          <c:val>
            <c:numRef>
              <c:f>Sheet1!$B$2:$B$3</c:f>
              <c:numCache>
                <c:formatCode>General</c:formatCode>
                <c:ptCount val="2"/>
                <c:pt idx="0">
                  <c:v>1</c:v>
                </c:pt>
                <c:pt idx="1">
                  <c:v>10</c:v>
                </c:pt>
              </c:numCache>
            </c:numRef>
          </c:val>
          <c:extLst>
            <c:ext xmlns:c16="http://schemas.microsoft.com/office/drawing/2014/chart" uri="{C3380CC4-5D6E-409C-BE32-E72D297353CC}">
              <c16:uniqueId val="{00000000-2AA6-4749-B990-4625EC0CA4D0}"/>
            </c:ext>
          </c:extLst>
        </c:ser>
        <c:dLbls>
          <c:dLblPos val="outEnd"/>
          <c:showLegendKey val="0"/>
          <c:showVal val="0"/>
          <c:showCatName val="1"/>
          <c:showSerName val="0"/>
          <c:showPercent val="0"/>
          <c:showBubbleSize val="0"/>
          <c:showLeaderLines val="1"/>
        </c:dLbls>
      </c:pie3D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Column1</c:v>
                </c:pt>
              </c:strCache>
            </c:strRef>
          </c:tx>
          <c:dLbls>
            <c:dLbl>
              <c:idx val="0"/>
              <c:delete val="1"/>
              <c:extLst>
                <c:ext xmlns:c15="http://schemas.microsoft.com/office/drawing/2012/chart" uri="{CE6537A1-D6FC-4f65-9D91-7224C49458BB}"/>
                <c:ext xmlns:c16="http://schemas.microsoft.com/office/drawing/2014/chart" uri="{C3380CC4-5D6E-409C-BE32-E72D297353CC}">
                  <c16:uniqueId val="{00000000-C6F0-4581-9927-97E3BE0F6215}"/>
                </c:ext>
              </c:extLst>
            </c:dLbl>
            <c:dLbl>
              <c:idx val="1"/>
              <c:layout>
                <c:manualLayout>
                  <c:x val="0.20474023467654803"/>
                  <c:y val="-0.21562270341207301"/>
                </c:manualLayout>
              </c:layout>
              <c:tx>
                <c:rich>
                  <a:bodyPr/>
                  <a:lstStyle/>
                  <a:p>
                    <a:pPr>
                      <a:defRPr b="1">
                        <a:solidFill>
                          <a:schemeClr val="bg1"/>
                        </a:solidFill>
                      </a:defRPr>
                    </a:pPr>
                    <a:r>
                      <a:rPr lang="en-US" b="1" dirty="0">
                        <a:solidFill>
                          <a:schemeClr val="bg1"/>
                        </a:solidFill>
                      </a:rPr>
                      <a:t>80%</a:t>
                    </a:r>
                  </a:p>
                </c:rich>
              </c:tx>
              <c:sp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C6F0-4581-9927-97E3BE0F6215}"/>
                </c:ext>
              </c:extLst>
            </c:dLbl>
            <c:dLbl>
              <c:idx val="2"/>
              <c:delete val="1"/>
              <c:extLst>
                <c:ext xmlns:c15="http://schemas.microsoft.com/office/drawing/2012/chart" uri="{CE6537A1-D6FC-4f65-9D91-7224C49458BB}"/>
                <c:ext xmlns:c16="http://schemas.microsoft.com/office/drawing/2014/chart" uri="{C3380CC4-5D6E-409C-BE32-E72D297353CC}">
                  <c16:uniqueId val="{00000004-C6F0-4581-9927-97E3BE0F6215}"/>
                </c:ext>
              </c:extLst>
            </c:dLbl>
            <c:dLbl>
              <c:idx val="3"/>
              <c:delete val="1"/>
              <c:extLst>
                <c:ext xmlns:c15="http://schemas.microsoft.com/office/drawing/2012/chart" uri="{CE6537A1-D6FC-4f65-9D91-7224C49458BB}"/>
                <c:ext xmlns:c16="http://schemas.microsoft.com/office/drawing/2014/chart" uri="{C3380CC4-5D6E-409C-BE32-E72D297353CC}">
                  <c16:uniqueId val="{00000003-C6F0-4581-9927-97E3BE0F6215}"/>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extLst>
          </c:dLbls>
          <c:cat>
            <c:numRef>
              <c:f>Sheet1!$A$2:$A$5</c:f>
              <c:numCache>
                <c:formatCode>General</c:formatCode>
                <c:ptCount val="4"/>
              </c:numCache>
            </c:numRef>
          </c:cat>
          <c:val>
            <c:numRef>
              <c:f>Sheet1!$B$2:$B$5</c:f>
              <c:numCache>
                <c:formatCode>General</c:formatCode>
                <c:ptCount val="4"/>
                <c:pt idx="0">
                  <c:v>20</c:v>
                </c:pt>
                <c:pt idx="1">
                  <c:v>80</c:v>
                </c:pt>
              </c:numCache>
            </c:numRef>
          </c:val>
          <c:extLst>
            <c:ext xmlns:c16="http://schemas.microsoft.com/office/drawing/2014/chart" uri="{C3380CC4-5D6E-409C-BE32-E72D297353CC}">
              <c16:uniqueId val="{00000002-C6F0-4581-9927-97E3BE0F6215}"/>
            </c:ext>
          </c:extLst>
        </c:ser>
        <c:dLbls>
          <c:showLegendKey val="0"/>
          <c:showVal val="0"/>
          <c:showCatName val="0"/>
          <c:showSerName val="0"/>
          <c:showPercent val="0"/>
          <c:showBubbleSize val="0"/>
          <c:showLeaderLines val="0"/>
        </c:dLbls>
        <c:firstSliceAng val="0"/>
      </c:pieChart>
    </c:plotArea>
    <c:plotVisOnly val="1"/>
    <c:dispBlanksAs val="zero"/>
    <c:showDLblsOverMax val="0"/>
  </c:chart>
  <c:txPr>
    <a:bodyPr/>
    <a:lstStyle/>
    <a:p>
      <a:pPr>
        <a:defRPr sz="1800"/>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Column1</c:v>
                </c:pt>
              </c:strCache>
            </c:strRef>
          </c:tx>
          <c:dLbls>
            <c:dLbl>
              <c:idx val="0"/>
              <c:delete val="1"/>
              <c:extLst>
                <c:ext xmlns:c15="http://schemas.microsoft.com/office/drawing/2012/chart" uri="{CE6537A1-D6FC-4f65-9D91-7224C49458BB}"/>
                <c:ext xmlns:c16="http://schemas.microsoft.com/office/drawing/2014/chart" uri="{C3380CC4-5D6E-409C-BE32-E72D297353CC}">
                  <c16:uniqueId val="{00000000-42D6-48C5-9477-50A28DEFED78}"/>
                </c:ext>
              </c:extLst>
            </c:dLbl>
            <c:dLbl>
              <c:idx val="1"/>
              <c:layout>
                <c:manualLayout>
                  <c:x val="7.8452479624257498E-2"/>
                  <c:y val="-0.34038149116368827"/>
                </c:manualLayout>
              </c:layout>
              <c:tx>
                <c:rich>
                  <a:bodyPr/>
                  <a:lstStyle/>
                  <a:p>
                    <a:pPr>
                      <a:defRPr b="1">
                        <a:solidFill>
                          <a:schemeClr val="bg1"/>
                        </a:solidFill>
                      </a:defRPr>
                    </a:pPr>
                    <a:r>
                      <a:rPr lang="en-US" b="1" dirty="0">
                        <a:solidFill>
                          <a:schemeClr val="bg1"/>
                        </a:solidFill>
                      </a:rPr>
                      <a:t>87%</a:t>
                    </a:r>
                  </a:p>
                </c:rich>
              </c:tx>
              <c:sp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2D6-48C5-9477-50A28DEFED78}"/>
                </c:ext>
              </c:extLst>
            </c:dLbl>
            <c:dLbl>
              <c:idx val="2"/>
              <c:delete val="1"/>
              <c:extLst>
                <c:ext xmlns:c15="http://schemas.microsoft.com/office/drawing/2012/chart" uri="{CE6537A1-D6FC-4f65-9D91-7224C49458BB}"/>
                <c:ext xmlns:c16="http://schemas.microsoft.com/office/drawing/2014/chart" uri="{C3380CC4-5D6E-409C-BE32-E72D297353CC}">
                  <c16:uniqueId val="{00000003-42D6-48C5-9477-50A28DEFED78}"/>
                </c:ext>
              </c:extLst>
            </c:dLbl>
            <c:dLbl>
              <c:idx val="3"/>
              <c:delete val="1"/>
              <c:extLst>
                <c:ext xmlns:c15="http://schemas.microsoft.com/office/drawing/2012/chart" uri="{CE6537A1-D6FC-4f65-9D91-7224C49458BB}"/>
                <c:ext xmlns:c16="http://schemas.microsoft.com/office/drawing/2014/chart" uri="{C3380CC4-5D6E-409C-BE32-E72D297353CC}">
                  <c16:uniqueId val="{00000004-42D6-48C5-9477-50A28DEFED78}"/>
                </c:ext>
              </c:extLst>
            </c:dLbl>
            <c:spPr>
              <a:noFill/>
              <a:ln>
                <a:noFill/>
              </a:ln>
              <a:effectLst/>
            </c:spPr>
            <c:showLegendKey val="0"/>
            <c:showVal val="1"/>
            <c:showCatName val="0"/>
            <c:showSerName val="0"/>
            <c:showPercent val="0"/>
            <c:showBubbleSize val="0"/>
            <c:showLeaderLines val="1"/>
            <c:extLst>
              <c:ext xmlns:c15="http://schemas.microsoft.com/office/drawing/2012/chart" uri="{CE6537A1-D6FC-4f65-9D91-7224C49458BB}"/>
            </c:extLst>
          </c:dLbls>
          <c:cat>
            <c:numRef>
              <c:f>Sheet1!$A$2:$A$5</c:f>
              <c:numCache>
                <c:formatCode>General</c:formatCode>
                <c:ptCount val="4"/>
              </c:numCache>
            </c:numRef>
          </c:cat>
          <c:val>
            <c:numRef>
              <c:f>Sheet1!$B$2:$B$5</c:f>
              <c:numCache>
                <c:formatCode>General</c:formatCode>
                <c:ptCount val="4"/>
                <c:pt idx="0">
                  <c:v>13</c:v>
                </c:pt>
                <c:pt idx="1">
                  <c:v>87</c:v>
                </c:pt>
              </c:numCache>
            </c:numRef>
          </c:val>
          <c:extLst>
            <c:ext xmlns:c16="http://schemas.microsoft.com/office/drawing/2014/chart" uri="{C3380CC4-5D6E-409C-BE32-E72D297353CC}">
              <c16:uniqueId val="{00000002-42D6-48C5-9477-50A28DEFED78}"/>
            </c:ext>
          </c:extLst>
        </c:ser>
        <c:dLbls>
          <c:showLegendKey val="0"/>
          <c:showVal val="0"/>
          <c:showCatName val="0"/>
          <c:showSerName val="0"/>
          <c:showPercent val="0"/>
          <c:showBubbleSize val="0"/>
          <c:showLeaderLines val="1"/>
        </c:dLbls>
        <c:firstSliceAng val="0"/>
      </c:pieChart>
    </c:plotArea>
    <c:plotVisOnly val="1"/>
    <c:dispBlanksAs val="zero"/>
    <c:showDLblsOverMax val="0"/>
  </c:chart>
  <c:txPr>
    <a:bodyPr/>
    <a:lstStyle/>
    <a:p>
      <a:pPr>
        <a:defRPr sz="1800"/>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Column1</c:v>
                </c:pt>
              </c:strCache>
            </c:strRef>
          </c:tx>
          <c:dLbls>
            <c:dLbl>
              <c:idx val="0"/>
              <c:delete val="1"/>
              <c:extLst>
                <c:ext xmlns:c15="http://schemas.microsoft.com/office/drawing/2012/chart" uri="{CE6537A1-D6FC-4f65-9D91-7224C49458BB}"/>
                <c:ext xmlns:c16="http://schemas.microsoft.com/office/drawing/2014/chart" uri="{C3380CC4-5D6E-409C-BE32-E72D297353CC}">
                  <c16:uniqueId val="{00000000-D761-4693-8D11-6E60E0DC39DE}"/>
                </c:ext>
              </c:extLst>
            </c:dLbl>
            <c:dLbl>
              <c:idx val="1"/>
              <c:layout>
                <c:manualLayout>
                  <c:x val="0.23382352941176499"/>
                  <c:y val="-5.672572178477691E-2"/>
                </c:manualLayout>
              </c:layout>
              <c:tx>
                <c:rich>
                  <a:bodyPr/>
                  <a:lstStyle/>
                  <a:p>
                    <a:pPr>
                      <a:defRPr b="1">
                        <a:solidFill>
                          <a:schemeClr val="bg1"/>
                        </a:solidFill>
                      </a:defRPr>
                    </a:pPr>
                    <a:r>
                      <a:rPr lang="en-US" b="1" dirty="0">
                        <a:solidFill>
                          <a:schemeClr val="bg1"/>
                        </a:solidFill>
                      </a:rPr>
                      <a:t>55%</a:t>
                    </a:r>
                  </a:p>
                </c:rich>
              </c:tx>
              <c:sp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761-4693-8D11-6E60E0DC39DE}"/>
                </c:ext>
              </c:extLst>
            </c:dLbl>
            <c:dLbl>
              <c:idx val="2"/>
              <c:delete val="1"/>
              <c:extLst>
                <c:ext xmlns:c15="http://schemas.microsoft.com/office/drawing/2012/chart" uri="{CE6537A1-D6FC-4f65-9D91-7224C49458BB}"/>
                <c:ext xmlns:c16="http://schemas.microsoft.com/office/drawing/2014/chart" uri="{C3380CC4-5D6E-409C-BE32-E72D297353CC}">
                  <c16:uniqueId val="{00000003-D761-4693-8D11-6E60E0DC39DE}"/>
                </c:ext>
              </c:extLst>
            </c:dLbl>
            <c:dLbl>
              <c:idx val="3"/>
              <c:delete val="1"/>
              <c:extLst>
                <c:ext xmlns:c15="http://schemas.microsoft.com/office/drawing/2012/chart" uri="{CE6537A1-D6FC-4f65-9D91-7224C49458BB}"/>
                <c:ext xmlns:c16="http://schemas.microsoft.com/office/drawing/2014/chart" uri="{C3380CC4-5D6E-409C-BE32-E72D297353CC}">
                  <c16:uniqueId val="{00000004-D761-4693-8D11-6E60E0DC39DE}"/>
                </c:ext>
              </c:extLst>
            </c:dLbl>
            <c:spPr>
              <a:noFill/>
              <a:ln>
                <a:noFill/>
              </a:ln>
              <a:effectLst/>
            </c:spPr>
            <c:showLegendKey val="0"/>
            <c:showVal val="1"/>
            <c:showCatName val="0"/>
            <c:showSerName val="0"/>
            <c:showPercent val="0"/>
            <c:showBubbleSize val="0"/>
            <c:showLeaderLines val="1"/>
            <c:extLst>
              <c:ext xmlns:c15="http://schemas.microsoft.com/office/drawing/2012/chart" uri="{CE6537A1-D6FC-4f65-9D91-7224C49458BB}"/>
            </c:extLst>
          </c:dLbls>
          <c:cat>
            <c:numRef>
              <c:f>Sheet1!$A$2:$A$5</c:f>
              <c:numCache>
                <c:formatCode>General</c:formatCode>
                <c:ptCount val="4"/>
              </c:numCache>
            </c:numRef>
          </c:cat>
          <c:val>
            <c:numRef>
              <c:f>Sheet1!$B$2:$B$5</c:f>
              <c:numCache>
                <c:formatCode>General</c:formatCode>
                <c:ptCount val="4"/>
                <c:pt idx="0">
                  <c:v>45</c:v>
                </c:pt>
                <c:pt idx="1">
                  <c:v>55</c:v>
                </c:pt>
              </c:numCache>
            </c:numRef>
          </c:val>
          <c:extLst>
            <c:ext xmlns:c16="http://schemas.microsoft.com/office/drawing/2014/chart" uri="{C3380CC4-5D6E-409C-BE32-E72D297353CC}">
              <c16:uniqueId val="{00000002-D761-4693-8D11-6E60E0DC39DE}"/>
            </c:ext>
          </c:extLst>
        </c:ser>
        <c:dLbls>
          <c:showLegendKey val="0"/>
          <c:showVal val="0"/>
          <c:showCatName val="0"/>
          <c:showSerName val="0"/>
          <c:showPercent val="0"/>
          <c:showBubbleSize val="0"/>
          <c:showLeaderLines val="1"/>
        </c:dLbls>
        <c:firstSliceAng val="0"/>
      </c:pieChart>
    </c:plotArea>
    <c:plotVisOnly val="1"/>
    <c:dispBlanksAs val="zero"/>
    <c:showDLblsOverMax val="0"/>
  </c:chart>
  <c:txPr>
    <a:bodyPr/>
    <a:lstStyle/>
    <a:p>
      <a:pPr>
        <a:defRPr sz="1800"/>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583D4A2-2B14-4871-8E9A-A0C454C47C8E}" type="doc">
      <dgm:prSet loTypeId="urn:microsoft.com/office/officeart/2005/8/layout/default#1" loCatId="list" qsTypeId="urn:microsoft.com/office/officeart/2005/8/quickstyle/simple1" qsCatId="simple" csTypeId="urn:microsoft.com/office/officeart/2005/8/colors/accent0_3" csCatId="mainScheme" phldr="1"/>
      <dgm:spPr/>
      <dgm:t>
        <a:bodyPr/>
        <a:lstStyle/>
        <a:p>
          <a:endParaRPr lang="en-US"/>
        </a:p>
      </dgm:t>
    </dgm:pt>
    <dgm:pt modelId="{9FE5B8EB-AE14-42F9-A476-35019D715518}">
      <dgm:prSet phldrT="[Text]"/>
      <dgm:spPr/>
      <dgm:t>
        <a:bodyPr/>
        <a:lstStyle/>
        <a:p>
          <a:r>
            <a:rPr lang="en-US" dirty="0"/>
            <a:t>Sex Assigned at Birth</a:t>
          </a:r>
        </a:p>
      </dgm:t>
    </dgm:pt>
    <dgm:pt modelId="{6C0DC41E-54FB-467A-92F7-03830F851C5E}" type="parTrans" cxnId="{3144FA77-6E44-4A2B-AFD4-42C6C23C4C20}">
      <dgm:prSet/>
      <dgm:spPr/>
      <dgm:t>
        <a:bodyPr/>
        <a:lstStyle/>
        <a:p>
          <a:endParaRPr lang="en-US"/>
        </a:p>
      </dgm:t>
    </dgm:pt>
    <dgm:pt modelId="{09AC97ED-BCA7-4B6E-84AB-1A3484D0E918}" type="sibTrans" cxnId="{3144FA77-6E44-4A2B-AFD4-42C6C23C4C20}">
      <dgm:prSet/>
      <dgm:spPr/>
      <dgm:t>
        <a:bodyPr/>
        <a:lstStyle/>
        <a:p>
          <a:endParaRPr lang="en-US"/>
        </a:p>
      </dgm:t>
    </dgm:pt>
    <dgm:pt modelId="{2310DCD4-29FB-4508-B0C6-65F5FD6ABC19}">
      <dgm:prSet phldrT="[Text]"/>
      <dgm:spPr/>
      <dgm:t>
        <a:bodyPr/>
        <a:lstStyle/>
        <a:p>
          <a:r>
            <a:rPr lang="en-US" dirty="0"/>
            <a:t>Gender Identity</a:t>
          </a:r>
        </a:p>
      </dgm:t>
    </dgm:pt>
    <dgm:pt modelId="{C070C6B1-DB42-40FF-B2D5-75044D9C44F9}" type="parTrans" cxnId="{F64B009A-9D06-4E55-9C93-4D91BD024F35}">
      <dgm:prSet/>
      <dgm:spPr/>
      <dgm:t>
        <a:bodyPr/>
        <a:lstStyle/>
        <a:p>
          <a:endParaRPr lang="en-US"/>
        </a:p>
      </dgm:t>
    </dgm:pt>
    <dgm:pt modelId="{40ECC58A-DA06-4C0D-BE55-0CFF5FBC42BC}" type="sibTrans" cxnId="{F64B009A-9D06-4E55-9C93-4D91BD024F35}">
      <dgm:prSet/>
      <dgm:spPr/>
      <dgm:t>
        <a:bodyPr/>
        <a:lstStyle/>
        <a:p>
          <a:endParaRPr lang="en-US"/>
        </a:p>
      </dgm:t>
    </dgm:pt>
    <dgm:pt modelId="{7C6B1A7E-6210-4B30-86BF-080573CF1903}">
      <dgm:prSet phldrT="[Text]"/>
      <dgm:spPr/>
      <dgm:t>
        <a:bodyPr/>
        <a:lstStyle/>
        <a:p>
          <a:r>
            <a:rPr lang="en-US" dirty="0"/>
            <a:t>Gender Expression</a:t>
          </a:r>
        </a:p>
      </dgm:t>
    </dgm:pt>
    <dgm:pt modelId="{5587E3EF-931E-4218-A190-5EDAD6A42422}" type="parTrans" cxnId="{D460961D-660E-4A4A-BFB3-41C75DA10B03}">
      <dgm:prSet/>
      <dgm:spPr/>
      <dgm:t>
        <a:bodyPr/>
        <a:lstStyle/>
        <a:p>
          <a:endParaRPr lang="en-US"/>
        </a:p>
      </dgm:t>
    </dgm:pt>
    <dgm:pt modelId="{FEE96952-C12B-476D-B49A-4429604D8049}" type="sibTrans" cxnId="{D460961D-660E-4A4A-BFB3-41C75DA10B03}">
      <dgm:prSet/>
      <dgm:spPr/>
      <dgm:t>
        <a:bodyPr/>
        <a:lstStyle/>
        <a:p>
          <a:endParaRPr lang="en-US"/>
        </a:p>
      </dgm:t>
    </dgm:pt>
    <dgm:pt modelId="{94DADC16-5120-4B37-A3C9-868BE497E94B}">
      <dgm:prSet phldrT="[Text]"/>
      <dgm:spPr/>
      <dgm:t>
        <a:bodyPr/>
        <a:lstStyle/>
        <a:p>
          <a:r>
            <a:rPr lang="en-US" dirty="0"/>
            <a:t>Sexual Orientation</a:t>
          </a:r>
        </a:p>
      </dgm:t>
    </dgm:pt>
    <dgm:pt modelId="{F7490CA3-E6D0-404D-AE75-39C0ABF46933}" type="parTrans" cxnId="{643DC08A-3704-44AD-8EFC-0F9E70D85991}">
      <dgm:prSet/>
      <dgm:spPr/>
      <dgm:t>
        <a:bodyPr/>
        <a:lstStyle/>
        <a:p>
          <a:endParaRPr lang="en-US"/>
        </a:p>
      </dgm:t>
    </dgm:pt>
    <dgm:pt modelId="{545F1160-0F67-4921-B440-DC686F0847D1}" type="sibTrans" cxnId="{643DC08A-3704-44AD-8EFC-0F9E70D85991}">
      <dgm:prSet/>
      <dgm:spPr/>
      <dgm:t>
        <a:bodyPr/>
        <a:lstStyle/>
        <a:p>
          <a:endParaRPr lang="en-US"/>
        </a:p>
      </dgm:t>
    </dgm:pt>
    <dgm:pt modelId="{54FAD0CE-BFAA-4837-A301-1FDA9AF844AD}" type="pres">
      <dgm:prSet presAssocID="{D583D4A2-2B14-4871-8E9A-A0C454C47C8E}" presName="diagram" presStyleCnt="0">
        <dgm:presLayoutVars>
          <dgm:dir/>
          <dgm:resizeHandles val="exact"/>
        </dgm:presLayoutVars>
      </dgm:prSet>
      <dgm:spPr/>
      <dgm:t>
        <a:bodyPr/>
        <a:lstStyle/>
        <a:p>
          <a:endParaRPr lang="en-US"/>
        </a:p>
      </dgm:t>
    </dgm:pt>
    <dgm:pt modelId="{E5B04B2E-DB55-4EFD-A702-C01CB43796DD}" type="pres">
      <dgm:prSet presAssocID="{9FE5B8EB-AE14-42F9-A476-35019D715518}" presName="node" presStyleLbl="node1" presStyleIdx="0" presStyleCnt="4">
        <dgm:presLayoutVars>
          <dgm:bulletEnabled val="1"/>
        </dgm:presLayoutVars>
      </dgm:prSet>
      <dgm:spPr/>
      <dgm:t>
        <a:bodyPr/>
        <a:lstStyle/>
        <a:p>
          <a:endParaRPr lang="en-US"/>
        </a:p>
      </dgm:t>
    </dgm:pt>
    <dgm:pt modelId="{503994D5-E428-4ED9-9CFC-01DDBA9AB064}" type="pres">
      <dgm:prSet presAssocID="{09AC97ED-BCA7-4B6E-84AB-1A3484D0E918}" presName="sibTrans" presStyleCnt="0"/>
      <dgm:spPr/>
    </dgm:pt>
    <dgm:pt modelId="{C29F6929-9AF5-4A56-A6FA-D9FF57AEEA15}" type="pres">
      <dgm:prSet presAssocID="{2310DCD4-29FB-4508-B0C6-65F5FD6ABC19}" presName="node" presStyleLbl="node1" presStyleIdx="1" presStyleCnt="4" custLinFactNeighborX="-918" custLinFactNeighborY="-1119">
        <dgm:presLayoutVars>
          <dgm:bulletEnabled val="1"/>
        </dgm:presLayoutVars>
      </dgm:prSet>
      <dgm:spPr/>
      <dgm:t>
        <a:bodyPr/>
        <a:lstStyle/>
        <a:p>
          <a:endParaRPr lang="en-US"/>
        </a:p>
      </dgm:t>
    </dgm:pt>
    <dgm:pt modelId="{39722DC0-5232-4DC5-9E6D-354CC960CE01}" type="pres">
      <dgm:prSet presAssocID="{40ECC58A-DA06-4C0D-BE55-0CFF5FBC42BC}" presName="sibTrans" presStyleCnt="0"/>
      <dgm:spPr/>
    </dgm:pt>
    <dgm:pt modelId="{F5AE3C64-3E8D-4A17-827A-983C15A17FF8}" type="pres">
      <dgm:prSet presAssocID="{7C6B1A7E-6210-4B30-86BF-080573CF1903}" presName="node" presStyleLbl="node1" presStyleIdx="2" presStyleCnt="4">
        <dgm:presLayoutVars>
          <dgm:bulletEnabled val="1"/>
        </dgm:presLayoutVars>
      </dgm:prSet>
      <dgm:spPr/>
      <dgm:t>
        <a:bodyPr/>
        <a:lstStyle/>
        <a:p>
          <a:endParaRPr lang="en-US"/>
        </a:p>
      </dgm:t>
    </dgm:pt>
    <dgm:pt modelId="{91EE9B7A-0FE2-48C7-9E9B-56844EB59709}" type="pres">
      <dgm:prSet presAssocID="{FEE96952-C12B-476D-B49A-4429604D8049}" presName="sibTrans" presStyleCnt="0"/>
      <dgm:spPr/>
    </dgm:pt>
    <dgm:pt modelId="{40317BDB-515F-45E3-82CE-3DCAD9F8FDF2}" type="pres">
      <dgm:prSet presAssocID="{94DADC16-5120-4B37-A3C9-868BE497E94B}" presName="node" presStyleLbl="node1" presStyleIdx="3" presStyleCnt="4">
        <dgm:presLayoutVars>
          <dgm:bulletEnabled val="1"/>
        </dgm:presLayoutVars>
      </dgm:prSet>
      <dgm:spPr/>
      <dgm:t>
        <a:bodyPr/>
        <a:lstStyle/>
        <a:p>
          <a:endParaRPr lang="en-US"/>
        </a:p>
      </dgm:t>
    </dgm:pt>
  </dgm:ptLst>
  <dgm:cxnLst>
    <dgm:cxn modelId="{F11F67AB-D87F-40BD-8E77-6E3265E81D82}" type="presOf" srcId="{9FE5B8EB-AE14-42F9-A476-35019D715518}" destId="{E5B04B2E-DB55-4EFD-A702-C01CB43796DD}" srcOrd="0" destOrd="0" presId="urn:microsoft.com/office/officeart/2005/8/layout/default#1"/>
    <dgm:cxn modelId="{D460961D-660E-4A4A-BFB3-41C75DA10B03}" srcId="{D583D4A2-2B14-4871-8E9A-A0C454C47C8E}" destId="{7C6B1A7E-6210-4B30-86BF-080573CF1903}" srcOrd="2" destOrd="0" parTransId="{5587E3EF-931E-4218-A190-5EDAD6A42422}" sibTransId="{FEE96952-C12B-476D-B49A-4429604D8049}"/>
    <dgm:cxn modelId="{643DC08A-3704-44AD-8EFC-0F9E70D85991}" srcId="{D583D4A2-2B14-4871-8E9A-A0C454C47C8E}" destId="{94DADC16-5120-4B37-A3C9-868BE497E94B}" srcOrd="3" destOrd="0" parTransId="{F7490CA3-E6D0-404D-AE75-39C0ABF46933}" sibTransId="{545F1160-0F67-4921-B440-DC686F0847D1}"/>
    <dgm:cxn modelId="{3144FA77-6E44-4A2B-AFD4-42C6C23C4C20}" srcId="{D583D4A2-2B14-4871-8E9A-A0C454C47C8E}" destId="{9FE5B8EB-AE14-42F9-A476-35019D715518}" srcOrd="0" destOrd="0" parTransId="{6C0DC41E-54FB-467A-92F7-03830F851C5E}" sibTransId="{09AC97ED-BCA7-4B6E-84AB-1A3484D0E918}"/>
    <dgm:cxn modelId="{F64B009A-9D06-4E55-9C93-4D91BD024F35}" srcId="{D583D4A2-2B14-4871-8E9A-A0C454C47C8E}" destId="{2310DCD4-29FB-4508-B0C6-65F5FD6ABC19}" srcOrd="1" destOrd="0" parTransId="{C070C6B1-DB42-40FF-B2D5-75044D9C44F9}" sibTransId="{40ECC58A-DA06-4C0D-BE55-0CFF5FBC42BC}"/>
    <dgm:cxn modelId="{584ACE4E-678F-4F49-8284-8A4F8EBDBB1B}" type="presOf" srcId="{D583D4A2-2B14-4871-8E9A-A0C454C47C8E}" destId="{54FAD0CE-BFAA-4837-A301-1FDA9AF844AD}" srcOrd="0" destOrd="0" presId="urn:microsoft.com/office/officeart/2005/8/layout/default#1"/>
    <dgm:cxn modelId="{8E6F5825-88E0-4C6B-A944-0E296BE1AEC8}" type="presOf" srcId="{7C6B1A7E-6210-4B30-86BF-080573CF1903}" destId="{F5AE3C64-3E8D-4A17-827A-983C15A17FF8}" srcOrd="0" destOrd="0" presId="urn:microsoft.com/office/officeart/2005/8/layout/default#1"/>
    <dgm:cxn modelId="{0D410DEA-B4CB-4D76-88D5-F47E92B6E2D9}" type="presOf" srcId="{94DADC16-5120-4B37-A3C9-868BE497E94B}" destId="{40317BDB-515F-45E3-82CE-3DCAD9F8FDF2}" srcOrd="0" destOrd="0" presId="urn:microsoft.com/office/officeart/2005/8/layout/default#1"/>
    <dgm:cxn modelId="{21D8EDE1-DD85-4C29-9C1C-007189BAE290}" type="presOf" srcId="{2310DCD4-29FB-4508-B0C6-65F5FD6ABC19}" destId="{C29F6929-9AF5-4A56-A6FA-D9FF57AEEA15}" srcOrd="0" destOrd="0" presId="urn:microsoft.com/office/officeart/2005/8/layout/default#1"/>
    <dgm:cxn modelId="{32E3BBEA-E1AD-43BD-8509-E755F44EC0F4}" type="presParOf" srcId="{54FAD0CE-BFAA-4837-A301-1FDA9AF844AD}" destId="{E5B04B2E-DB55-4EFD-A702-C01CB43796DD}" srcOrd="0" destOrd="0" presId="urn:microsoft.com/office/officeart/2005/8/layout/default#1"/>
    <dgm:cxn modelId="{F68725B2-CD78-4384-9085-355EA2B9140F}" type="presParOf" srcId="{54FAD0CE-BFAA-4837-A301-1FDA9AF844AD}" destId="{503994D5-E428-4ED9-9CFC-01DDBA9AB064}" srcOrd="1" destOrd="0" presId="urn:microsoft.com/office/officeart/2005/8/layout/default#1"/>
    <dgm:cxn modelId="{6C60E50C-4BD4-4621-9268-F27616B23F0E}" type="presParOf" srcId="{54FAD0CE-BFAA-4837-A301-1FDA9AF844AD}" destId="{C29F6929-9AF5-4A56-A6FA-D9FF57AEEA15}" srcOrd="2" destOrd="0" presId="urn:microsoft.com/office/officeart/2005/8/layout/default#1"/>
    <dgm:cxn modelId="{E0D52270-B453-438A-90B3-4E80FE5CA8F5}" type="presParOf" srcId="{54FAD0CE-BFAA-4837-A301-1FDA9AF844AD}" destId="{39722DC0-5232-4DC5-9E6D-354CC960CE01}" srcOrd="3" destOrd="0" presId="urn:microsoft.com/office/officeart/2005/8/layout/default#1"/>
    <dgm:cxn modelId="{8183F6B0-E83B-4E69-8E35-0466E04AA7D7}" type="presParOf" srcId="{54FAD0CE-BFAA-4837-A301-1FDA9AF844AD}" destId="{F5AE3C64-3E8D-4A17-827A-983C15A17FF8}" srcOrd="4" destOrd="0" presId="urn:microsoft.com/office/officeart/2005/8/layout/default#1"/>
    <dgm:cxn modelId="{CC1B45F5-B8E4-4C46-940B-7F71F9CABC80}" type="presParOf" srcId="{54FAD0CE-BFAA-4837-A301-1FDA9AF844AD}" destId="{91EE9B7A-0FE2-48C7-9E9B-56844EB59709}" srcOrd="5" destOrd="0" presId="urn:microsoft.com/office/officeart/2005/8/layout/default#1"/>
    <dgm:cxn modelId="{F94B4C24-C4CD-431C-B266-6CDD20A843CC}" type="presParOf" srcId="{54FAD0CE-BFAA-4837-A301-1FDA9AF844AD}" destId="{40317BDB-515F-45E3-82CE-3DCAD9F8FDF2}" srcOrd="6" destOrd="0" presId="urn:microsoft.com/office/officeart/2005/8/layout/defaul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5ED598CF-A358-5544-8DB6-146A61353EEF}" type="doc">
      <dgm:prSet loTypeId="urn:microsoft.com/office/officeart/2005/8/layout/radial4" loCatId="" qsTypeId="urn:microsoft.com/office/officeart/2005/8/quickstyle/simple4" qsCatId="simple" csTypeId="urn:microsoft.com/office/officeart/2005/8/colors/accent1_2" csCatId="accent1" phldr="1"/>
      <dgm:spPr/>
      <dgm:t>
        <a:bodyPr/>
        <a:lstStyle/>
        <a:p>
          <a:endParaRPr lang="en-US"/>
        </a:p>
      </dgm:t>
    </dgm:pt>
    <dgm:pt modelId="{F96812B0-57D5-534A-A05A-0DAEE3FF946E}">
      <dgm:prSet phldrT="[Text]"/>
      <dgm:spPr/>
      <dgm:t>
        <a:bodyPr/>
        <a:lstStyle/>
        <a:p>
          <a:r>
            <a:rPr lang="en-US" dirty="0"/>
            <a:t>YMSM</a:t>
          </a:r>
        </a:p>
      </dgm:t>
    </dgm:pt>
    <dgm:pt modelId="{48C5B1D3-BEDF-2343-A499-5DA5D8A67273}" type="parTrans" cxnId="{90305A00-611A-D64E-A535-637156906670}">
      <dgm:prSet/>
      <dgm:spPr/>
      <dgm:t>
        <a:bodyPr/>
        <a:lstStyle/>
        <a:p>
          <a:endParaRPr lang="en-US"/>
        </a:p>
      </dgm:t>
    </dgm:pt>
    <dgm:pt modelId="{C0E34748-E55A-4445-BA28-0D78EFEEE631}" type="sibTrans" cxnId="{90305A00-611A-D64E-A535-637156906670}">
      <dgm:prSet/>
      <dgm:spPr/>
      <dgm:t>
        <a:bodyPr/>
        <a:lstStyle/>
        <a:p>
          <a:endParaRPr lang="en-US"/>
        </a:p>
      </dgm:t>
    </dgm:pt>
    <dgm:pt modelId="{9F811431-7F00-CA47-9B3F-73CD7264CC4F}">
      <dgm:prSet phldrT="[Text]"/>
      <dgm:spPr/>
      <dgm:t>
        <a:bodyPr/>
        <a:lstStyle/>
        <a:p>
          <a:r>
            <a:rPr lang="en-US" dirty="0"/>
            <a:t>Racial/Ethnic Minority</a:t>
          </a:r>
        </a:p>
      </dgm:t>
    </dgm:pt>
    <dgm:pt modelId="{7022C48D-2121-7C4E-A5EB-EDD2DB558F50}" type="parTrans" cxnId="{063324FE-9C75-1D4F-B4DF-2B5B18CA1673}">
      <dgm:prSet/>
      <dgm:spPr/>
      <dgm:t>
        <a:bodyPr/>
        <a:lstStyle/>
        <a:p>
          <a:endParaRPr lang="en-US"/>
        </a:p>
      </dgm:t>
    </dgm:pt>
    <dgm:pt modelId="{4465C875-5E01-394B-A6D7-2875E38ED4E3}" type="sibTrans" cxnId="{063324FE-9C75-1D4F-B4DF-2B5B18CA1673}">
      <dgm:prSet/>
      <dgm:spPr/>
      <dgm:t>
        <a:bodyPr/>
        <a:lstStyle/>
        <a:p>
          <a:endParaRPr lang="en-US"/>
        </a:p>
      </dgm:t>
    </dgm:pt>
    <dgm:pt modelId="{54D60FEB-832D-7E40-9D3E-C31406EEED06}">
      <dgm:prSet phldrT="[Text]"/>
      <dgm:spPr/>
      <dgm:t>
        <a:bodyPr/>
        <a:lstStyle/>
        <a:p>
          <a:r>
            <a:rPr lang="en-US" dirty="0"/>
            <a:t>Sexual</a:t>
          </a:r>
        </a:p>
        <a:p>
          <a:r>
            <a:rPr lang="en-US" dirty="0"/>
            <a:t>Minority</a:t>
          </a:r>
        </a:p>
      </dgm:t>
    </dgm:pt>
    <dgm:pt modelId="{C0FC5EA5-F987-DF42-869A-209E075BA624}" type="parTrans" cxnId="{3E191473-1BAC-7B4B-8822-FD6CF19FF185}">
      <dgm:prSet/>
      <dgm:spPr/>
      <dgm:t>
        <a:bodyPr/>
        <a:lstStyle/>
        <a:p>
          <a:endParaRPr lang="en-US"/>
        </a:p>
      </dgm:t>
    </dgm:pt>
    <dgm:pt modelId="{69210D84-4DC3-6A4A-AF5E-7BDB8EA0007B}" type="sibTrans" cxnId="{3E191473-1BAC-7B4B-8822-FD6CF19FF185}">
      <dgm:prSet/>
      <dgm:spPr/>
      <dgm:t>
        <a:bodyPr/>
        <a:lstStyle/>
        <a:p>
          <a:endParaRPr lang="en-US"/>
        </a:p>
      </dgm:t>
    </dgm:pt>
    <dgm:pt modelId="{F4E28826-845D-7542-8F90-861AD82F55E6}">
      <dgm:prSet phldrT="[Text]"/>
      <dgm:spPr/>
      <dgm:t>
        <a:bodyPr/>
        <a:lstStyle/>
        <a:p>
          <a:r>
            <a:rPr lang="en-US" dirty="0"/>
            <a:t>Gender</a:t>
          </a:r>
        </a:p>
        <a:p>
          <a:r>
            <a:rPr lang="en-US" dirty="0"/>
            <a:t>Minority</a:t>
          </a:r>
        </a:p>
      </dgm:t>
    </dgm:pt>
    <dgm:pt modelId="{2F0D1C0B-8BEC-3B48-8AF7-549BD8E872F9}" type="parTrans" cxnId="{481BA090-194B-E44F-B57A-E8619B69EC41}">
      <dgm:prSet/>
      <dgm:spPr/>
      <dgm:t>
        <a:bodyPr/>
        <a:lstStyle/>
        <a:p>
          <a:endParaRPr lang="en-US"/>
        </a:p>
      </dgm:t>
    </dgm:pt>
    <dgm:pt modelId="{53F49ED2-CB30-DC4B-9534-CB2139F2E259}" type="sibTrans" cxnId="{481BA090-194B-E44F-B57A-E8619B69EC41}">
      <dgm:prSet/>
      <dgm:spPr/>
      <dgm:t>
        <a:bodyPr/>
        <a:lstStyle/>
        <a:p>
          <a:endParaRPr lang="en-US"/>
        </a:p>
      </dgm:t>
    </dgm:pt>
    <dgm:pt modelId="{629E6DED-999F-A248-9206-425D1F871D11}" type="pres">
      <dgm:prSet presAssocID="{5ED598CF-A358-5544-8DB6-146A61353EEF}" presName="cycle" presStyleCnt="0">
        <dgm:presLayoutVars>
          <dgm:chMax val="1"/>
          <dgm:dir/>
          <dgm:animLvl val="ctr"/>
          <dgm:resizeHandles val="exact"/>
        </dgm:presLayoutVars>
      </dgm:prSet>
      <dgm:spPr/>
      <dgm:t>
        <a:bodyPr/>
        <a:lstStyle/>
        <a:p>
          <a:endParaRPr lang="en-US"/>
        </a:p>
      </dgm:t>
    </dgm:pt>
    <dgm:pt modelId="{25B11128-9EE2-C74C-96FE-0A8B8D1AA383}" type="pres">
      <dgm:prSet presAssocID="{F96812B0-57D5-534A-A05A-0DAEE3FF946E}" presName="centerShape" presStyleLbl="node0" presStyleIdx="0" presStyleCnt="1"/>
      <dgm:spPr/>
      <dgm:t>
        <a:bodyPr/>
        <a:lstStyle/>
        <a:p>
          <a:endParaRPr lang="en-US"/>
        </a:p>
      </dgm:t>
    </dgm:pt>
    <dgm:pt modelId="{5BFA3246-7998-9642-9838-5938A53F29DE}" type="pres">
      <dgm:prSet presAssocID="{7022C48D-2121-7C4E-A5EB-EDD2DB558F50}" presName="parTrans" presStyleLbl="bgSibTrans2D1" presStyleIdx="0" presStyleCnt="3"/>
      <dgm:spPr/>
      <dgm:t>
        <a:bodyPr/>
        <a:lstStyle/>
        <a:p>
          <a:endParaRPr lang="en-US"/>
        </a:p>
      </dgm:t>
    </dgm:pt>
    <dgm:pt modelId="{12F0E423-21F1-E848-95E9-8C1163FB8AF4}" type="pres">
      <dgm:prSet presAssocID="{9F811431-7F00-CA47-9B3F-73CD7264CC4F}" presName="node" presStyleLbl="node1" presStyleIdx="0" presStyleCnt="3" custRadScaleRad="111528" custRadScaleInc="-585">
        <dgm:presLayoutVars>
          <dgm:bulletEnabled val="1"/>
        </dgm:presLayoutVars>
      </dgm:prSet>
      <dgm:spPr/>
      <dgm:t>
        <a:bodyPr/>
        <a:lstStyle/>
        <a:p>
          <a:endParaRPr lang="en-US"/>
        </a:p>
      </dgm:t>
    </dgm:pt>
    <dgm:pt modelId="{CB3FF247-A903-3F43-91C0-C97A30010141}" type="pres">
      <dgm:prSet presAssocID="{C0FC5EA5-F987-DF42-869A-209E075BA624}" presName="parTrans" presStyleLbl="bgSibTrans2D1" presStyleIdx="1" presStyleCnt="3"/>
      <dgm:spPr/>
      <dgm:t>
        <a:bodyPr/>
        <a:lstStyle/>
        <a:p>
          <a:endParaRPr lang="en-US"/>
        </a:p>
      </dgm:t>
    </dgm:pt>
    <dgm:pt modelId="{54597F06-06CA-3441-96F7-B6475622EBC9}" type="pres">
      <dgm:prSet presAssocID="{54D60FEB-832D-7E40-9D3E-C31406EEED06}" presName="node" presStyleLbl="node1" presStyleIdx="1" presStyleCnt="3">
        <dgm:presLayoutVars>
          <dgm:bulletEnabled val="1"/>
        </dgm:presLayoutVars>
      </dgm:prSet>
      <dgm:spPr/>
      <dgm:t>
        <a:bodyPr/>
        <a:lstStyle/>
        <a:p>
          <a:endParaRPr lang="en-US"/>
        </a:p>
      </dgm:t>
    </dgm:pt>
    <dgm:pt modelId="{F1183FAB-9685-5543-807F-C7622A13B85B}" type="pres">
      <dgm:prSet presAssocID="{2F0D1C0B-8BEC-3B48-8AF7-549BD8E872F9}" presName="parTrans" presStyleLbl="bgSibTrans2D1" presStyleIdx="2" presStyleCnt="3"/>
      <dgm:spPr/>
      <dgm:t>
        <a:bodyPr/>
        <a:lstStyle/>
        <a:p>
          <a:endParaRPr lang="en-US"/>
        </a:p>
      </dgm:t>
    </dgm:pt>
    <dgm:pt modelId="{F585FE6E-5D9C-B643-8D7D-D338C294BF77}" type="pres">
      <dgm:prSet presAssocID="{F4E28826-845D-7542-8F90-861AD82F55E6}" presName="node" presStyleLbl="node1" presStyleIdx="2" presStyleCnt="3" custRadScaleRad="111932" custRadScaleInc="2380">
        <dgm:presLayoutVars>
          <dgm:bulletEnabled val="1"/>
        </dgm:presLayoutVars>
      </dgm:prSet>
      <dgm:spPr/>
      <dgm:t>
        <a:bodyPr/>
        <a:lstStyle/>
        <a:p>
          <a:endParaRPr lang="en-US"/>
        </a:p>
      </dgm:t>
    </dgm:pt>
  </dgm:ptLst>
  <dgm:cxnLst>
    <dgm:cxn modelId="{F3DBCE3D-72DC-447C-9E8D-7DD8C12AEF70}" type="presOf" srcId="{C0FC5EA5-F987-DF42-869A-209E075BA624}" destId="{CB3FF247-A903-3F43-91C0-C97A30010141}" srcOrd="0" destOrd="0" presId="urn:microsoft.com/office/officeart/2005/8/layout/radial4"/>
    <dgm:cxn modelId="{481BA090-194B-E44F-B57A-E8619B69EC41}" srcId="{F96812B0-57D5-534A-A05A-0DAEE3FF946E}" destId="{F4E28826-845D-7542-8F90-861AD82F55E6}" srcOrd="2" destOrd="0" parTransId="{2F0D1C0B-8BEC-3B48-8AF7-549BD8E872F9}" sibTransId="{53F49ED2-CB30-DC4B-9534-CB2139F2E259}"/>
    <dgm:cxn modelId="{4CBA6341-4ED2-45DC-8E1E-60B21E8A9E1C}" type="presOf" srcId="{2F0D1C0B-8BEC-3B48-8AF7-549BD8E872F9}" destId="{F1183FAB-9685-5543-807F-C7622A13B85B}" srcOrd="0" destOrd="0" presId="urn:microsoft.com/office/officeart/2005/8/layout/radial4"/>
    <dgm:cxn modelId="{A976979E-981E-4396-A609-6B01057187CD}" type="presOf" srcId="{7022C48D-2121-7C4E-A5EB-EDD2DB558F50}" destId="{5BFA3246-7998-9642-9838-5938A53F29DE}" srcOrd="0" destOrd="0" presId="urn:microsoft.com/office/officeart/2005/8/layout/radial4"/>
    <dgm:cxn modelId="{EE6E7074-68E6-4EB0-A925-103C770B86AF}" type="presOf" srcId="{F4E28826-845D-7542-8F90-861AD82F55E6}" destId="{F585FE6E-5D9C-B643-8D7D-D338C294BF77}" srcOrd="0" destOrd="0" presId="urn:microsoft.com/office/officeart/2005/8/layout/radial4"/>
    <dgm:cxn modelId="{90305A00-611A-D64E-A535-637156906670}" srcId="{5ED598CF-A358-5544-8DB6-146A61353EEF}" destId="{F96812B0-57D5-534A-A05A-0DAEE3FF946E}" srcOrd="0" destOrd="0" parTransId="{48C5B1D3-BEDF-2343-A499-5DA5D8A67273}" sibTransId="{C0E34748-E55A-4445-BA28-0D78EFEEE631}"/>
    <dgm:cxn modelId="{725BC2B7-5135-4590-A29A-27E384AC55C2}" type="presOf" srcId="{9F811431-7F00-CA47-9B3F-73CD7264CC4F}" destId="{12F0E423-21F1-E848-95E9-8C1163FB8AF4}" srcOrd="0" destOrd="0" presId="urn:microsoft.com/office/officeart/2005/8/layout/radial4"/>
    <dgm:cxn modelId="{3E191473-1BAC-7B4B-8822-FD6CF19FF185}" srcId="{F96812B0-57D5-534A-A05A-0DAEE3FF946E}" destId="{54D60FEB-832D-7E40-9D3E-C31406EEED06}" srcOrd="1" destOrd="0" parTransId="{C0FC5EA5-F987-DF42-869A-209E075BA624}" sibTransId="{69210D84-4DC3-6A4A-AF5E-7BDB8EA0007B}"/>
    <dgm:cxn modelId="{1B803B3F-41F3-4DBA-BDFE-19CA475BB1D0}" type="presOf" srcId="{F96812B0-57D5-534A-A05A-0DAEE3FF946E}" destId="{25B11128-9EE2-C74C-96FE-0A8B8D1AA383}" srcOrd="0" destOrd="0" presId="urn:microsoft.com/office/officeart/2005/8/layout/radial4"/>
    <dgm:cxn modelId="{4B27AF5D-EDC6-40DD-88ED-0DB80294996A}" type="presOf" srcId="{5ED598CF-A358-5544-8DB6-146A61353EEF}" destId="{629E6DED-999F-A248-9206-425D1F871D11}" srcOrd="0" destOrd="0" presId="urn:microsoft.com/office/officeart/2005/8/layout/radial4"/>
    <dgm:cxn modelId="{99DFDD23-83C5-4529-8CDC-3ECDF9D684C2}" type="presOf" srcId="{54D60FEB-832D-7E40-9D3E-C31406EEED06}" destId="{54597F06-06CA-3441-96F7-B6475622EBC9}" srcOrd="0" destOrd="0" presId="urn:microsoft.com/office/officeart/2005/8/layout/radial4"/>
    <dgm:cxn modelId="{063324FE-9C75-1D4F-B4DF-2B5B18CA1673}" srcId="{F96812B0-57D5-534A-A05A-0DAEE3FF946E}" destId="{9F811431-7F00-CA47-9B3F-73CD7264CC4F}" srcOrd="0" destOrd="0" parTransId="{7022C48D-2121-7C4E-A5EB-EDD2DB558F50}" sibTransId="{4465C875-5E01-394B-A6D7-2875E38ED4E3}"/>
    <dgm:cxn modelId="{56AF5BBE-3EE4-4987-B029-C3A19F278F05}" type="presParOf" srcId="{629E6DED-999F-A248-9206-425D1F871D11}" destId="{25B11128-9EE2-C74C-96FE-0A8B8D1AA383}" srcOrd="0" destOrd="0" presId="urn:microsoft.com/office/officeart/2005/8/layout/radial4"/>
    <dgm:cxn modelId="{7D3FCDF1-A301-475D-AEDC-6A6DD05BA3B3}" type="presParOf" srcId="{629E6DED-999F-A248-9206-425D1F871D11}" destId="{5BFA3246-7998-9642-9838-5938A53F29DE}" srcOrd="1" destOrd="0" presId="urn:microsoft.com/office/officeart/2005/8/layout/radial4"/>
    <dgm:cxn modelId="{428F209D-6271-498D-B1E7-29B1019A8448}" type="presParOf" srcId="{629E6DED-999F-A248-9206-425D1F871D11}" destId="{12F0E423-21F1-E848-95E9-8C1163FB8AF4}" srcOrd="2" destOrd="0" presId="urn:microsoft.com/office/officeart/2005/8/layout/radial4"/>
    <dgm:cxn modelId="{5C5E00D5-A640-4F79-95A5-5F0268900E62}" type="presParOf" srcId="{629E6DED-999F-A248-9206-425D1F871D11}" destId="{CB3FF247-A903-3F43-91C0-C97A30010141}" srcOrd="3" destOrd="0" presId="urn:microsoft.com/office/officeart/2005/8/layout/radial4"/>
    <dgm:cxn modelId="{0FA0C52A-D6ED-4B84-A21B-6090C4C9D3C3}" type="presParOf" srcId="{629E6DED-999F-A248-9206-425D1F871D11}" destId="{54597F06-06CA-3441-96F7-B6475622EBC9}" srcOrd="4" destOrd="0" presId="urn:microsoft.com/office/officeart/2005/8/layout/radial4"/>
    <dgm:cxn modelId="{F20BE52C-9A8E-449B-97C8-9468655DE399}" type="presParOf" srcId="{629E6DED-999F-A248-9206-425D1F871D11}" destId="{F1183FAB-9685-5543-807F-C7622A13B85B}" srcOrd="5" destOrd="0" presId="urn:microsoft.com/office/officeart/2005/8/layout/radial4"/>
    <dgm:cxn modelId="{3F071AA4-8048-464B-BFCE-83510673971D}" type="presParOf" srcId="{629E6DED-999F-A248-9206-425D1F871D11}" destId="{F585FE6E-5D9C-B643-8D7D-D338C294BF77}" srcOrd="6"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5ED598CF-A358-5544-8DB6-146A61353EEF}" type="doc">
      <dgm:prSet loTypeId="urn:microsoft.com/office/officeart/2005/8/layout/radial4" loCatId="" qsTypeId="urn:microsoft.com/office/officeart/2005/8/quickstyle/simple4" qsCatId="simple" csTypeId="urn:microsoft.com/office/officeart/2005/8/colors/accent1_2" csCatId="accent1" phldr="1"/>
      <dgm:spPr/>
      <dgm:t>
        <a:bodyPr/>
        <a:lstStyle/>
        <a:p>
          <a:endParaRPr lang="en-US"/>
        </a:p>
      </dgm:t>
    </dgm:pt>
    <dgm:pt modelId="{F96812B0-57D5-534A-A05A-0DAEE3FF946E}">
      <dgm:prSet phldrT="[Text]"/>
      <dgm:spPr/>
      <dgm:t>
        <a:bodyPr/>
        <a:lstStyle/>
        <a:p>
          <a:pPr algn="ctr"/>
          <a:r>
            <a:rPr lang="en-US" dirty="0"/>
            <a:t>YMSM</a:t>
          </a:r>
        </a:p>
      </dgm:t>
    </dgm:pt>
    <dgm:pt modelId="{48C5B1D3-BEDF-2343-A499-5DA5D8A67273}" type="parTrans" cxnId="{90305A00-611A-D64E-A535-637156906670}">
      <dgm:prSet/>
      <dgm:spPr/>
      <dgm:t>
        <a:bodyPr/>
        <a:lstStyle/>
        <a:p>
          <a:pPr algn="ctr"/>
          <a:endParaRPr lang="en-US"/>
        </a:p>
      </dgm:t>
    </dgm:pt>
    <dgm:pt modelId="{C0E34748-E55A-4445-BA28-0D78EFEEE631}" type="sibTrans" cxnId="{90305A00-611A-D64E-A535-637156906670}">
      <dgm:prSet/>
      <dgm:spPr/>
      <dgm:t>
        <a:bodyPr/>
        <a:lstStyle/>
        <a:p>
          <a:pPr algn="ctr"/>
          <a:endParaRPr lang="en-US"/>
        </a:p>
      </dgm:t>
    </dgm:pt>
    <dgm:pt modelId="{9F811431-7F00-CA47-9B3F-73CD7264CC4F}">
      <dgm:prSet phldrT="[Text]"/>
      <dgm:spPr/>
      <dgm:t>
        <a:bodyPr/>
        <a:lstStyle/>
        <a:p>
          <a:pPr algn="ctr"/>
          <a:r>
            <a:rPr lang="en-US" b="1" dirty="0"/>
            <a:t>Racial/Ethnic Minority</a:t>
          </a:r>
        </a:p>
      </dgm:t>
    </dgm:pt>
    <dgm:pt modelId="{7022C48D-2121-7C4E-A5EB-EDD2DB558F50}" type="parTrans" cxnId="{063324FE-9C75-1D4F-B4DF-2B5B18CA1673}">
      <dgm:prSet/>
      <dgm:spPr/>
      <dgm:t>
        <a:bodyPr/>
        <a:lstStyle/>
        <a:p>
          <a:pPr algn="ctr"/>
          <a:endParaRPr lang="en-US"/>
        </a:p>
      </dgm:t>
    </dgm:pt>
    <dgm:pt modelId="{4465C875-5E01-394B-A6D7-2875E38ED4E3}" type="sibTrans" cxnId="{063324FE-9C75-1D4F-B4DF-2B5B18CA1673}">
      <dgm:prSet/>
      <dgm:spPr/>
      <dgm:t>
        <a:bodyPr/>
        <a:lstStyle/>
        <a:p>
          <a:pPr algn="ctr"/>
          <a:endParaRPr lang="en-US"/>
        </a:p>
      </dgm:t>
    </dgm:pt>
    <dgm:pt modelId="{54D60FEB-832D-7E40-9D3E-C31406EEED06}">
      <dgm:prSet phldrT="[Text]"/>
      <dgm:spPr/>
      <dgm:t>
        <a:bodyPr/>
        <a:lstStyle/>
        <a:p>
          <a:pPr algn="ctr"/>
          <a:r>
            <a:rPr lang="en-US" b="1" dirty="0"/>
            <a:t>Sexual</a:t>
          </a:r>
        </a:p>
        <a:p>
          <a:pPr algn="ctr"/>
          <a:r>
            <a:rPr lang="en-US" b="1" dirty="0"/>
            <a:t>Minority</a:t>
          </a:r>
        </a:p>
      </dgm:t>
    </dgm:pt>
    <dgm:pt modelId="{C0FC5EA5-F987-DF42-869A-209E075BA624}" type="parTrans" cxnId="{3E191473-1BAC-7B4B-8822-FD6CF19FF185}">
      <dgm:prSet/>
      <dgm:spPr/>
      <dgm:t>
        <a:bodyPr/>
        <a:lstStyle/>
        <a:p>
          <a:pPr algn="ctr"/>
          <a:endParaRPr lang="en-US"/>
        </a:p>
      </dgm:t>
    </dgm:pt>
    <dgm:pt modelId="{69210D84-4DC3-6A4A-AF5E-7BDB8EA0007B}" type="sibTrans" cxnId="{3E191473-1BAC-7B4B-8822-FD6CF19FF185}">
      <dgm:prSet/>
      <dgm:spPr/>
      <dgm:t>
        <a:bodyPr/>
        <a:lstStyle/>
        <a:p>
          <a:pPr algn="ctr"/>
          <a:endParaRPr lang="en-US"/>
        </a:p>
      </dgm:t>
    </dgm:pt>
    <dgm:pt modelId="{F4E28826-845D-7542-8F90-861AD82F55E6}">
      <dgm:prSet phldrT="[Text]"/>
      <dgm:spPr/>
      <dgm:t>
        <a:bodyPr/>
        <a:lstStyle/>
        <a:p>
          <a:pPr algn="ctr"/>
          <a:r>
            <a:rPr lang="en-US" b="1" dirty="0"/>
            <a:t>Gender</a:t>
          </a:r>
        </a:p>
        <a:p>
          <a:pPr algn="ctr"/>
          <a:r>
            <a:rPr lang="en-US" b="1" dirty="0"/>
            <a:t>Minority</a:t>
          </a:r>
        </a:p>
      </dgm:t>
    </dgm:pt>
    <dgm:pt modelId="{2F0D1C0B-8BEC-3B48-8AF7-549BD8E872F9}" type="parTrans" cxnId="{481BA090-194B-E44F-B57A-E8619B69EC41}">
      <dgm:prSet/>
      <dgm:spPr/>
      <dgm:t>
        <a:bodyPr/>
        <a:lstStyle/>
        <a:p>
          <a:pPr algn="ctr"/>
          <a:endParaRPr lang="en-US"/>
        </a:p>
      </dgm:t>
    </dgm:pt>
    <dgm:pt modelId="{53F49ED2-CB30-DC4B-9534-CB2139F2E259}" type="sibTrans" cxnId="{481BA090-194B-E44F-B57A-E8619B69EC41}">
      <dgm:prSet/>
      <dgm:spPr/>
      <dgm:t>
        <a:bodyPr/>
        <a:lstStyle/>
        <a:p>
          <a:pPr algn="ctr"/>
          <a:endParaRPr lang="en-US"/>
        </a:p>
      </dgm:t>
    </dgm:pt>
    <dgm:pt modelId="{629E6DED-999F-A248-9206-425D1F871D11}" type="pres">
      <dgm:prSet presAssocID="{5ED598CF-A358-5544-8DB6-146A61353EEF}" presName="cycle" presStyleCnt="0">
        <dgm:presLayoutVars>
          <dgm:chMax val="1"/>
          <dgm:dir/>
          <dgm:animLvl val="ctr"/>
          <dgm:resizeHandles val="exact"/>
        </dgm:presLayoutVars>
      </dgm:prSet>
      <dgm:spPr/>
      <dgm:t>
        <a:bodyPr/>
        <a:lstStyle/>
        <a:p>
          <a:endParaRPr lang="en-US"/>
        </a:p>
      </dgm:t>
    </dgm:pt>
    <dgm:pt modelId="{25B11128-9EE2-C74C-96FE-0A8B8D1AA383}" type="pres">
      <dgm:prSet presAssocID="{F96812B0-57D5-534A-A05A-0DAEE3FF946E}" presName="centerShape" presStyleLbl="node0" presStyleIdx="0" presStyleCnt="1"/>
      <dgm:spPr/>
      <dgm:t>
        <a:bodyPr/>
        <a:lstStyle/>
        <a:p>
          <a:endParaRPr lang="en-US"/>
        </a:p>
      </dgm:t>
    </dgm:pt>
    <dgm:pt modelId="{5BFA3246-7998-9642-9838-5938A53F29DE}" type="pres">
      <dgm:prSet presAssocID="{7022C48D-2121-7C4E-A5EB-EDD2DB558F50}" presName="parTrans" presStyleLbl="bgSibTrans2D1" presStyleIdx="0" presStyleCnt="3"/>
      <dgm:spPr/>
      <dgm:t>
        <a:bodyPr/>
        <a:lstStyle/>
        <a:p>
          <a:endParaRPr lang="en-US"/>
        </a:p>
      </dgm:t>
    </dgm:pt>
    <dgm:pt modelId="{12F0E423-21F1-E848-95E9-8C1163FB8AF4}" type="pres">
      <dgm:prSet presAssocID="{9F811431-7F00-CA47-9B3F-73CD7264CC4F}" presName="node" presStyleLbl="node1" presStyleIdx="0" presStyleCnt="3" custRadScaleRad="111528" custRadScaleInc="-585">
        <dgm:presLayoutVars>
          <dgm:bulletEnabled val="1"/>
        </dgm:presLayoutVars>
      </dgm:prSet>
      <dgm:spPr/>
      <dgm:t>
        <a:bodyPr/>
        <a:lstStyle/>
        <a:p>
          <a:endParaRPr lang="en-US"/>
        </a:p>
      </dgm:t>
    </dgm:pt>
    <dgm:pt modelId="{CB3FF247-A903-3F43-91C0-C97A30010141}" type="pres">
      <dgm:prSet presAssocID="{C0FC5EA5-F987-DF42-869A-209E075BA624}" presName="parTrans" presStyleLbl="bgSibTrans2D1" presStyleIdx="1" presStyleCnt="3"/>
      <dgm:spPr/>
      <dgm:t>
        <a:bodyPr/>
        <a:lstStyle/>
        <a:p>
          <a:endParaRPr lang="en-US"/>
        </a:p>
      </dgm:t>
    </dgm:pt>
    <dgm:pt modelId="{54597F06-06CA-3441-96F7-B6475622EBC9}" type="pres">
      <dgm:prSet presAssocID="{54D60FEB-832D-7E40-9D3E-C31406EEED06}" presName="node" presStyleLbl="node1" presStyleIdx="1" presStyleCnt="3">
        <dgm:presLayoutVars>
          <dgm:bulletEnabled val="1"/>
        </dgm:presLayoutVars>
      </dgm:prSet>
      <dgm:spPr/>
      <dgm:t>
        <a:bodyPr/>
        <a:lstStyle/>
        <a:p>
          <a:endParaRPr lang="en-US"/>
        </a:p>
      </dgm:t>
    </dgm:pt>
    <dgm:pt modelId="{F1183FAB-9685-5543-807F-C7622A13B85B}" type="pres">
      <dgm:prSet presAssocID="{2F0D1C0B-8BEC-3B48-8AF7-549BD8E872F9}" presName="parTrans" presStyleLbl="bgSibTrans2D1" presStyleIdx="2" presStyleCnt="3"/>
      <dgm:spPr/>
      <dgm:t>
        <a:bodyPr/>
        <a:lstStyle/>
        <a:p>
          <a:endParaRPr lang="en-US"/>
        </a:p>
      </dgm:t>
    </dgm:pt>
    <dgm:pt modelId="{F585FE6E-5D9C-B643-8D7D-D338C294BF77}" type="pres">
      <dgm:prSet presAssocID="{F4E28826-845D-7542-8F90-861AD82F55E6}" presName="node" presStyleLbl="node1" presStyleIdx="2" presStyleCnt="3" custRadScaleRad="111932" custRadScaleInc="2380">
        <dgm:presLayoutVars>
          <dgm:bulletEnabled val="1"/>
        </dgm:presLayoutVars>
      </dgm:prSet>
      <dgm:spPr/>
      <dgm:t>
        <a:bodyPr/>
        <a:lstStyle/>
        <a:p>
          <a:endParaRPr lang="en-US"/>
        </a:p>
      </dgm:t>
    </dgm:pt>
  </dgm:ptLst>
  <dgm:cxnLst>
    <dgm:cxn modelId="{5B624840-38EC-44C0-A801-9C1337911F5F}" type="presOf" srcId="{54D60FEB-832D-7E40-9D3E-C31406EEED06}" destId="{54597F06-06CA-3441-96F7-B6475622EBC9}" srcOrd="0" destOrd="0" presId="urn:microsoft.com/office/officeart/2005/8/layout/radial4"/>
    <dgm:cxn modelId="{76410F08-451F-4586-B2FC-D2AB5CA3BD14}" type="presOf" srcId="{F96812B0-57D5-534A-A05A-0DAEE3FF946E}" destId="{25B11128-9EE2-C74C-96FE-0A8B8D1AA383}" srcOrd="0" destOrd="0" presId="urn:microsoft.com/office/officeart/2005/8/layout/radial4"/>
    <dgm:cxn modelId="{90305A00-611A-D64E-A535-637156906670}" srcId="{5ED598CF-A358-5544-8DB6-146A61353EEF}" destId="{F96812B0-57D5-534A-A05A-0DAEE3FF946E}" srcOrd="0" destOrd="0" parTransId="{48C5B1D3-BEDF-2343-A499-5DA5D8A67273}" sibTransId="{C0E34748-E55A-4445-BA28-0D78EFEEE631}"/>
    <dgm:cxn modelId="{481BA090-194B-E44F-B57A-E8619B69EC41}" srcId="{F96812B0-57D5-534A-A05A-0DAEE3FF946E}" destId="{F4E28826-845D-7542-8F90-861AD82F55E6}" srcOrd="2" destOrd="0" parTransId="{2F0D1C0B-8BEC-3B48-8AF7-549BD8E872F9}" sibTransId="{53F49ED2-CB30-DC4B-9534-CB2139F2E259}"/>
    <dgm:cxn modelId="{8BEF1D65-C3B5-42F9-AABB-71E476951770}" type="presOf" srcId="{7022C48D-2121-7C4E-A5EB-EDD2DB558F50}" destId="{5BFA3246-7998-9642-9838-5938A53F29DE}" srcOrd="0" destOrd="0" presId="urn:microsoft.com/office/officeart/2005/8/layout/radial4"/>
    <dgm:cxn modelId="{43892BBD-9410-4F5D-9E0C-4448652445CE}" type="presOf" srcId="{5ED598CF-A358-5544-8DB6-146A61353EEF}" destId="{629E6DED-999F-A248-9206-425D1F871D11}" srcOrd="0" destOrd="0" presId="urn:microsoft.com/office/officeart/2005/8/layout/radial4"/>
    <dgm:cxn modelId="{E4D2A83E-A144-4145-B7D3-B27DF8C21080}" type="presOf" srcId="{2F0D1C0B-8BEC-3B48-8AF7-549BD8E872F9}" destId="{F1183FAB-9685-5543-807F-C7622A13B85B}" srcOrd="0" destOrd="0" presId="urn:microsoft.com/office/officeart/2005/8/layout/radial4"/>
    <dgm:cxn modelId="{760F55A9-DAF6-444B-A3B5-C51E22DF32E5}" type="presOf" srcId="{9F811431-7F00-CA47-9B3F-73CD7264CC4F}" destId="{12F0E423-21F1-E848-95E9-8C1163FB8AF4}" srcOrd="0" destOrd="0" presId="urn:microsoft.com/office/officeart/2005/8/layout/radial4"/>
    <dgm:cxn modelId="{063324FE-9C75-1D4F-B4DF-2B5B18CA1673}" srcId="{F96812B0-57D5-534A-A05A-0DAEE3FF946E}" destId="{9F811431-7F00-CA47-9B3F-73CD7264CC4F}" srcOrd="0" destOrd="0" parTransId="{7022C48D-2121-7C4E-A5EB-EDD2DB558F50}" sibTransId="{4465C875-5E01-394B-A6D7-2875E38ED4E3}"/>
    <dgm:cxn modelId="{380436AC-72DD-422A-8494-A7BC6EBCF0E6}" type="presOf" srcId="{C0FC5EA5-F987-DF42-869A-209E075BA624}" destId="{CB3FF247-A903-3F43-91C0-C97A30010141}" srcOrd="0" destOrd="0" presId="urn:microsoft.com/office/officeart/2005/8/layout/radial4"/>
    <dgm:cxn modelId="{4275B6FD-0D32-4C60-9042-F3377F692775}" type="presOf" srcId="{F4E28826-845D-7542-8F90-861AD82F55E6}" destId="{F585FE6E-5D9C-B643-8D7D-D338C294BF77}" srcOrd="0" destOrd="0" presId="urn:microsoft.com/office/officeart/2005/8/layout/radial4"/>
    <dgm:cxn modelId="{3E191473-1BAC-7B4B-8822-FD6CF19FF185}" srcId="{F96812B0-57D5-534A-A05A-0DAEE3FF946E}" destId="{54D60FEB-832D-7E40-9D3E-C31406EEED06}" srcOrd="1" destOrd="0" parTransId="{C0FC5EA5-F987-DF42-869A-209E075BA624}" sibTransId="{69210D84-4DC3-6A4A-AF5E-7BDB8EA0007B}"/>
    <dgm:cxn modelId="{3350290C-21BA-434F-BCC0-E936C1B5D976}" type="presParOf" srcId="{629E6DED-999F-A248-9206-425D1F871D11}" destId="{25B11128-9EE2-C74C-96FE-0A8B8D1AA383}" srcOrd="0" destOrd="0" presId="urn:microsoft.com/office/officeart/2005/8/layout/radial4"/>
    <dgm:cxn modelId="{F2697D59-8C30-4E6A-BB19-A70CDA781663}" type="presParOf" srcId="{629E6DED-999F-A248-9206-425D1F871D11}" destId="{5BFA3246-7998-9642-9838-5938A53F29DE}" srcOrd="1" destOrd="0" presId="urn:microsoft.com/office/officeart/2005/8/layout/radial4"/>
    <dgm:cxn modelId="{F887028C-A085-4DBE-AAAE-76DDE09612B5}" type="presParOf" srcId="{629E6DED-999F-A248-9206-425D1F871D11}" destId="{12F0E423-21F1-E848-95E9-8C1163FB8AF4}" srcOrd="2" destOrd="0" presId="urn:microsoft.com/office/officeart/2005/8/layout/radial4"/>
    <dgm:cxn modelId="{38DEBF99-B692-481E-A378-09099C4CB25D}" type="presParOf" srcId="{629E6DED-999F-A248-9206-425D1F871D11}" destId="{CB3FF247-A903-3F43-91C0-C97A30010141}" srcOrd="3" destOrd="0" presId="urn:microsoft.com/office/officeart/2005/8/layout/radial4"/>
    <dgm:cxn modelId="{60B72670-D0E7-4C8E-AA12-42BC6819E378}" type="presParOf" srcId="{629E6DED-999F-A248-9206-425D1F871D11}" destId="{54597F06-06CA-3441-96F7-B6475622EBC9}" srcOrd="4" destOrd="0" presId="urn:microsoft.com/office/officeart/2005/8/layout/radial4"/>
    <dgm:cxn modelId="{0EC21F37-D3A0-485D-A14E-0BA10A14E227}" type="presParOf" srcId="{629E6DED-999F-A248-9206-425D1F871D11}" destId="{F1183FAB-9685-5543-807F-C7622A13B85B}" srcOrd="5" destOrd="0" presId="urn:microsoft.com/office/officeart/2005/8/layout/radial4"/>
    <dgm:cxn modelId="{5E0CE4DD-C684-42E2-B69A-8153BCDD09D7}" type="presParOf" srcId="{629E6DED-999F-A248-9206-425D1F871D11}" destId="{F585FE6E-5D9C-B643-8D7D-D338C294BF77}" srcOrd="6"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F150DA26-EABD-4C3D-9AA5-C1E7C7BFE1A2}"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165B884F-2253-4C5D-85DE-EBDA345FFFF6}">
      <dgm:prSet/>
      <dgm:spPr/>
      <dgm:t>
        <a:bodyPr/>
        <a:lstStyle/>
        <a:p>
          <a:pPr rtl="0"/>
          <a:r>
            <a:rPr lang="en-US" dirty="0"/>
            <a:t>What questions and/or statements did you create for </a:t>
          </a:r>
          <a:r>
            <a:rPr lang="en-US" b="1" dirty="0"/>
            <a:t>acknowledging minority stress?</a:t>
          </a:r>
        </a:p>
      </dgm:t>
    </dgm:pt>
    <dgm:pt modelId="{FB91D830-9CED-428F-AE60-9182995F4DDC}" type="parTrans" cxnId="{D9ED9567-054E-41C7-B692-F47D4738D0BC}">
      <dgm:prSet/>
      <dgm:spPr/>
      <dgm:t>
        <a:bodyPr/>
        <a:lstStyle/>
        <a:p>
          <a:endParaRPr lang="en-US"/>
        </a:p>
      </dgm:t>
    </dgm:pt>
    <dgm:pt modelId="{6281D7C6-F345-4DF8-9E59-287023DC4400}" type="sibTrans" cxnId="{D9ED9567-054E-41C7-B692-F47D4738D0BC}">
      <dgm:prSet/>
      <dgm:spPr/>
      <dgm:t>
        <a:bodyPr/>
        <a:lstStyle/>
        <a:p>
          <a:endParaRPr lang="en-US"/>
        </a:p>
      </dgm:t>
    </dgm:pt>
    <dgm:pt modelId="{E2251ED3-1D61-48BC-B898-529FC4F31693}" type="pres">
      <dgm:prSet presAssocID="{F150DA26-EABD-4C3D-9AA5-C1E7C7BFE1A2}" presName="Name0" presStyleCnt="0">
        <dgm:presLayoutVars>
          <dgm:dir/>
          <dgm:animLvl val="lvl"/>
          <dgm:resizeHandles val="exact"/>
        </dgm:presLayoutVars>
      </dgm:prSet>
      <dgm:spPr/>
      <dgm:t>
        <a:bodyPr/>
        <a:lstStyle/>
        <a:p>
          <a:endParaRPr lang="en-US"/>
        </a:p>
      </dgm:t>
    </dgm:pt>
    <dgm:pt modelId="{87BEE6B1-4E4C-43A6-85C9-4983367EEF38}" type="pres">
      <dgm:prSet presAssocID="{165B884F-2253-4C5D-85DE-EBDA345FFFF6}" presName="linNode" presStyleCnt="0"/>
      <dgm:spPr/>
    </dgm:pt>
    <dgm:pt modelId="{82D118E5-0137-449D-AC4D-BB5EF5F0691D}" type="pres">
      <dgm:prSet presAssocID="{165B884F-2253-4C5D-85DE-EBDA345FFFF6}" presName="parentText" presStyleLbl="node1" presStyleIdx="0" presStyleCnt="1" custScaleX="277778">
        <dgm:presLayoutVars>
          <dgm:chMax val="1"/>
          <dgm:bulletEnabled val="1"/>
        </dgm:presLayoutVars>
      </dgm:prSet>
      <dgm:spPr/>
      <dgm:t>
        <a:bodyPr/>
        <a:lstStyle/>
        <a:p>
          <a:endParaRPr lang="en-US"/>
        </a:p>
      </dgm:t>
    </dgm:pt>
  </dgm:ptLst>
  <dgm:cxnLst>
    <dgm:cxn modelId="{01E5B301-007C-4464-880E-9000DD2313C4}" type="presOf" srcId="{165B884F-2253-4C5D-85DE-EBDA345FFFF6}" destId="{82D118E5-0137-449D-AC4D-BB5EF5F0691D}" srcOrd="0" destOrd="0" presId="urn:microsoft.com/office/officeart/2005/8/layout/vList5"/>
    <dgm:cxn modelId="{D6E9F3EF-DD26-463F-B332-51A7ECF21290}" type="presOf" srcId="{F150DA26-EABD-4C3D-9AA5-C1E7C7BFE1A2}" destId="{E2251ED3-1D61-48BC-B898-529FC4F31693}" srcOrd="0" destOrd="0" presId="urn:microsoft.com/office/officeart/2005/8/layout/vList5"/>
    <dgm:cxn modelId="{D9ED9567-054E-41C7-B692-F47D4738D0BC}" srcId="{F150DA26-EABD-4C3D-9AA5-C1E7C7BFE1A2}" destId="{165B884F-2253-4C5D-85DE-EBDA345FFFF6}" srcOrd="0" destOrd="0" parTransId="{FB91D830-9CED-428F-AE60-9182995F4DDC}" sibTransId="{6281D7C6-F345-4DF8-9E59-287023DC4400}"/>
    <dgm:cxn modelId="{5D67BB79-5253-463A-AE05-51A948001D59}" type="presParOf" srcId="{E2251ED3-1D61-48BC-B898-529FC4F31693}" destId="{87BEE6B1-4E4C-43A6-85C9-4983367EEF38}" srcOrd="0" destOrd="0" presId="urn:microsoft.com/office/officeart/2005/8/layout/vList5"/>
    <dgm:cxn modelId="{A445C70E-3E19-4BB4-8FDD-D299DDF7D443}" type="presParOf" srcId="{87BEE6B1-4E4C-43A6-85C9-4983367EEF38}" destId="{82D118E5-0137-449D-AC4D-BB5EF5F0691D}" srcOrd="0"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C210B8C8-18C7-1148-85D6-3AF8FA55C396}" type="doc">
      <dgm:prSet loTypeId="urn:microsoft.com/office/officeart/2005/8/layout/vList2" loCatId="" qsTypeId="urn:microsoft.com/office/officeart/2005/8/quickstyle/simple4" qsCatId="simple" csTypeId="urn:microsoft.com/office/officeart/2005/8/colors/accent1_2" csCatId="accent1" phldr="1"/>
      <dgm:spPr/>
      <dgm:t>
        <a:bodyPr/>
        <a:lstStyle/>
        <a:p>
          <a:endParaRPr lang="en-US"/>
        </a:p>
      </dgm:t>
    </dgm:pt>
    <dgm:pt modelId="{3F61D457-FB82-3B47-843F-C9FCE0ADA33F}">
      <dgm:prSet custT="1"/>
      <dgm:spPr/>
      <dgm:t>
        <a:bodyPr/>
        <a:lstStyle/>
        <a:p>
          <a:pPr rtl="0"/>
          <a:r>
            <a:rPr lang="en-GB" sz="2800"/>
            <a:t>In the early stages of CBT treatment, strategies emphasize behavior change:</a:t>
          </a:r>
        </a:p>
      </dgm:t>
    </dgm:pt>
    <dgm:pt modelId="{B96AC137-C806-7247-896B-6CAD9E173898}" type="parTrans" cxnId="{F9F3CE40-B242-4D4F-ACB2-709624C496DC}">
      <dgm:prSet/>
      <dgm:spPr/>
      <dgm:t>
        <a:bodyPr/>
        <a:lstStyle/>
        <a:p>
          <a:endParaRPr lang="en-US"/>
        </a:p>
      </dgm:t>
    </dgm:pt>
    <dgm:pt modelId="{2253186F-2DCF-E245-B42B-5A500514F51F}" type="sibTrans" cxnId="{F9F3CE40-B242-4D4F-ACB2-709624C496DC}">
      <dgm:prSet/>
      <dgm:spPr/>
      <dgm:t>
        <a:bodyPr/>
        <a:lstStyle/>
        <a:p>
          <a:endParaRPr lang="en-US"/>
        </a:p>
      </dgm:t>
    </dgm:pt>
    <dgm:pt modelId="{4E1DE9DC-2A37-A547-8962-9DE378C28FDA}">
      <dgm:prSet custT="1"/>
      <dgm:spPr/>
      <dgm:t>
        <a:bodyPr/>
        <a:lstStyle/>
        <a:p>
          <a:pPr rtl="0">
            <a:spcBef>
              <a:spcPts val="1200"/>
            </a:spcBef>
          </a:pPr>
          <a:r>
            <a:rPr lang="en-GB" sz="2400" dirty="0"/>
            <a:t>Setting a schedule to promote engagement in </a:t>
          </a:r>
          <a:r>
            <a:rPr lang="en-GB" sz="2400" dirty="0" err="1"/>
            <a:t>behaviors</a:t>
          </a:r>
          <a:r>
            <a:rPr lang="en-GB" sz="2400" dirty="0"/>
            <a:t> inconsistent with substance use</a:t>
          </a:r>
        </a:p>
      </dgm:t>
    </dgm:pt>
    <dgm:pt modelId="{9E8C28D3-FACE-0543-B1AD-497ABD1D01B9}" type="parTrans" cxnId="{5528BEF6-7591-404B-AB88-C2869E65E4F7}">
      <dgm:prSet/>
      <dgm:spPr/>
      <dgm:t>
        <a:bodyPr/>
        <a:lstStyle/>
        <a:p>
          <a:endParaRPr lang="en-US"/>
        </a:p>
      </dgm:t>
    </dgm:pt>
    <dgm:pt modelId="{0D5F51D9-4592-454D-A4E4-2B763570176E}" type="sibTrans" cxnId="{5528BEF6-7591-404B-AB88-C2869E65E4F7}">
      <dgm:prSet/>
      <dgm:spPr/>
      <dgm:t>
        <a:bodyPr/>
        <a:lstStyle/>
        <a:p>
          <a:endParaRPr lang="en-US"/>
        </a:p>
      </dgm:t>
    </dgm:pt>
    <dgm:pt modelId="{1EF7ECFC-F29E-E64F-9D4C-A68AC1081A52}">
      <dgm:prSet custT="1"/>
      <dgm:spPr/>
      <dgm:t>
        <a:bodyPr/>
        <a:lstStyle/>
        <a:p>
          <a:pPr rtl="0">
            <a:spcBef>
              <a:spcPct val="0"/>
            </a:spcBef>
          </a:pPr>
          <a:r>
            <a:rPr lang="en-GB" sz="2400" dirty="0"/>
            <a:t>Recognizing and avoiding “high risk” situations</a:t>
          </a:r>
        </a:p>
      </dgm:t>
    </dgm:pt>
    <dgm:pt modelId="{2C5D7CE2-0617-2D41-90C1-F7D462B23669}" type="parTrans" cxnId="{65203366-EB12-8340-9795-ADF248B4C826}">
      <dgm:prSet/>
      <dgm:spPr/>
      <dgm:t>
        <a:bodyPr/>
        <a:lstStyle/>
        <a:p>
          <a:endParaRPr lang="en-US"/>
        </a:p>
      </dgm:t>
    </dgm:pt>
    <dgm:pt modelId="{8704B3F6-06D5-4A40-BD07-9637A92FCB04}" type="sibTrans" cxnId="{65203366-EB12-8340-9795-ADF248B4C826}">
      <dgm:prSet/>
      <dgm:spPr/>
      <dgm:t>
        <a:bodyPr/>
        <a:lstStyle/>
        <a:p>
          <a:endParaRPr lang="en-US"/>
        </a:p>
      </dgm:t>
    </dgm:pt>
    <dgm:pt modelId="{9A0011FD-0F6B-D946-BBDB-AAD49C29A80C}">
      <dgm:prSet custT="1"/>
      <dgm:spPr/>
      <dgm:t>
        <a:bodyPr/>
        <a:lstStyle/>
        <a:p>
          <a:pPr rtl="0">
            <a:spcBef>
              <a:spcPct val="0"/>
            </a:spcBef>
          </a:pPr>
          <a:r>
            <a:rPr lang="en-GB" sz="2400" dirty="0"/>
            <a:t>Facilitating positive coping skills</a:t>
          </a:r>
        </a:p>
      </dgm:t>
    </dgm:pt>
    <dgm:pt modelId="{F96EE193-D3BF-6044-A048-3D9EF9FA6EEF}" type="parTrans" cxnId="{C5D25B83-415B-8246-B3CA-14800030EAB9}">
      <dgm:prSet/>
      <dgm:spPr/>
      <dgm:t>
        <a:bodyPr/>
        <a:lstStyle/>
        <a:p>
          <a:endParaRPr lang="en-US"/>
        </a:p>
      </dgm:t>
    </dgm:pt>
    <dgm:pt modelId="{5833EDE4-6695-F444-9B9F-FD4F33F5E86D}" type="sibTrans" cxnId="{C5D25B83-415B-8246-B3CA-14800030EAB9}">
      <dgm:prSet/>
      <dgm:spPr/>
      <dgm:t>
        <a:bodyPr/>
        <a:lstStyle/>
        <a:p>
          <a:endParaRPr lang="en-US"/>
        </a:p>
      </dgm:t>
    </dgm:pt>
    <dgm:pt modelId="{70B93D97-CB6F-2F4F-9A03-6FA45EA54B35}" type="pres">
      <dgm:prSet presAssocID="{C210B8C8-18C7-1148-85D6-3AF8FA55C396}" presName="linear" presStyleCnt="0">
        <dgm:presLayoutVars>
          <dgm:animLvl val="lvl"/>
          <dgm:resizeHandles val="exact"/>
        </dgm:presLayoutVars>
      </dgm:prSet>
      <dgm:spPr/>
      <dgm:t>
        <a:bodyPr/>
        <a:lstStyle/>
        <a:p>
          <a:endParaRPr lang="en-US"/>
        </a:p>
      </dgm:t>
    </dgm:pt>
    <dgm:pt modelId="{7A2FB23B-3F7B-BC4D-A013-737D84C3018B}" type="pres">
      <dgm:prSet presAssocID="{3F61D457-FB82-3B47-843F-C9FCE0ADA33F}" presName="parentText" presStyleLbl="node1" presStyleIdx="0" presStyleCnt="1" custScaleY="37069" custLinFactNeighborX="122" custLinFactNeighborY="-23288">
        <dgm:presLayoutVars>
          <dgm:chMax val="0"/>
          <dgm:bulletEnabled val="1"/>
        </dgm:presLayoutVars>
      </dgm:prSet>
      <dgm:spPr/>
      <dgm:t>
        <a:bodyPr/>
        <a:lstStyle/>
        <a:p>
          <a:endParaRPr lang="en-US"/>
        </a:p>
      </dgm:t>
    </dgm:pt>
    <dgm:pt modelId="{B8EED93F-050B-CE42-A112-D584EBE19BF5}" type="pres">
      <dgm:prSet presAssocID="{3F61D457-FB82-3B47-843F-C9FCE0ADA33F}" presName="childText" presStyleLbl="revTx" presStyleIdx="0" presStyleCnt="1" custScaleY="108550" custLinFactNeighborX="122" custLinFactNeighborY="5981">
        <dgm:presLayoutVars>
          <dgm:bulletEnabled val="1"/>
        </dgm:presLayoutVars>
      </dgm:prSet>
      <dgm:spPr/>
      <dgm:t>
        <a:bodyPr/>
        <a:lstStyle/>
        <a:p>
          <a:endParaRPr lang="en-US"/>
        </a:p>
      </dgm:t>
    </dgm:pt>
  </dgm:ptLst>
  <dgm:cxnLst>
    <dgm:cxn modelId="{206BE9C7-8CCA-A742-9E0A-9E8D19081951}" type="presOf" srcId="{1EF7ECFC-F29E-E64F-9D4C-A68AC1081A52}" destId="{B8EED93F-050B-CE42-A112-D584EBE19BF5}" srcOrd="0" destOrd="1" presId="urn:microsoft.com/office/officeart/2005/8/layout/vList2"/>
    <dgm:cxn modelId="{CD7ABD20-D432-3D4F-B2F9-706C9A99311E}" type="presOf" srcId="{9A0011FD-0F6B-D946-BBDB-AAD49C29A80C}" destId="{B8EED93F-050B-CE42-A112-D584EBE19BF5}" srcOrd="0" destOrd="2" presId="urn:microsoft.com/office/officeart/2005/8/layout/vList2"/>
    <dgm:cxn modelId="{BF6950FB-A778-BF46-AC6C-F72544962FB7}" type="presOf" srcId="{4E1DE9DC-2A37-A547-8962-9DE378C28FDA}" destId="{B8EED93F-050B-CE42-A112-D584EBE19BF5}" srcOrd="0" destOrd="0" presId="urn:microsoft.com/office/officeart/2005/8/layout/vList2"/>
    <dgm:cxn modelId="{C5D25B83-415B-8246-B3CA-14800030EAB9}" srcId="{3F61D457-FB82-3B47-843F-C9FCE0ADA33F}" destId="{9A0011FD-0F6B-D946-BBDB-AAD49C29A80C}" srcOrd="2" destOrd="0" parTransId="{F96EE193-D3BF-6044-A048-3D9EF9FA6EEF}" sibTransId="{5833EDE4-6695-F444-9B9F-FD4F33F5E86D}"/>
    <dgm:cxn modelId="{4484C0D1-C339-404B-AB56-BAC98C3C80E9}" type="presOf" srcId="{C210B8C8-18C7-1148-85D6-3AF8FA55C396}" destId="{70B93D97-CB6F-2F4F-9A03-6FA45EA54B35}" srcOrd="0" destOrd="0" presId="urn:microsoft.com/office/officeart/2005/8/layout/vList2"/>
    <dgm:cxn modelId="{0A57A187-A384-F848-9E4D-49B643416077}" type="presOf" srcId="{3F61D457-FB82-3B47-843F-C9FCE0ADA33F}" destId="{7A2FB23B-3F7B-BC4D-A013-737D84C3018B}" srcOrd="0" destOrd="0" presId="urn:microsoft.com/office/officeart/2005/8/layout/vList2"/>
    <dgm:cxn modelId="{5528BEF6-7591-404B-AB88-C2869E65E4F7}" srcId="{3F61D457-FB82-3B47-843F-C9FCE0ADA33F}" destId="{4E1DE9DC-2A37-A547-8962-9DE378C28FDA}" srcOrd="0" destOrd="0" parTransId="{9E8C28D3-FACE-0543-B1AD-497ABD1D01B9}" sibTransId="{0D5F51D9-4592-454D-A4E4-2B763570176E}"/>
    <dgm:cxn modelId="{F9F3CE40-B242-4D4F-ACB2-709624C496DC}" srcId="{C210B8C8-18C7-1148-85D6-3AF8FA55C396}" destId="{3F61D457-FB82-3B47-843F-C9FCE0ADA33F}" srcOrd="0" destOrd="0" parTransId="{B96AC137-C806-7247-896B-6CAD9E173898}" sibTransId="{2253186F-2DCF-E245-B42B-5A500514F51F}"/>
    <dgm:cxn modelId="{65203366-EB12-8340-9795-ADF248B4C826}" srcId="{3F61D457-FB82-3B47-843F-C9FCE0ADA33F}" destId="{1EF7ECFC-F29E-E64F-9D4C-A68AC1081A52}" srcOrd="1" destOrd="0" parTransId="{2C5D7CE2-0617-2D41-90C1-F7D462B23669}" sibTransId="{8704B3F6-06D5-4A40-BD07-9637A92FCB04}"/>
    <dgm:cxn modelId="{22EFDCE3-7DCE-304F-BF50-631A8B6C7750}" type="presParOf" srcId="{70B93D97-CB6F-2F4F-9A03-6FA45EA54B35}" destId="{7A2FB23B-3F7B-BC4D-A013-737D84C3018B}" srcOrd="0" destOrd="0" presId="urn:microsoft.com/office/officeart/2005/8/layout/vList2"/>
    <dgm:cxn modelId="{00659D52-5320-3148-AFE5-7C1F73901855}" type="presParOf" srcId="{70B93D97-CB6F-2F4F-9A03-6FA45EA54B35}" destId="{B8EED93F-050B-CE42-A112-D584EBE19BF5}" srcOrd="1"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67CF0B7D-54AC-3F47-951A-EE6D4B53A46A}" type="doc">
      <dgm:prSet loTypeId="urn:microsoft.com/office/officeart/2005/8/layout/vList2" loCatId="" qsTypeId="urn:microsoft.com/office/officeart/2005/8/quickstyle/simple4" qsCatId="simple" csTypeId="urn:microsoft.com/office/officeart/2005/8/colors/accent1_2" csCatId="accent1" phldr="1"/>
      <dgm:spPr/>
      <dgm:t>
        <a:bodyPr/>
        <a:lstStyle/>
        <a:p>
          <a:endParaRPr lang="en-US"/>
        </a:p>
      </dgm:t>
    </dgm:pt>
    <dgm:pt modelId="{D97DF682-7AD5-684F-A765-CC161A7827AB}">
      <dgm:prSet custT="1"/>
      <dgm:spPr/>
      <dgm:t>
        <a:bodyPr/>
        <a:lstStyle/>
        <a:p>
          <a:pPr rtl="0"/>
          <a:r>
            <a:rPr lang="en-US" sz="2800" dirty="0"/>
            <a:t>In later phases of recovery, more emphasis is given to the “cognitive” aspect:</a:t>
          </a:r>
        </a:p>
      </dgm:t>
    </dgm:pt>
    <dgm:pt modelId="{1DBF1B71-41C1-594A-817C-7DFC834FE00C}" type="parTrans" cxnId="{301391A6-3D05-F941-BB17-B684B2B980C4}">
      <dgm:prSet/>
      <dgm:spPr/>
      <dgm:t>
        <a:bodyPr/>
        <a:lstStyle/>
        <a:p>
          <a:endParaRPr lang="en-US"/>
        </a:p>
      </dgm:t>
    </dgm:pt>
    <dgm:pt modelId="{53D833B7-F85E-C349-96B9-FF5C7B5FE586}" type="sibTrans" cxnId="{301391A6-3D05-F941-BB17-B684B2B980C4}">
      <dgm:prSet/>
      <dgm:spPr/>
      <dgm:t>
        <a:bodyPr/>
        <a:lstStyle/>
        <a:p>
          <a:endParaRPr lang="en-US"/>
        </a:p>
      </dgm:t>
    </dgm:pt>
    <dgm:pt modelId="{0A19FF09-936F-C240-86AA-4307DC24BA81}">
      <dgm:prSet custT="1"/>
      <dgm:spPr/>
      <dgm:t>
        <a:bodyPr/>
        <a:lstStyle/>
        <a:p>
          <a:pPr rtl="0"/>
          <a:r>
            <a:rPr lang="en-US" sz="2400" i="0" dirty="0" err="1"/>
            <a:t>Psychoeducation</a:t>
          </a:r>
          <a:r>
            <a:rPr lang="en-US" sz="2400" i="0" dirty="0"/>
            <a:t> regarding addiction</a:t>
          </a:r>
        </a:p>
      </dgm:t>
    </dgm:pt>
    <dgm:pt modelId="{D079AAB1-8911-1946-ADA0-D3DDFFEB9B43}" type="parTrans" cxnId="{5ACE01B1-D6D5-5A4A-A417-8B340E2EBA4A}">
      <dgm:prSet/>
      <dgm:spPr/>
      <dgm:t>
        <a:bodyPr/>
        <a:lstStyle/>
        <a:p>
          <a:endParaRPr lang="en-US"/>
        </a:p>
      </dgm:t>
    </dgm:pt>
    <dgm:pt modelId="{EBC5C9E3-708A-434A-B593-3D87A0EE0D87}" type="sibTrans" cxnId="{5ACE01B1-D6D5-5A4A-A417-8B340E2EBA4A}">
      <dgm:prSet/>
      <dgm:spPr/>
      <dgm:t>
        <a:bodyPr/>
        <a:lstStyle/>
        <a:p>
          <a:endParaRPr lang="en-US"/>
        </a:p>
      </dgm:t>
    </dgm:pt>
    <dgm:pt modelId="{6D860231-9109-DC43-BFE6-44ECB6378A3C}">
      <dgm:prSet custT="1"/>
      <dgm:spPr/>
      <dgm:t>
        <a:bodyPr/>
        <a:lstStyle/>
        <a:p>
          <a:pPr rtl="0"/>
          <a:r>
            <a:rPr lang="en-US" sz="2400" i="0" dirty="0"/>
            <a:t>Teaching clients about triggers and cravings</a:t>
          </a:r>
        </a:p>
      </dgm:t>
    </dgm:pt>
    <dgm:pt modelId="{7C730468-C11D-2547-A243-0B49DA41453D}" type="parTrans" cxnId="{C1625D27-E43E-8941-87A2-BF906460C9D8}">
      <dgm:prSet/>
      <dgm:spPr/>
      <dgm:t>
        <a:bodyPr/>
        <a:lstStyle/>
        <a:p>
          <a:endParaRPr lang="en-US"/>
        </a:p>
      </dgm:t>
    </dgm:pt>
    <dgm:pt modelId="{9CDB622D-27FB-4340-9860-427A7036DF6E}" type="sibTrans" cxnId="{C1625D27-E43E-8941-87A2-BF906460C9D8}">
      <dgm:prSet/>
      <dgm:spPr/>
      <dgm:t>
        <a:bodyPr/>
        <a:lstStyle/>
        <a:p>
          <a:endParaRPr lang="en-US"/>
        </a:p>
      </dgm:t>
    </dgm:pt>
    <dgm:pt modelId="{D6012183-9C86-7848-98ED-9C7662155AF2}">
      <dgm:prSet custT="1"/>
      <dgm:spPr/>
      <dgm:t>
        <a:bodyPr/>
        <a:lstStyle/>
        <a:p>
          <a:pPr rtl="0"/>
          <a:r>
            <a:rPr lang="en-US" sz="2400" i="0" dirty="0"/>
            <a:t>Teaching clients cognitive skills (e.g., “thought stopping” and “urge surfing”)</a:t>
          </a:r>
        </a:p>
      </dgm:t>
    </dgm:pt>
    <dgm:pt modelId="{E55A924E-4798-8845-A34A-89DA3D78399E}" type="parTrans" cxnId="{5F9244F6-BD5C-8E49-9658-5AF047DDBE84}">
      <dgm:prSet/>
      <dgm:spPr/>
      <dgm:t>
        <a:bodyPr/>
        <a:lstStyle/>
        <a:p>
          <a:endParaRPr lang="en-US"/>
        </a:p>
      </dgm:t>
    </dgm:pt>
    <dgm:pt modelId="{0CE6F66F-C4D8-BC47-ACE2-437BF4E2CF1B}" type="sibTrans" cxnId="{5F9244F6-BD5C-8E49-9658-5AF047DDBE84}">
      <dgm:prSet/>
      <dgm:spPr/>
      <dgm:t>
        <a:bodyPr/>
        <a:lstStyle/>
        <a:p>
          <a:endParaRPr lang="en-US"/>
        </a:p>
      </dgm:t>
    </dgm:pt>
    <dgm:pt modelId="{7FC3B4DF-C66E-1945-89FA-0209D0AAB822}">
      <dgm:prSet custT="1"/>
      <dgm:spPr/>
      <dgm:t>
        <a:bodyPr/>
        <a:lstStyle/>
        <a:p>
          <a:pPr rtl="0"/>
          <a:r>
            <a:rPr lang="en-US" sz="2400" i="0" dirty="0"/>
            <a:t>Identifying “red flag thoughts”</a:t>
          </a:r>
        </a:p>
      </dgm:t>
    </dgm:pt>
    <dgm:pt modelId="{CBA28FFC-A1E7-5F41-A950-7E723AF03F7F}" type="parTrans" cxnId="{0C104E66-16FF-4C48-9081-7C21F2FA6E0F}">
      <dgm:prSet/>
      <dgm:spPr/>
      <dgm:t>
        <a:bodyPr/>
        <a:lstStyle/>
        <a:p>
          <a:endParaRPr lang="en-US"/>
        </a:p>
      </dgm:t>
    </dgm:pt>
    <dgm:pt modelId="{DA1AE01E-D344-2144-8EFC-4394D9DECC08}" type="sibTrans" cxnId="{0C104E66-16FF-4C48-9081-7C21F2FA6E0F}">
      <dgm:prSet/>
      <dgm:spPr/>
      <dgm:t>
        <a:bodyPr/>
        <a:lstStyle/>
        <a:p>
          <a:endParaRPr lang="en-US"/>
        </a:p>
      </dgm:t>
    </dgm:pt>
    <dgm:pt modelId="{EFD29DB5-06E9-1047-92AD-8A8C238B39E6}" type="pres">
      <dgm:prSet presAssocID="{67CF0B7D-54AC-3F47-951A-EE6D4B53A46A}" presName="linear" presStyleCnt="0">
        <dgm:presLayoutVars>
          <dgm:animLvl val="lvl"/>
          <dgm:resizeHandles val="exact"/>
        </dgm:presLayoutVars>
      </dgm:prSet>
      <dgm:spPr/>
      <dgm:t>
        <a:bodyPr/>
        <a:lstStyle/>
        <a:p>
          <a:endParaRPr lang="en-US"/>
        </a:p>
      </dgm:t>
    </dgm:pt>
    <dgm:pt modelId="{A203DBC1-78FC-0D42-AB84-88475EE6C912}" type="pres">
      <dgm:prSet presAssocID="{D97DF682-7AD5-684F-A765-CC161A7827AB}" presName="parentText" presStyleLbl="node1" presStyleIdx="0" presStyleCnt="1" custScaleY="47925" custLinFactNeighborX="129" custLinFactNeighborY="-44342">
        <dgm:presLayoutVars>
          <dgm:chMax val="0"/>
          <dgm:bulletEnabled val="1"/>
        </dgm:presLayoutVars>
      </dgm:prSet>
      <dgm:spPr/>
      <dgm:t>
        <a:bodyPr/>
        <a:lstStyle/>
        <a:p>
          <a:endParaRPr lang="en-US"/>
        </a:p>
      </dgm:t>
    </dgm:pt>
    <dgm:pt modelId="{57B5F28D-EEF9-E040-8CD2-A0757693F9D6}" type="pres">
      <dgm:prSet presAssocID="{D97DF682-7AD5-684F-A765-CC161A7827AB}" presName="childText" presStyleLbl="revTx" presStyleIdx="0" presStyleCnt="1" custLinFactNeighborX="121" custLinFactNeighborY="596">
        <dgm:presLayoutVars>
          <dgm:bulletEnabled val="1"/>
        </dgm:presLayoutVars>
      </dgm:prSet>
      <dgm:spPr/>
      <dgm:t>
        <a:bodyPr/>
        <a:lstStyle/>
        <a:p>
          <a:endParaRPr lang="en-US"/>
        </a:p>
      </dgm:t>
    </dgm:pt>
  </dgm:ptLst>
  <dgm:cxnLst>
    <dgm:cxn modelId="{5F9244F6-BD5C-8E49-9658-5AF047DDBE84}" srcId="{D97DF682-7AD5-684F-A765-CC161A7827AB}" destId="{D6012183-9C86-7848-98ED-9C7662155AF2}" srcOrd="2" destOrd="0" parTransId="{E55A924E-4798-8845-A34A-89DA3D78399E}" sibTransId="{0CE6F66F-C4D8-BC47-ACE2-437BF4E2CF1B}"/>
    <dgm:cxn modelId="{0C104E66-16FF-4C48-9081-7C21F2FA6E0F}" srcId="{D97DF682-7AD5-684F-A765-CC161A7827AB}" destId="{7FC3B4DF-C66E-1945-89FA-0209D0AAB822}" srcOrd="3" destOrd="0" parTransId="{CBA28FFC-A1E7-5F41-A950-7E723AF03F7F}" sibTransId="{DA1AE01E-D344-2144-8EFC-4394D9DECC08}"/>
    <dgm:cxn modelId="{301391A6-3D05-F941-BB17-B684B2B980C4}" srcId="{67CF0B7D-54AC-3F47-951A-EE6D4B53A46A}" destId="{D97DF682-7AD5-684F-A765-CC161A7827AB}" srcOrd="0" destOrd="0" parTransId="{1DBF1B71-41C1-594A-817C-7DFC834FE00C}" sibTransId="{53D833B7-F85E-C349-96B9-FF5C7B5FE586}"/>
    <dgm:cxn modelId="{48DAD447-FF31-4643-AE10-FEE593223E21}" type="presOf" srcId="{D97DF682-7AD5-684F-A765-CC161A7827AB}" destId="{A203DBC1-78FC-0D42-AB84-88475EE6C912}" srcOrd="0" destOrd="0" presId="urn:microsoft.com/office/officeart/2005/8/layout/vList2"/>
    <dgm:cxn modelId="{3C9627DC-AAAE-2540-B7A9-D533F783C5D5}" type="presOf" srcId="{0A19FF09-936F-C240-86AA-4307DC24BA81}" destId="{57B5F28D-EEF9-E040-8CD2-A0757693F9D6}" srcOrd="0" destOrd="0" presId="urn:microsoft.com/office/officeart/2005/8/layout/vList2"/>
    <dgm:cxn modelId="{5ACE01B1-D6D5-5A4A-A417-8B340E2EBA4A}" srcId="{D97DF682-7AD5-684F-A765-CC161A7827AB}" destId="{0A19FF09-936F-C240-86AA-4307DC24BA81}" srcOrd="0" destOrd="0" parTransId="{D079AAB1-8911-1946-ADA0-D3DDFFEB9B43}" sibTransId="{EBC5C9E3-708A-434A-B593-3D87A0EE0D87}"/>
    <dgm:cxn modelId="{0D36963C-C524-6F41-A524-01FF132F53CA}" type="presOf" srcId="{D6012183-9C86-7848-98ED-9C7662155AF2}" destId="{57B5F28D-EEF9-E040-8CD2-A0757693F9D6}" srcOrd="0" destOrd="2" presId="urn:microsoft.com/office/officeart/2005/8/layout/vList2"/>
    <dgm:cxn modelId="{F0CF3C78-0DA1-C049-9474-129DDEA97D76}" type="presOf" srcId="{6D860231-9109-DC43-BFE6-44ECB6378A3C}" destId="{57B5F28D-EEF9-E040-8CD2-A0757693F9D6}" srcOrd="0" destOrd="1" presId="urn:microsoft.com/office/officeart/2005/8/layout/vList2"/>
    <dgm:cxn modelId="{E0EB9736-280E-6845-B8D2-A16C0F030213}" type="presOf" srcId="{7FC3B4DF-C66E-1945-89FA-0209D0AAB822}" destId="{57B5F28D-EEF9-E040-8CD2-A0757693F9D6}" srcOrd="0" destOrd="3" presId="urn:microsoft.com/office/officeart/2005/8/layout/vList2"/>
    <dgm:cxn modelId="{C1625D27-E43E-8941-87A2-BF906460C9D8}" srcId="{D97DF682-7AD5-684F-A765-CC161A7827AB}" destId="{6D860231-9109-DC43-BFE6-44ECB6378A3C}" srcOrd="1" destOrd="0" parTransId="{7C730468-C11D-2547-A243-0B49DA41453D}" sibTransId="{9CDB622D-27FB-4340-9860-427A7036DF6E}"/>
    <dgm:cxn modelId="{8DD7534E-0338-AB4E-8E39-1C78124CF65A}" type="presOf" srcId="{67CF0B7D-54AC-3F47-951A-EE6D4B53A46A}" destId="{EFD29DB5-06E9-1047-92AD-8A8C238B39E6}" srcOrd="0" destOrd="0" presId="urn:microsoft.com/office/officeart/2005/8/layout/vList2"/>
    <dgm:cxn modelId="{7949C848-BB8B-6448-A9CE-24E55F8B2CDC}" type="presParOf" srcId="{EFD29DB5-06E9-1047-92AD-8A8C238B39E6}" destId="{A203DBC1-78FC-0D42-AB84-88475EE6C912}" srcOrd="0" destOrd="0" presId="urn:microsoft.com/office/officeart/2005/8/layout/vList2"/>
    <dgm:cxn modelId="{9CDDE348-E959-CB40-9E0C-9002C6D26EC8}" type="presParOf" srcId="{EFD29DB5-06E9-1047-92AD-8A8C238B39E6}" destId="{57B5F28D-EEF9-E040-8CD2-A0757693F9D6}" srcOrd="1" destOrd="0" presId="urn:microsoft.com/office/officeart/2005/8/layout/v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61E0B843-1FB6-3840-9DEB-59569306B469}" type="doc">
      <dgm:prSet loTypeId="urn:microsoft.com/office/officeart/2005/8/layout/vList2" loCatId="" qsTypeId="urn:microsoft.com/office/officeart/2005/8/quickstyle/simple4" qsCatId="simple" csTypeId="urn:microsoft.com/office/officeart/2005/8/colors/accent1_2" csCatId="accent1" phldr="1"/>
      <dgm:spPr/>
      <dgm:t>
        <a:bodyPr/>
        <a:lstStyle/>
        <a:p>
          <a:endParaRPr lang="en-US"/>
        </a:p>
      </dgm:t>
    </dgm:pt>
    <dgm:pt modelId="{8E35197A-DD68-6843-AF28-8A5D257CDE32}">
      <dgm:prSet/>
      <dgm:spPr/>
      <dgm:t>
        <a:bodyPr/>
        <a:lstStyle/>
        <a:p>
          <a:pPr rtl="0"/>
          <a:r>
            <a:rPr lang="en-US"/>
            <a:t>There is an expanding body of research literature that documents the benefits of 12 Step program participation.  Researchers at Stanford University (Moos, Finney, Humphreys and others) have amassed a substantial body of evidence that individuals who engage in the 12 Step program have better SUD outcomes and more improvement in the quality of life measures, than individuals who do not participate.</a:t>
          </a:r>
        </a:p>
      </dgm:t>
    </dgm:pt>
    <dgm:pt modelId="{910EF1E3-5499-624F-AB37-99F8D7E64575}" type="parTrans" cxnId="{E16838E3-CA6C-9644-8B94-8EC209A72640}">
      <dgm:prSet/>
      <dgm:spPr/>
      <dgm:t>
        <a:bodyPr/>
        <a:lstStyle/>
        <a:p>
          <a:endParaRPr lang="en-US"/>
        </a:p>
      </dgm:t>
    </dgm:pt>
    <dgm:pt modelId="{2235F334-60E9-4E42-8C91-C6C83FDB808C}" type="sibTrans" cxnId="{E16838E3-CA6C-9644-8B94-8EC209A72640}">
      <dgm:prSet/>
      <dgm:spPr/>
      <dgm:t>
        <a:bodyPr/>
        <a:lstStyle/>
        <a:p>
          <a:endParaRPr lang="en-US"/>
        </a:p>
      </dgm:t>
    </dgm:pt>
    <dgm:pt modelId="{C404621C-8E2E-8944-BA63-E1D53EB8AAB3}">
      <dgm:prSet custT="1"/>
      <dgm:spPr/>
      <dgm:t>
        <a:bodyPr/>
        <a:lstStyle/>
        <a:p>
          <a:pPr algn="ctr" rtl="0"/>
          <a:r>
            <a:rPr lang="en-US" sz="3600" i="1" dirty="0"/>
            <a:t>Identify YMSM/LGBT groups in your area</a:t>
          </a:r>
          <a:endParaRPr lang="en-US" sz="3600" dirty="0"/>
        </a:p>
      </dgm:t>
    </dgm:pt>
    <dgm:pt modelId="{54A7B41C-BA46-EB44-80C5-81949CD35F4F}" type="parTrans" cxnId="{8834B246-4837-7948-B074-D2FAE4B61F31}">
      <dgm:prSet/>
      <dgm:spPr/>
      <dgm:t>
        <a:bodyPr/>
        <a:lstStyle/>
        <a:p>
          <a:endParaRPr lang="en-US"/>
        </a:p>
      </dgm:t>
    </dgm:pt>
    <dgm:pt modelId="{F14CFB32-378D-E94F-BF92-8C39AB000013}" type="sibTrans" cxnId="{8834B246-4837-7948-B074-D2FAE4B61F31}">
      <dgm:prSet/>
      <dgm:spPr/>
      <dgm:t>
        <a:bodyPr/>
        <a:lstStyle/>
        <a:p>
          <a:endParaRPr lang="en-US"/>
        </a:p>
      </dgm:t>
    </dgm:pt>
    <dgm:pt modelId="{84EF4BBE-0602-754D-BAF0-B44A51C420A6}" type="pres">
      <dgm:prSet presAssocID="{61E0B843-1FB6-3840-9DEB-59569306B469}" presName="linear" presStyleCnt="0">
        <dgm:presLayoutVars>
          <dgm:animLvl val="lvl"/>
          <dgm:resizeHandles val="exact"/>
        </dgm:presLayoutVars>
      </dgm:prSet>
      <dgm:spPr/>
      <dgm:t>
        <a:bodyPr/>
        <a:lstStyle/>
        <a:p>
          <a:endParaRPr lang="en-US"/>
        </a:p>
      </dgm:t>
    </dgm:pt>
    <dgm:pt modelId="{66219291-FB85-484A-87C4-82D6CDF39C35}" type="pres">
      <dgm:prSet presAssocID="{8E35197A-DD68-6843-AF28-8A5D257CDE32}" presName="parentText" presStyleLbl="node1" presStyleIdx="0" presStyleCnt="1">
        <dgm:presLayoutVars>
          <dgm:chMax val="0"/>
          <dgm:bulletEnabled val="1"/>
        </dgm:presLayoutVars>
      </dgm:prSet>
      <dgm:spPr/>
      <dgm:t>
        <a:bodyPr/>
        <a:lstStyle/>
        <a:p>
          <a:endParaRPr lang="en-US"/>
        </a:p>
      </dgm:t>
    </dgm:pt>
    <dgm:pt modelId="{1BF057D9-5B83-D343-8B13-23783475795A}" type="pres">
      <dgm:prSet presAssocID="{8E35197A-DD68-6843-AF28-8A5D257CDE32}" presName="childText" presStyleLbl="revTx" presStyleIdx="0" presStyleCnt="1" custScaleX="73152" custLinFactNeighborX="488" custLinFactNeighborY="4117">
        <dgm:presLayoutVars>
          <dgm:bulletEnabled val="1"/>
        </dgm:presLayoutVars>
      </dgm:prSet>
      <dgm:spPr/>
      <dgm:t>
        <a:bodyPr/>
        <a:lstStyle/>
        <a:p>
          <a:endParaRPr lang="en-US"/>
        </a:p>
      </dgm:t>
    </dgm:pt>
  </dgm:ptLst>
  <dgm:cxnLst>
    <dgm:cxn modelId="{8834B246-4837-7948-B074-D2FAE4B61F31}" srcId="{8E35197A-DD68-6843-AF28-8A5D257CDE32}" destId="{C404621C-8E2E-8944-BA63-E1D53EB8AAB3}" srcOrd="0" destOrd="0" parTransId="{54A7B41C-BA46-EB44-80C5-81949CD35F4F}" sibTransId="{F14CFB32-378D-E94F-BF92-8C39AB000013}"/>
    <dgm:cxn modelId="{36BC230C-A20F-4641-AF52-6DC0DEEBC4B0}" type="presOf" srcId="{C404621C-8E2E-8944-BA63-E1D53EB8AAB3}" destId="{1BF057D9-5B83-D343-8B13-23783475795A}" srcOrd="0" destOrd="0" presId="urn:microsoft.com/office/officeart/2005/8/layout/vList2"/>
    <dgm:cxn modelId="{E16838E3-CA6C-9644-8B94-8EC209A72640}" srcId="{61E0B843-1FB6-3840-9DEB-59569306B469}" destId="{8E35197A-DD68-6843-AF28-8A5D257CDE32}" srcOrd="0" destOrd="0" parTransId="{910EF1E3-5499-624F-AB37-99F8D7E64575}" sibTransId="{2235F334-60E9-4E42-8C91-C6C83FDB808C}"/>
    <dgm:cxn modelId="{2DD23090-A8F9-6B48-BF9A-F97B9DE2DA2F}" type="presOf" srcId="{8E35197A-DD68-6843-AF28-8A5D257CDE32}" destId="{66219291-FB85-484A-87C4-82D6CDF39C35}" srcOrd="0" destOrd="0" presId="urn:microsoft.com/office/officeart/2005/8/layout/vList2"/>
    <dgm:cxn modelId="{3F24F432-8EC1-7847-873F-1D96C7BB3539}" type="presOf" srcId="{61E0B843-1FB6-3840-9DEB-59569306B469}" destId="{84EF4BBE-0602-754D-BAF0-B44A51C420A6}" srcOrd="0" destOrd="0" presId="urn:microsoft.com/office/officeart/2005/8/layout/vList2"/>
    <dgm:cxn modelId="{A176BCCE-DB45-9D4F-9AC6-BAC9290B6B92}" type="presParOf" srcId="{84EF4BBE-0602-754D-BAF0-B44A51C420A6}" destId="{66219291-FB85-484A-87C4-82D6CDF39C35}" srcOrd="0" destOrd="0" presId="urn:microsoft.com/office/officeart/2005/8/layout/vList2"/>
    <dgm:cxn modelId="{05290520-D5BF-6A41-9FB2-7BC851C2400F}" type="presParOf" srcId="{84EF4BBE-0602-754D-BAF0-B44A51C420A6}" destId="{1BF057D9-5B83-D343-8B13-23783475795A}" srcOrd="1"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6334E298-EB1C-EB4F-B014-47C2C4F14D99}" type="doc">
      <dgm:prSet loTypeId="urn:microsoft.com/office/officeart/2005/8/layout/vList2" loCatId="" qsTypeId="urn:microsoft.com/office/officeart/2005/8/quickstyle/simple4" qsCatId="simple" csTypeId="urn:microsoft.com/office/officeart/2005/8/colors/accent1_2" csCatId="accent1" phldr="1"/>
      <dgm:spPr/>
      <dgm:t>
        <a:bodyPr/>
        <a:lstStyle/>
        <a:p>
          <a:endParaRPr lang="en-US"/>
        </a:p>
      </dgm:t>
    </dgm:pt>
    <dgm:pt modelId="{F92DF737-487B-6848-BA0B-03D6C21D84FD}">
      <dgm:prSet/>
      <dgm:spPr/>
      <dgm:t>
        <a:bodyPr/>
        <a:lstStyle/>
        <a:p>
          <a:pPr rtl="0"/>
          <a:r>
            <a:rPr lang="en-US" dirty="0"/>
            <a:t>Evidence based treatment must be adapted to include culturally-relevant treatment strategies that address the specific needs of YMSM     </a:t>
          </a:r>
        </a:p>
        <a:p>
          <a:pPr rtl="0"/>
          <a:r>
            <a:rPr lang="en-US" dirty="0"/>
            <a:t>                   (Jerome &amp; </a:t>
          </a:r>
          <a:r>
            <a:rPr lang="en-US" dirty="0" err="1"/>
            <a:t>Halkitis</a:t>
          </a:r>
          <a:r>
            <a:rPr lang="en-US" dirty="0"/>
            <a:t> 2014)</a:t>
          </a:r>
        </a:p>
      </dgm:t>
    </dgm:pt>
    <dgm:pt modelId="{F5785B2C-E6FB-A143-87AE-6F5BF0681199}" type="parTrans" cxnId="{721D92F5-C15A-0941-AA17-ABFA8ED7A127}">
      <dgm:prSet/>
      <dgm:spPr/>
      <dgm:t>
        <a:bodyPr/>
        <a:lstStyle/>
        <a:p>
          <a:endParaRPr lang="en-US"/>
        </a:p>
      </dgm:t>
    </dgm:pt>
    <dgm:pt modelId="{C8BC187F-AC70-9647-B844-230624490755}" type="sibTrans" cxnId="{721D92F5-C15A-0941-AA17-ABFA8ED7A127}">
      <dgm:prSet/>
      <dgm:spPr/>
      <dgm:t>
        <a:bodyPr/>
        <a:lstStyle/>
        <a:p>
          <a:endParaRPr lang="en-US"/>
        </a:p>
      </dgm:t>
    </dgm:pt>
    <dgm:pt modelId="{7770C1DB-FA46-F249-A9F1-E7E6E95842F1}">
      <dgm:prSet/>
      <dgm:spPr/>
      <dgm:t>
        <a:bodyPr/>
        <a:lstStyle/>
        <a:p>
          <a:pPr rtl="0"/>
          <a:r>
            <a:rPr lang="en-US" i="1"/>
            <a:t>Includes: outreach/recruitment strategies, therapist qualities, group characteristics, and intervention elements</a:t>
          </a:r>
          <a:endParaRPr lang="en-US"/>
        </a:p>
      </dgm:t>
    </dgm:pt>
    <dgm:pt modelId="{465BF4A1-0776-744D-8F8D-8F4384A489B9}" type="parTrans" cxnId="{6F8A29F0-AF6F-BB4D-A75B-98E12BF9AFC0}">
      <dgm:prSet/>
      <dgm:spPr/>
      <dgm:t>
        <a:bodyPr/>
        <a:lstStyle/>
        <a:p>
          <a:endParaRPr lang="en-US"/>
        </a:p>
      </dgm:t>
    </dgm:pt>
    <dgm:pt modelId="{57EBD719-31DC-6542-98D9-DC0F22E4A8F5}" type="sibTrans" cxnId="{6F8A29F0-AF6F-BB4D-A75B-98E12BF9AFC0}">
      <dgm:prSet/>
      <dgm:spPr/>
      <dgm:t>
        <a:bodyPr/>
        <a:lstStyle/>
        <a:p>
          <a:endParaRPr lang="en-US"/>
        </a:p>
      </dgm:t>
    </dgm:pt>
    <dgm:pt modelId="{E362A73E-7292-8444-A6F0-E44C78E29ABD}" type="pres">
      <dgm:prSet presAssocID="{6334E298-EB1C-EB4F-B014-47C2C4F14D99}" presName="linear" presStyleCnt="0">
        <dgm:presLayoutVars>
          <dgm:animLvl val="lvl"/>
          <dgm:resizeHandles val="exact"/>
        </dgm:presLayoutVars>
      </dgm:prSet>
      <dgm:spPr/>
      <dgm:t>
        <a:bodyPr/>
        <a:lstStyle/>
        <a:p>
          <a:endParaRPr lang="en-US"/>
        </a:p>
      </dgm:t>
    </dgm:pt>
    <dgm:pt modelId="{3A943FC7-4B30-3340-AEA4-9DF332E907B8}" type="pres">
      <dgm:prSet presAssocID="{F92DF737-487B-6848-BA0B-03D6C21D84FD}" presName="parentText" presStyleLbl="node1" presStyleIdx="0" presStyleCnt="1">
        <dgm:presLayoutVars>
          <dgm:chMax val="0"/>
          <dgm:bulletEnabled val="1"/>
        </dgm:presLayoutVars>
      </dgm:prSet>
      <dgm:spPr/>
      <dgm:t>
        <a:bodyPr/>
        <a:lstStyle/>
        <a:p>
          <a:endParaRPr lang="en-US"/>
        </a:p>
      </dgm:t>
    </dgm:pt>
    <dgm:pt modelId="{5ECBD778-B2EB-664C-AA09-72EEE971C813}" type="pres">
      <dgm:prSet presAssocID="{F92DF737-487B-6848-BA0B-03D6C21D84FD}" presName="childText" presStyleLbl="revTx" presStyleIdx="0" presStyleCnt="1">
        <dgm:presLayoutVars>
          <dgm:bulletEnabled val="1"/>
        </dgm:presLayoutVars>
      </dgm:prSet>
      <dgm:spPr/>
      <dgm:t>
        <a:bodyPr/>
        <a:lstStyle/>
        <a:p>
          <a:endParaRPr lang="en-US"/>
        </a:p>
      </dgm:t>
    </dgm:pt>
  </dgm:ptLst>
  <dgm:cxnLst>
    <dgm:cxn modelId="{721D92F5-C15A-0941-AA17-ABFA8ED7A127}" srcId="{6334E298-EB1C-EB4F-B014-47C2C4F14D99}" destId="{F92DF737-487B-6848-BA0B-03D6C21D84FD}" srcOrd="0" destOrd="0" parTransId="{F5785B2C-E6FB-A143-87AE-6F5BF0681199}" sibTransId="{C8BC187F-AC70-9647-B844-230624490755}"/>
    <dgm:cxn modelId="{6F8A29F0-AF6F-BB4D-A75B-98E12BF9AFC0}" srcId="{F92DF737-487B-6848-BA0B-03D6C21D84FD}" destId="{7770C1DB-FA46-F249-A9F1-E7E6E95842F1}" srcOrd="0" destOrd="0" parTransId="{465BF4A1-0776-744D-8F8D-8F4384A489B9}" sibTransId="{57EBD719-31DC-6542-98D9-DC0F22E4A8F5}"/>
    <dgm:cxn modelId="{2794B952-534B-3B4A-AF20-64CD197B66F0}" type="presOf" srcId="{F92DF737-487B-6848-BA0B-03D6C21D84FD}" destId="{3A943FC7-4B30-3340-AEA4-9DF332E907B8}" srcOrd="0" destOrd="0" presId="urn:microsoft.com/office/officeart/2005/8/layout/vList2"/>
    <dgm:cxn modelId="{AE9F6E48-FAD0-5E46-B7A0-372D4477DF2A}" type="presOf" srcId="{7770C1DB-FA46-F249-A9F1-E7E6E95842F1}" destId="{5ECBD778-B2EB-664C-AA09-72EEE971C813}" srcOrd="0" destOrd="0" presId="urn:microsoft.com/office/officeart/2005/8/layout/vList2"/>
    <dgm:cxn modelId="{909F1CDF-8CBC-DF48-A9CA-72A5959265BC}" type="presOf" srcId="{6334E298-EB1C-EB4F-B014-47C2C4F14D99}" destId="{E362A73E-7292-8444-A6F0-E44C78E29ABD}" srcOrd="0" destOrd="0" presId="urn:microsoft.com/office/officeart/2005/8/layout/vList2"/>
    <dgm:cxn modelId="{316B6E19-C794-9B4E-957D-9709A7CF316E}" type="presParOf" srcId="{E362A73E-7292-8444-A6F0-E44C78E29ABD}" destId="{3A943FC7-4B30-3340-AEA4-9DF332E907B8}" srcOrd="0" destOrd="0" presId="urn:microsoft.com/office/officeart/2005/8/layout/vList2"/>
    <dgm:cxn modelId="{2A14E6E9-F7F6-C849-8547-0868FCB648DA}" type="presParOf" srcId="{E362A73E-7292-8444-A6F0-E44C78E29ABD}" destId="{5ECBD778-B2EB-664C-AA09-72EEE971C813}" srcOrd="1"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C8B170F1-AF81-8143-A403-7A075B4342F9}" type="doc">
      <dgm:prSet loTypeId="urn:microsoft.com/office/officeart/2005/8/layout/vList2" loCatId="" qsTypeId="urn:microsoft.com/office/officeart/2005/8/quickstyle/simple4" qsCatId="simple" csTypeId="urn:microsoft.com/office/officeart/2005/8/colors/accent1_2" csCatId="accent1"/>
      <dgm:spPr/>
      <dgm:t>
        <a:bodyPr/>
        <a:lstStyle/>
        <a:p>
          <a:endParaRPr lang="en-US"/>
        </a:p>
      </dgm:t>
    </dgm:pt>
    <dgm:pt modelId="{B8F3E2A1-7145-8547-A639-8FF48C5BE021}">
      <dgm:prSet/>
      <dgm:spPr/>
      <dgm:t>
        <a:bodyPr/>
        <a:lstStyle/>
        <a:p>
          <a:pPr rtl="0"/>
          <a:r>
            <a:rPr lang="en-US" b="1" i="1"/>
            <a:t>Peer Services are Essential</a:t>
          </a:r>
          <a:r>
            <a:rPr lang="en-US"/>
            <a:t>: Involving racial/ethnic minority YMSM with personal experience receiving YMSM services in all aspects of service delivery is critical. Peers can serve as positive role models for minority YMSM, help fight stigma by representing services in the community, and make invaluable contributions to treatment by bringing client perspectives to programming and services.  </a:t>
          </a:r>
        </a:p>
      </dgm:t>
    </dgm:pt>
    <dgm:pt modelId="{364927B4-FDEF-5A4E-80D5-E74C6F17BEC1}" type="parTrans" cxnId="{6CDB3663-B548-9145-B198-F4662411A1BF}">
      <dgm:prSet/>
      <dgm:spPr/>
      <dgm:t>
        <a:bodyPr/>
        <a:lstStyle/>
        <a:p>
          <a:endParaRPr lang="en-US"/>
        </a:p>
      </dgm:t>
    </dgm:pt>
    <dgm:pt modelId="{5273064C-117D-E54F-9F2F-5DB090AB36CA}" type="sibTrans" cxnId="{6CDB3663-B548-9145-B198-F4662411A1BF}">
      <dgm:prSet/>
      <dgm:spPr/>
      <dgm:t>
        <a:bodyPr/>
        <a:lstStyle/>
        <a:p>
          <a:endParaRPr lang="en-US"/>
        </a:p>
      </dgm:t>
    </dgm:pt>
    <dgm:pt modelId="{C534E8E2-EB4F-0547-8ED3-6A64708B7FB0}" type="pres">
      <dgm:prSet presAssocID="{C8B170F1-AF81-8143-A403-7A075B4342F9}" presName="linear" presStyleCnt="0">
        <dgm:presLayoutVars>
          <dgm:animLvl val="lvl"/>
          <dgm:resizeHandles val="exact"/>
        </dgm:presLayoutVars>
      </dgm:prSet>
      <dgm:spPr/>
      <dgm:t>
        <a:bodyPr/>
        <a:lstStyle/>
        <a:p>
          <a:endParaRPr lang="en-US"/>
        </a:p>
      </dgm:t>
    </dgm:pt>
    <dgm:pt modelId="{21BE6A0B-F1A3-8F44-8DDD-78558A0C4270}" type="pres">
      <dgm:prSet presAssocID="{B8F3E2A1-7145-8547-A639-8FF48C5BE021}" presName="parentText" presStyleLbl="node1" presStyleIdx="0" presStyleCnt="1" custLinFactNeighborX="-2161">
        <dgm:presLayoutVars>
          <dgm:chMax val="0"/>
          <dgm:bulletEnabled val="1"/>
        </dgm:presLayoutVars>
      </dgm:prSet>
      <dgm:spPr/>
      <dgm:t>
        <a:bodyPr/>
        <a:lstStyle/>
        <a:p>
          <a:endParaRPr lang="en-US"/>
        </a:p>
      </dgm:t>
    </dgm:pt>
  </dgm:ptLst>
  <dgm:cxnLst>
    <dgm:cxn modelId="{6CDB3663-B548-9145-B198-F4662411A1BF}" srcId="{C8B170F1-AF81-8143-A403-7A075B4342F9}" destId="{B8F3E2A1-7145-8547-A639-8FF48C5BE021}" srcOrd="0" destOrd="0" parTransId="{364927B4-FDEF-5A4E-80D5-E74C6F17BEC1}" sibTransId="{5273064C-117D-E54F-9F2F-5DB090AB36CA}"/>
    <dgm:cxn modelId="{70EECEEA-5721-D24A-840A-C2A6FF35EA3D}" type="presOf" srcId="{C8B170F1-AF81-8143-A403-7A075B4342F9}" destId="{C534E8E2-EB4F-0547-8ED3-6A64708B7FB0}" srcOrd="0" destOrd="0" presId="urn:microsoft.com/office/officeart/2005/8/layout/vList2"/>
    <dgm:cxn modelId="{B67B0C6F-351D-C047-8891-0A9A8E04D285}" type="presOf" srcId="{B8F3E2A1-7145-8547-A639-8FF48C5BE021}" destId="{21BE6A0B-F1A3-8F44-8DDD-78558A0C4270}" srcOrd="0" destOrd="0" presId="urn:microsoft.com/office/officeart/2005/8/layout/vList2"/>
    <dgm:cxn modelId="{E664C237-21F4-6D47-9CB7-A042F205580D}" type="presParOf" srcId="{C534E8E2-EB4F-0547-8ED3-6A64708B7FB0}" destId="{21BE6A0B-F1A3-8F44-8DDD-78558A0C4270}"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CFCFEEF8-54A8-324E-B1F1-04F083F6F46F}" type="doc">
      <dgm:prSet loTypeId="urn:microsoft.com/office/officeart/2005/8/layout/vList2" loCatId="" qsTypeId="urn:microsoft.com/office/officeart/2005/8/quickstyle/simple4" qsCatId="simple" csTypeId="urn:microsoft.com/office/officeart/2005/8/colors/accent1_2" csCatId="accent1"/>
      <dgm:spPr/>
      <dgm:t>
        <a:bodyPr/>
        <a:lstStyle/>
        <a:p>
          <a:endParaRPr lang="en-US"/>
        </a:p>
      </dgm:t>
    </dgm:pt>
    <dgm:pt modelId="{896C2273-4202-E844-AA33-DE51D6EE3C6D}">
      <dgm:prSet/>
      <dgm:spPr/>
      <dgm:t>
        <a:bodyPr/>
        <a:lstStyle/>
        <a:p>
          <a:pPr rtl="0"/>
          <a:r>
            <a:rPr lang="en-US" b="1" i="1"/>
            <a:t>Services Need to be Holistic</a:t>
          </a:r>
          <a:r>
            <a:rPr lang="en-US"/>
            <a:t>: Though racial/ethnic minority YMSM may have pressing service needs related to behavioral health and HIV, they often face a variety of social and legal challenges. By making care holistic, and designing it to help YMSM address all of their life challenges, providers can better engage minority YMSM in treatment and ensure that all of their needs—not just those related to behavioral health and HIV—are properly addressed.</a:t>
          </a:r>
        </a:p>
      </dgm:t>
    </dgm:pt>
    <dgm:pt modelId="{39211E89-35F6-104A-9C53-139697E08197}" type="parTrans" cxnId="{6C0CFCCE-626D-1046-8590-F4809268D08E}">
      <dgm:prSet/>
      <dgm:spPr/>
      <dgm:t>
        <a:bodyPr/>
        <a:lstStyle/>
        <a:p>
          <a:endParaRPr lang="en-US"/>
        </a:p>
      </dgm:t>
    </dgm:pt>
    <dgm:pt modelId="{C426F474-5712-CC42-9512-20816F2978B7}" type="sibTrans" cxnId="{6C0CFCCE-626D-1046-8590-F4809268D08E}">
      <dgm:prSet/>
      <dgm:spPr/>
      <dgm:t>
        <a:bodyPr/>
        <a:lstStyle/>
        <a:p>
          <a:endParaRPr lang="en-US"/>
        </a:p>
      </dgm:t>
    </dgm:pt>
    <dgm:pt modelId="{81F7B566-4005-C44C-9A06-A65FA870889A}" type="pres">
      <dgm:prSet presAssocID="{CFCFEEF8-54A8-324E-B1F1-04F083F6F46F}" presName="linear" presStyleCnt="0">
        <dgm:presLayoutVars>
          <dgm:animLvl val="lvl"/>
          <dgm:resizeHandles val="exact"/>
        </dgm:presLayoutVars>
      </dgm:prSet>
      <dgm:spPr/>
      <dgm:t>
        <a:bodyPr/>
        <a:lstStyle/>
        <a:p>
          <a:endParaRPr lang="en-US"/>
        </a:p>
      </dgm:t>
    </dgm:pt>
    <dgm:pt modelId="{24244BE3-1FD4-3A48-B224-9F46CC9E3795}" type="pres">
      <dgm:prSet presAssocID="{896C2273-4202-E844-AA33-DE51D6EE3C6D}" presName="parentText" presStyleLbl="node1" presStyleIdx="0" presStyleCnt="1">
        <dgm:presLayoutVars>
          <dgm:chMax val="0"/>
          <dgm:bulletEnabled val="1"/>
        </dgm:presLayoutVars>
      </dgm:prSet>
      <dgm:spPr/>
      <dgm:t>
        <a:bodyPr/>
        <a:lstStyle/>
        <a:p>
          <a:endParaRPr lang="en-US"/>
        </a:p>
      </dgm:t>
    </dgm:pt>
  </dgm:ptLst>
  <dgm:cxnLst>
    <dgm:cxn modelId="{6FB2FAB2-E84C-8240-A445-1BE8F39199A6}" type="presOf" srcId="{896C2273-4202-E844-AA33-DE51D6EE3C6D}" destId="{24244BE3-1FD4-3A48-B224-9F46CC9E3795}" srcOrd="0" destOrd="0" presId="urn:microsoft.com/office/officeart/2005/8/layout/vList2"/>
    <dgm:cxn modelId="{6C0CFCCE-626D-1046-8590-F4809268D08E}" srcId="{CFCFEEF8-54A8-324E-B1F1-04F083F6F46F}" destId="{896C2273-4202-E844-AA33-DE51D6EE3C6D}" srcOrd="0" destOrd="0" parTransId="{39211E89-35F6-104A-9C53-139697E08197}" sibTransId="{C426F474-5712-CC42-9512-20816F2978B7}"/>
    <dgm:cxn modelId="{CD90800C-D1A0-7E4D-9766-F683045B7A79}" type="presOf" srcId="{CFCFEEF8-54A8-324E-B1F1-04F083F6F46F}" destId="{81F7B566-4005-C44C-9A06-A65FA870889A}" srcOrd="0" destOrd="0" presId="urn:microsoft.com/office/officeart/2005/8/layout/vList2"/>
    <dgm:cxn modelId="{AACD3A5D-C85E-1F48-B9CB-81345833B055}" type="presParOf" srcId="{81F7B566-4005-C44C-9A06-A65FA870889A}" destId="{24244BE3-1FD4-3A48-B224-9F46CC9E3795}"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74AD02EF-D609-5A4D-942D-CD2560DB76AB}" type="doc">
      <dgm:prSet loTypeId="urn:microsoft.com/office/officeart/2005/8/layout/vList2" loCatId="" qsTypeId="urn:microsoft.com/office/officeart/2005/8/quickstyle/simple4" qsCatId="simple" csTypeId="urn:microsoft.com/office/officeart/2005/8/colors/accent1_2" csCatId="accent1"/>
      <dgm:spPr/>
      <dgm:t>
        <a:bodyPr/>
        <a:lstStyle/>
        <a:p>
          <a:endParaRPr lang="en-US"/>
        </a:p>
      </dgm:t>
    </dgm:pt>
    <dgm:pt modelId="{B8898AA4-5E94-024F-B784-E664F8E2D9FD}">
      <dgm:prSet/>
      <dgm:spPr/>
      <dgm:t>
        <a:bodyPr/>
        <a:lstStyle/>
        <a:p>
          <a:pPr rtl="0"/>
          <a:r>
            <a:rPr lang="en-US" b="1" i="1"/>
            <a:t>Services Need to be Fun</a:t>
          </a:r>
          <a:r>
            <a:rPr lang="en-US"/>
            <a:t>: In order to engage racial/ethnic minority YMSM in treatment and keep them engaged in continuing care and recovery, it is important to make services engaging and fun. Continuously devising creative strategies to make services novel and engaging is critical.</a:t>
          </a:r>
        </a:p>
      </dgm:t>
    </dgm:pt>
    <dgm:pt modelId="{611EAF5D-22B0-4F46-9ED8-4AE49143BBEF}" type="parTrans" cxnId="{8EFF5661-20AF-0649-9491-F0525203A5B6}">
      <dgm:prSet/>
      <dgm:spPr/>
      <dgm:t>
        <a:bodyPr/>
        <a:lstStyle/>
        <a:p>
          <a:endParaRPr lang="en-US"/>
        </a:p>
      </dgm:t>
    </dgm:pt>
    <dgm:pt modelId="{5925DCA8-48DC-5543-9422-EA4C64EFB305}" type="sibTrans" cxnId="{8EFF5661-20AF-0649-9491-F0525203A5B6}">
      <dgm:prSet/>
      <dgm:spPr/>
      <dgm:t>
        <a:bodyPr/>
        <a:lstStyle/>
        <a:p>
          <a:endParaRPr lang="en-US"/>
        </a:p>
      </dgm:t>
    </dgm:pt>
    <dgm:pt modelId="{062C53C7-D399-DC4E-8A40-94B2A82399EA}" type="pres">
      <dgm:prSet presAssocID="{74AD02EF-D609-5A4D-942D-CD2560DB76AB}" presName="linear" presStyleCnt="0">
        <dgm:presLayoutVars>
          <dgm:animLvl val="lvl"/>
          <dgm:resizeHandles val="exact"/>
        </dgm:presLayoutVars>
      </dgm:prSet>
      <dgm:spPr/>
      <dgm:t>
        <a:bodyPr/>
        <a:lstStyle/>
        <a:p>
          <a:endParaRPr lang="en-US"/>
        </a:p>
      </dgm:t>
    </dgm:pt>
    <dgm:pt modelId="{CF1BFF50-A445-4D43-B084-9A0BF813082C}" type="pres">
      <dgm:prSet presAssocID="{B8898AA4-5E94-024F-B784-E664F8E2D9FD}" presName="parentText" presStyleLbl="node1" presStyleIdx="0" presStyleCnt="1">
        <dgm:presLayoutVars>
          <dgm:chMax val="0"/>
          <dgm:bulletEnabled val="1"/>
        </dgm:presLayoutVars>
      </dgm:prSet>
      <dgm:spPr/>
      <dgm:t>
        <a:bodyPr/>
        <a:lstStyle/>
        <a:p>
          <a:endParaRPr lang="en-US"/>
        </a:p>
      </dgm:t>
    </dgm:pt>
  </dgm:ptLst>
  <dgm:cxnLst>
    <dgm:cxn modelId="{8EFF5661-20AF-0649-9491-F0525203A5B6}" srcId="{74AD02EF-D609-5A4D-942D-CD2560DB76AB}" destId="{B8898AA4-5E94-024F-B784-E664F8E2D9FD}" srcOrd="0" destOrd="0" parTransId="{611EAF5D-22B0-4F46-9ED8-4AE49143BBEF}" sibTransId="{5925DCA8-48DC-5543-9422-EA4C64EFB305}"/>
    <dgm:cxn modelId="{5D4029AD-A588-BD4D-9F70-65BB199B5D20}" type="presOf" srcId="{B8898AA4-5E94-024F-B784-E664F8E2D9FD}" destId="{CF1BFF50-A445-4D43-B084-9A0BF813082C}" srcOrd="0" destOrd="0" presId="urn:microsoft.com/office/officeart/2005/8/layout/vList2"/>
    <dgm:cxn modelId="{C987922B-2141-194F-BC86-BA682B0DD07B}" type="presOf" srcId="{74AD02EF-D609-5A4D-942D-CD2560DB76AB}" destId="{062C53C7-D399-DC4E-8A40-94B2A82399EA}" srcOrd="0" destOrd="0" presId="urn:microsoft.com/office/officeart/2005/8/layout/vList2"/>
    <dgm:cxn modelId="{BE8AC12D-199D-CE49-9473-C3BB4846AC02}" type="presParOf" srcId="{062C53C7-D399-DC4E-8A40-94B2A82399EA}" destId="{CF1BFF50-A445-4D43-B084-9A0BF813082C}"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14DCD64-C2EC-4B45-AF38-D567452462A5}"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99138F6A-DF25-48F9-9833-D71806198819}">
      <dgm:prSet/>
      <dgm:spPr/>
      <dgm:t>
        <a:bodyPr/>
        <a:lstStyle/>
        <a:p>
          <a:pPr rtl="0"/>
          <a:r>
            <a:rPr lang="en-US" b="1" dirty="0"/>
            <a:t>(1) Higher prevalence of incarceration</a:t>
          </a:r>
          <a:endParaRPr lang="en-US" dirty="0"/>
        </a:p>
      </dgm:t>
    </dgm:pt>
    <dgm:pt modelId="{2F8B4EC3-59C1-46E2-9936-64B560AAE830}" type="parTrans" cxnId="{91DF0FAE-C581-4C3F-BEAC-65A5D71CA9C9}">
      <dgm:prSet/>
      <dgm:spPr/>
      <dgm:t>
        <a:bodyPr/>
        <a:lstStyle/>
        <a:p>
          <a:endParaRPr lang="en-US"/>
        </a:p>
      </dgm:t>
    </dgm:pt>
    <dgm:pt modelId="{3E6118BC-D6E0-4E84-9687-B56128BD0CE6}" type="sibTrans" cxnId="{91DF0FAE-C581-4C3F-BEAC-65A5D71CA9C9}">
      <dgm:prSet/>
      <dgm:spPr/>
      <dgm:t>
        <a:bodyPr/>
        <a:lstStyle/>
        <a:p>
          <a:endParaRPr lang="en-US"/>
        </a:p>
      </dgm:t>
    </dgm:pt>
    <dgm:pt modelId="{4A5C1115-BFAE-4346-93A3-9B6FC5EEE339}">
      <dgm:prSet/>
      <dgm:spPr/>
      <dgm:t>
        <a:bodyPr/>
        <a:lstStyle/>
        <a:p>
          <a:pPr rtl="0"/>
          <a:r>
            <a:rPr lang="en-US" b="1" dirty="0"/>
            <a:t>(2) More likely to have partners known to be HIV positive</a:t>
          </a:r>
          <a:endParaRPr lang="en-US" dirty="0"/>
        </a:p>
      </dgm:t>
    </dgm:pt>
    <dgm:pt modelId="{B925161E-E884-49DB-9B36-151C8A173F08}" type="parTrans" cxnId="{15CDF2B2-3470-4DB5-8EB6-0288BF6022A0}">
      <dgm:prSet/>
      <dgm:spPr/>
      <dgm:t>
        <a:bodyPr/>
        <a:lstStyle/>
        <a:p>
          <a:endParaRPr lang="en-US"/>
        </a:p>
      </dgm:t>
    </dgm:pt>
    <dgm:pt modelId="{CF86D07B-A80A-4C8F-9CDC-2280A8BC1B19}" type="sibTrans" cxnId="{15CDF2B2-3470-4DB5-8EB6-0288BF6022A0}">
      <dgm:prSet/>
      <dgm:spPr/>
      <dgm:t>
        <a:bodyPr/>
        <a:lstStyle/>
        <a:p>
          <a:endParaRPr lang="en-US"/>
        </a:p>
      </dgm:t>
    </dgm:pt>
    <dgm:pt modelId="{BD859241-18B4-44D6-8CE7-8E546B8EBC26}">
      <dgm:prSet/>
      <dgm:spPr/>
      <dgm:t>
        <a:bodyPr/>
        <a:lstStyle/>
        <a:p>
          <a:pPr rtl="0"/>
          <a:r>
            <a:rPr lang="en-US" b="1" dirty="0"/>
            <a:t>(3) Other partner characteristics (age, drug use, incarceration history) </a:t>
          </a:r>
          <a:endParaRPr lang="en-US" dirty="0"/>
        </a:p>
      </dgm:t>
    </dgm:pt>
    <dgm:pt modelId="{8F7FC1E9-C9E9-46D7-AF66-A7C168BFD875}" type="parTrans" cxnId="{B8CD33A4-7819-452E-8091-921AD50A6805}">
      <dgm:prSet/>
      <dgm:spPr/>
      <dgm:t>
        <a:bodyPr/>
        <a:lstStyle/>
        <a:p>
          <a:endParaRPr lang="en-US"/>
        </a:p>
      </dgm:t>
    </dgm:pt>
    <dgm:pt modelId="{8014822E-07CE-4F4C-950D-91B59E56ABE3}" type="sibTrans" cxnId="{B8CD33A4-7819-452E-8091-921AD50A6805}">
      <dgm:prSet/>
      <dgm:spPr/>
      <dgm:t>
        <a:bodyPr/>
        <a:lstStyle/>
        <a:p>
          <a:endParaRPr lang="en-US"/>
        </a:p>
      </dgm:t>
    </dgm:pt>
    <dgm:pt modelId="{26C38653-3E04-45DE-80C1-068DA42162DD}">
      <dgm:prSet/>
      <dgm:spPr/>
      <dgm:t>
        <a:bodyPr/>
        <a:lstStyle/>
        <a:p>
          <a:pPr rtl="0"/>
          <a:r>
            <a:rPr lang="en-US" b="1" dirty="0"/>
            <a:t>(4) Higher risk sexual behavior</a:t>
          </a:r>
          <a:endParaRPr lang="en-US" dirty="0"/>
        </a:p>
      </dgm:t>
    </dgm:pt>
    <dgm:pt modelId="{7EEF5A6E-5867-47AC-8E55-7A2F923D06DE}" type="parTrans" cxnId="{98D280C3-A8A0-4896-883B-AF237A6F462E}">
      <dgm:prSet/>
      <dgm:spPr/>
      <dgm:t>
        <a:bodyPr/>
        <a:lstStyle/>
        <a:p>
          <a:endParaRPr lang="en-US"/>
        </a:p>
      </dgm:t>
    </dgm:pt>
    <dgm:pt modelId="{8952E575-4A1E-4A3F-B0D7-4E172FEEA27C}" type="sibTrans" cxnId="{98D280C3-A8A0-4896-883B-AF237A6F462E}">
      <dgm:prSet/>
      <dgm:spPr/>
      <dgm:t>
        <a:bodyPr/>
        <a:lstStyle/>
        <a:p>
          <a:endParaRPr lang="en-US"/>
        </a:p>
      </dgm:t>
    </dgm:pt>
    <dgm:pt modelId="{4DBB4774-400C-454D-8E57-C409949591B6}">
      <dgm:prSet/>
      <dgm:spPr/>
      <dgm:t>
        <a:bodyPr/>
        <a:lstStyle/>
        <a:p>
          <a:pPr rtl="0"/>
          <a:r>
            <a:rPr lang="en-US" b="1" dirty="0"/>
            <a:t>(5) Less likely to identify as gay or disclose same sex behavior </a:t>
          </a:r>
          <a:endParaRPr lang="en-US" dirty="0"/>
        </a:p>
      </dgm:t>
    </dgm:pt>
    <dgm:pt modelId="{16CB9839-526A-4862-9950-A5B3ECB40639}" type="parTrans" cxnId="{9F02FEB6-11D3-4B73-8BD5-5D7732CBB064}">
      <dgm:prSet/>
      <dgm:spPr/>
      <dgm:t>
        <a:bodyPr/>
        <a:lstStyle/>
        <a:p>
          <a:endParaRPr lang="en-US"/>
        </a:p>
      </dgm:t>
    </dgm:pt>
    <dgm:pt modelId="{4C3D6AA7-6DD6-49F2-9566-712387C6FD18}" type="sibTrans" cxnId="{9F02FEB6-11D3-4B73-8BD5-5D7732CBB064}">
      <dgm:prSet/>
      <dgm:spPr/>
      <dgm:t>
        <a:bodyPr/>
        <a:lstStyle/>
        <a:p>
          <a:endParaRPr lang="en-US"/>
        </a:p>
      </dgm:t>
    </dgm:pt>
    <dgm:pt modelId="{0EBB96BF-E381-4F86-A2DE-0228DB51D3E1}">
      <dgm:prSet/>
      <dgm:spPr/>
      <dgm:t>
        <a:bodyPr/>
        <a:lstStyle/>
        <a:p>
          <a:pPr rtl="0"/>
          <a:r>
            <a:rPr lang="en-US" b="1" dirty="0"/>
            <a:t>(6) Higher rates of drug use</a:t>
          </a:r>
          <a:endParaRPr lang="en-US" dirty="0"/>
        </a:p>
      </dgm:t>
    </dgm:pt>
    <dgm:pt modelId="{87BFD532-74EF-4EB6-AD90-919BEC7BB18D}" type="parTrans" cxnId="{043BE453-4330-454E-B716-D8B1F03795C0}">
      <dgm:prSet/>
      <dgm:spPr/>
      <dgm:t>
        <a:bodyPr/>
        <a:lstStyle/>
        <a:p>
          <a:endParaRPr lang="en-US"/>
        </a:p>
      </dgm:t>
    </dgm:pt>
    <dgm:pt modelId="{74874E6F-DD7F-4FAD-9841-BCE3B5BAF1C6}" type="sibTrans" cxnId="{043BE453-4330-454E-B716-D8B1F03795C0}">
      <dgm:prSet/>
      <dgm:spPr/>
      <dgm:t>
        <a:bodyPr/>
        <a:lstStyle/>
        <a:p>
          <a:endParaRPr lang="en-US"/>
        </a:p>
      </dgm:t>
    </dgm:pt>
    <dgm:pt modelId="{22E799F9-1EEE-4192-90AB-548D1E257C83}">
      <dgm:prSet/>
      <dgm:spPr/>
      <dgm:t>
        <a:bodyPr/>
        <a:lstStyle/>
        <a:p>
          <a:pPr rtl="0"/>
          <a:r>
            <a:rPr lang="en-US" b="1" dirty="0"/>
            <a:t>(7) Genetic susceptibility</a:t>
          </a:r>
          <a:endParaRPr lang="en-US" dirty="0"/>
        </a:p>
      </dgm:t>
    </dgm:pt>
    <dgm:pt modelId="{A41DD227-F5D9-417D-829C-042777123D4C}" type="parTrans" cxnId="{66E234AB-4A12-48AD-BB82-5F0431647EB4}">
      <dgm:prSet/>
      <dgm:spPr/>
      <dgm:t>
        <a:bodyPr/>
        <a:lstStyle/>
        <a:p>
          <a:endParaRPr lang="en-US"/>
        </a:p>
      </dgm:t>
    </dgm:pt>
    <dgm:pt modelId="{7664F0EC-1310-4AA4-9A38-C9FD068ACF47}" type="sibTrans" cxnId="{66E234AB-4A12-48AD-BB82-5F0431647EB4}">
      <dgm:prSet/>
      <dgm:spPr/>
      <dgm:t>
        <a:bodyPr/>
        <a:lstStyle/>
        <a:p>
          <a:endParaRPr lang="en-US"/>
        </a:p>
      </dgm:t>
    </dgm:pt>
    <dgm:pt modelId="{F356B392-6D12-417B-8CC4-2C5C92F3BC63}" type="pres">
      <dgm:prSet presAssocID="{414DCD64-C2EC-4B45-AF38-D567452462A5}" presName="linear" presStyleCnt="0">
        <dgm:presLayoutVars>
          <dgm:animLvl val="lvl"/>
          <dgm:resizeHandles val="exact"/>
        </dgm:presLayoutVars>
      </dgm:prSet>
      <dgm:spPr/>
      <dgm:t>
        <a:bodyPr/>
        <a:lstStyle/>
        <a:p>
          <a:endParaRPr lang="en-US"/>
        </a:p>
      </dgm:t>
    </dgm:pt>
    <dgm:pt modelId="{5892D0F5-1A63-4B60-AA0E-1783C97A5A26}" type="pres">
      <dgm:prSet presAssocID="{99138F6A-DF25-48F9-9833-D71806198819}" presName="parentText" presStyleLbl="node1" presStyleIdx="0" presStyleCnt="7" custScaleY="39506" custLinFactY="-43084" custLinFactNeighborY="-100000">
        <dgm:presLayoutVars>
          <dgm:chMax val="0"/>
          <dgm:bulletEnabled val="1"/>
        </dgm:presLayoutVars>
      </dgm:prSet>
      <dgm:spPr/>
      <dgm:t>
        <a:bodyPr/>
        <a:lstStyle/>
        <a:p>
          <a:endParaRPr lang="en-US"/>
        </a:p>
      </dgm:t>
    </dgm:pt>
    <dgm:pt modelId="{D449A0C2-4BCB-48F5-8758-B2A6810995DD}" type="pres">
      <dgm:prSet presAssocID="{3E6118BC-D6E0-4E84-9687-B56128BD0CE6}" presName="spacer" presStyleCnt="0"/>
      <dgm:spPr/>
    </dgm:pt>
    <dgm:pt modelId="{0162438C-B569-4526-867B-89CFAD2D9875}" type="pres">
      <dgm:prSet presAssocID="{4A5C1115-BFAE-4346-93A3-9B6FC5EEE339}" presName="parentText" presStyleLbl="node1" presStyleIdx="1" presStyleCnt="7" custScaleY="30717" custLinFactNeighborX="-213" custLinFactNeighborY="-50319">
        <dgm:presLayoutVars>
          <dgm:chMax val="0"/>
          <dgm:bulletEnabled val="1"/>
        </dgm:presLayoutVars>
      </dgm:prSet>
      <dgm:spPr/>
      <dgm:t>
        <a:bodyPr/>
        <a:lstStyle/>
        <a:p>
          <a:endParaRPr lang="en-US"/>
        </a:p>
      </dgm:t>
    </dgm:pt>
    <dgm:pt modelId="{B9B1BB40-90BC-45BA-BF0D-49CD6B0B9015}" type="pres">
      <dgm:prSet presAssocID="{CF86D07B-A80A-4C8F-9CDC-2280A8BC1B19}" presName="spacer" presStyleCnt="0"/>
      <dgm:spPr/>
    </dgm:pt>
    <dgm:pt modelId="{29AE9B9E-3CDC-4672-BF8B-5F8C8BDB73D8}" type="pres">
      <dgm:prSet presAssocID="{BD859241-18B4-44D6-8CE7-8E546B8EBC26}" presName="parentText" presStyleLbl="node1" presStyleIdx="2" presStyleCnt="7" custScaleY="30717" custLinFactNeighborX="-106" custLinFactNeighborY="-89444">
        <dgm:presLayoutVars>
          <dgm:chMax val="0"/>
          <dgm:bulletEnabled val="1"/>
        </dgm:presLayoutVars>
      </dgm:prSet>
      <dgm:spPr/>
      <dgm:t>
        <a:bodyPr/>
        <a:lstStyle/>
        <a:p>
          <a:endParaRPr lang="en-US"/>
        </a:p>
      </dgm:t>
    </dgm:pt>
    <dgm:pt modelId="{B71F8DAB-7854-4EB0-A54D-FFBFAF69476D}" type="pres">
      <dgm:prSet presAssocID="{8014822E-07CE-4F4C-950D-91B59E56ABE3}" presName="spacer" presStyleCnt="0"/>
      <dgm:spPr/>
    </dgm:pt>
    <dgm:pt modelId="{C220BA72-72A2-4FC0-8FF7-D47B41B9BA9B}" type="pres">
      <dgm:prSet presAssocID="{26C38653-3E04-45DE-80C1-068DA42162DD}" presName="parentText" presStyleLbl="node1" presStyleIdx="3" presStyleCnt="7" custScaleY="30717" custLinFactY="-3486" custLinFactNeighborX="-213" custLinFactNeighborY="-100000">
        <dgm:presLayoutVars>
          <dgm:chMax val="0"/>
          <dgm:bulletEnabled val="1"/>
        </dgm:presLayoutVars>
      </dgm:prSet>
      <dgm:spPr/>
      <dgm:t>
        <a:bodyPr/>
        <a:lstStyle/>
        <a:p>
          <a:endParaRPr lang="en-US"/>
        </a:p>
      </dgm:t>
    </dgm:pt>
    <dgm:pt modelId="{8099197B-B9E4-4F49-BEDD-6F7343199033}" type="pres">
      <dgm:prSet presAssocID="{8952E575-4A1E-4A3F-B0D7-4E172FEEA27C}" presName="spacer" presStyleCnt="0"/>
      <dgm:spPr/>
    </dgm:pt>
    <dgm:pt modelId="{BB32762C-61A0-4BEC-8D9C-F43C6FBF042C}" type="pres">
      <dgm:prSet presAssocID="{4DBB4774-400C-454D-8E57-C409949591B6}" presName="parentText" presStyleLbl="node1" presStyleIdx="4" presStyleCnt="7" custScaleY="30717" custLinFactY="-7736" custLinFactNeighborX="-213" custLinFactNeighborY="-100000">
        <dgm:presLayoutVars>
          <dgm:chMax val="0"/>
          <dgm:bulletEnabled val="1"/>
        </dgm:presLayoutVars>
      </dgm:prSet>
      <dgm:spPr/>
      <dgm:t>
        <a:bodyPr/>
        <a:lstStyle/>
        <a:p>
          <a:endParaRPr lang="en-US"/>
        </a:p>
      </dgm:t>
    </dgm:pt>
    <dgm:pt modelId="{D458A6C5-EC24-4EEB-AFCB-9BE34CA01C5F}" type="pres">
      <dgm:prSet presAssocID="{4C3D6AA7-6DD6-49F2-9566-712387C6FD18}" presName="spacer" presStyleCnt="0"/>
      <dgm:spPr/>
    </dgm:pt>
    <dgm:pt modelId="{1041AFA2-220F-467D-AD7B-034EEA4349B6}" type="pres">
      <dgm:prSet presAssocID="{0EBB96BF-E381-4F86-A2DE-0228DB51D3E1}" presName="parentText" presStyleLbl="node1" presStyleIdx="5" presStyleCnt="7" custScaleY="30717" custLinFactY="-10599" custLinFactNeighborX="-745" custLinFactNeighborY="-100000">
        <dgm:presLayoutVars>
          <dgm:chMax val="0"/>
          <dgm:bulletEnabled val="1"/>
        </dgm:presLayoutVars>
      </dgm:prSet>
      <dgm:spPr/>
      <dgm:t>
        <a:bodyPr/>
        <a:lstStyle/>
        <a:p>
          <a:endParaRPr lang="en-US"/>
        </a:p>
      </dgm:t>
    </dgm:pt>
    <dgm:pt modelId="{DA9514F9-70E6-4CA2-A195-722EC199B2DC}" type="pres">
      <dgm:prSet presAssocID="{74874E6F-DD7F-4FAD-9841-BCE3B5BAF1C6}" presName="spacer" presStyleCnt="0"/>
      <dgm:spPr/>
    </dgm:pt>
    <dgm:pt modelId="{106665DE-C4DC-4045-A024-2CD3A81FCBE5}" type="pres">
      <dgm:prSet presAssocID="{22E799F9-1EEE-4192-90AB-548D1E257C83}" presName="parentText" presStyleLbl="node1" presStyleIdx="6" presStyleCnt="7" custScaleY="30717" custLinFactY="-14385" custLinFactNeighborX="-213" custLinFactNeighborY="-100000">
        <dgm:presLayoutVars>
          <dgm:chMax val="0"/>
          <dgm:bulletEnabled val="1"/>
        </dgm:presLayoutVars>
      </dgm:prSet>
      <dgm:spPr/>
      <dgm:t>
        <a:bodyPr/>
        <a:lstStyle/>
        <a:p>
          <a:endParaRPr lang="en-US"/>
        </a:p>
      </dgm:t>
    </dgm:pt>
  </dgm:ptLst>
  <dgm:cxnLst>
    <dgm:cxn modelId="{008ED4F4-3CB8-4B53-8B90-BF7F5AE9E3A8}" type="presOf" srcId="{4DBB4774-400C-454D-8E57-C409949591B6}" destId="{BB32762C-61A0-4BEC-8D9C-F43C6FBF042C}" srcOrd="0" destOrd="0" presId="urn:microsoft.com/office/officeart/2005/8/layout/vList2"/>
    <dgm:cxn modelId="{9F02FEB6-11D3-4B73-8BD5-5D7732CBB064}" srcId="{414DCD64-C2EC-4B45-AF38-D567452462A5}" destId="{4DBB4774-400C-454D-8E57-C409949591B6}" srcOrd="4" destOrd="0" parTransId="{16CB9839-526A-4862-9950-A5B3ECB40639}" sibTransId="{4C3D6AA7-6DD6-49F2-9566-712387C6FD18}"/>
    <dgm:cxn modelId="{15CDF2B2-3470-4DB5-8EB6-0288BF6022A0}" srcId="{414DCD64-C2EC-4B45-AF38-D567452462A5}" destId="{4A5C1115-BFAE-4346-93A3-9B6FC5EEE339}" srcOrd="1" destOrd="0" parTransId="{B925161E-E884-49DB-9B36-151C8A173F08}" sibTransId="{CF86D07B-A80A-4C8F-9CDC-2280A8BC1B19}"/>
    <dgm:cxn modelId="{49FD6E09-FCAC-4009-AD14-D5E712DFB553}" type="presOf" srcId="{26C38653-3E04-45DE-80C1-068DA42162DD}" destId="{C220BA72-72A2-4FC0-8FF7-D47B41B9BA9B}" srcOrd="0" destOrd="0" presId="urn:microsoft.com/office/officeart/2005/8/layout/vList2"/>
    <dgm:cxn modelId="{043BE453-4330-454E-B716-D8B1F03795C0}" srcId="{414DCD64-C2EC-4B45-AF38-D567452462A5}" destId="{0EBB96BF-E381-4F86-A2DE-0228DB51D3E1}" srcOrd="5" destOrd="0" parTransId="{87BFD532-74EF-4EB6-AD90-919BEC7BB18D}" sibTransId="{74874E6F-DD7F-4FAD-9841-BCE3B5BAF1C6}"/>
    <dgm:cxn modelId="{91DF0FAE-C581-4C3F-BEAC-65A5D71CA9C9}" srcId="{414DCD64-C2EC-4B45-AF38-D567452462A5}" destId="{99138F6A-DF25-48F9-9833-D71806198819}" srcOrd="0" destOrd="0" parTransId="{2F8B4EC3-59C1-46E2-9936-64B560AAE830}" sibTransId="{3E6118BC-D6E0-4E84-9687-B56128BD0CE6}"/>
    <dgm:cxn modelId="{E8B95FF3-757A-43F9-9F22-63043D4FAE4C}" type="presOf" srcId="{0EBB96BF-E381-4F86-A2DE-0228DB51D3E1}" destId="{1041AFA2-220F-467D-AD7B-034EEA4349B6}" srcOrd="0" destOrd="0" presId="urn:microsoft.com/office/officeart/2005/8/layout/vList2"/>
    <dgm:cxn modelId="{ED5B74E4-9011-4D73-8AD9-BA785252174A}" type="presOf" srcId="{BD859241-18B4-44D6-8CE7-8E546B8EBC26}" destId="{29AE9B9E-3CDC-4672-BF8B-5F8C8BDB73D8}" srcOrd="0" destOrd="0" presId="urn:microsoft.com/office/officeart/2005/8/layout/vList2"/>
    <dgm:cxn modelId="{B8CD33A4-7819-452E-8091-921AD50A6805}" srcId="{414DCD64-C2EC-4B45-AF38-D567452462A5}" destId="{BD859241-18B4-44D6-8CE7-8E546B8EBC26}" srcOrd="2" destOrd="0" parTransId="{8F7FC1E9-C9E9-46D7-AF66-A7C168BFD875}" sibTransId="{8014822E-07CE-4F4C-950D-91B59E56ABE3}"/>
    <dgm:cxn modelId="{6A20EC5A-2239-488D-9860-3C03F67C2B30}" type="presOf" srcId="{414DCD64-C2EC-4B45-AF38-D567452462A5}" destId="{F356B392-6D12-417B-8CC4-2C5C92F3BC63}" srcOrd="0" destOrd="0" presId="urn:microsoft.com/office/officeart/2005/8/layout/vList2"/>
    <dgm:cxn modelId="{4237B95F-7F75-44C6-95D9-E8875BA43D8D}" type="presOf" srcId="{22E799F9-1EEE-4192-90AB-548D1E257C83}" destId="{106665DE-C4DC-4045-A024-2CD3A81FCBE5}" srcOrd="0" destOrd="0" presId="urn:microsoft.com/office/officeart/2005/8/layout/vList2"/>
    <dgm:cxn modelId="{5B2A52BC-84EE-43B2-A4C3-FA001CB7EBB4}" type="presOf" srcId="{4A5C1115-BFAE-4346-93A3-9B6FC5EEE339}" destId="{0162438C-B569-4526-867B-89CFAD2D9875}" srcOrd="0" destOrd="0" presId="urn:microsoft.com/office/officeart/2005/8/layout/vList2"/>
    <dgm:cxn modelId="{66E234AB-4A12-48AD-BB82-5F0431647EB4}" srcId="{414DCD64-C2EC-4B45-AF38-D567452462A5}" destId="{22E799F9-1EEE-4192-90AB-548D1E257C83}" srcOrd="6" destOrd="0" parTransId="{A41DD227-F5D9-417D-829C-042777123D4C}" sibTransId="{7664F0EC-1310-4AA4-9A38-C9FD068ACF47}"/>
    <dgm:cxn modelId="{98D280C3-A8A0-4896-883B-AF237A6F462E}" srcId="{414DCD64-C2EC-4B45-AF38-D567452462A5}" destId="{26C38653-3E04-45DE-80C1-068DA42162DD}" srcOrd="3" destOrd="0" parTransId="{7EEF5A6E-5867-47AC-8E55-7A2F923D06DE}" sibTransId="{8952E575-4A1E-4A3F-B0D7-4E172FEEA27C}"/>
    <dgm:cxn modelId="{FAC72AD1-4CD3-42D3-B9AE-072361BB29FC}" type="presOf" srcId="{99138F6A-DF25-48F9-9833-D71806198819}" destId="{5892D0F5-1A63-4B60-AA0E-1783C97A5A26}" srcOrd="0" destOrd="0" presId="urn:microsoft.com/office/officeart/2005/8/layout/vList2"/>
    <dgm:cxn modelId="{B22D6890-A5EB-4B2C-8075-443AFFABD30B}" type="presParOf" srcId="{F356B392-6D12-417B-8CC4-2C5C92F3BC63}" destId="{5892D0F5-1A63-4B60-AA0E-1783C97A5A26}" srcOrd="0" destOrd="0" presId="urn:microsoft.com/office/officeart/2005/8/layout/vList2"/>
    <dgm:cxn modelId="{E8202AFB-2FB6-4E40-B833-8531BE8221E5}" type="presParOf" srcId="{F356B392-6D12-417B-8CC4-2C5C92F3BC63}" destId="{D449A0C2-4BCB-48F5-8758-B2A6810995DD}" srcOrd="1" destOrd="0" presId="urn:microsoft.com/office/officeart/2005/8/layout/vList2"/>
    <dgm:cxn modelId="{C9D8A458-A657-4885-85FB-6273545AD43A}" type="presParOf" srcId="{F356B392-6D12-417B-8CC4-2C5C92F3BC63}" destId="{0162438C-B569-4526-867B-89CFAD2D9875}" srcOrd="2" destOrd="0" presId="urn:microsoft.com/office/officeart/2005/8/layout/vList2"/>
    <dgm:cxn modelId="{89B784FC-5FEC-4FC6-BDB1-83A6799C68FA}" type="presParOf" srcId="{F356B392-6D12-417B-8CC4-2C5C92F3BC63}" destId="{B9B1BB40-90BC-45BA-BF0D-49CD6B0B9015}" srcOrd="3" destOrd="0" presId="urn:microsoft.com/office/officeart/2005/8/layout/vList2"/>
    <dgm:cxn modelId="{B1199B26-261D-4BDC-8080-31FC2418F980}" type="presParOf" srcId="{F356B392-6D12-417B-8CC4-2C5C92F3BC63}" destId="{29AE9B9E-3CDC-4672-BF8B-5F8C8BDB73D8}" srcOrd="4" destOrd="0" presId="urn:microsoft.com/office/officeart/2005/8/layout/vList2"/>
    <dgm:cxn modelId="{C64D7A34-CC68-4C95-9C6E-5867864CEF6A}" type="presParOf" srcId="{F356B392-6D12-417B-8CC4-2C5C92F3BC63}" destId="{B71F8DAB-7854-4EB0-A54D-FFBFAF69476D}" srcOrd="5" destOrd="0" presId="urn:microsoft.com/office/officeart/2005/8/layout/vList2"/>
    <dgm:cxn modelId="{31747D4F-BBF5-4291-B154-AAA88D9637EF}" type="presParOf" srcId="{F356B392-6D12-417B-8CC4-2C5C92F3BC63}" destId="{C220BA72-72A2-4FC0-8FF7-D47B41B9BA9B}" srcOrd="6" destOrd="0" presId="urn:microsoft.com/office/officeart/2005/8/layout/vList2"/>
    <dgm:cxn modelId="{001CF05B-05A2-4A31-B56E-04B1FB89BF14}" type="presParOf" srcId="{F356B392-6D12-417B-8CC4-2C5C92F3BC63}" destId="{8099197B-B9E4-4F49-BEDD-6F7343199033}" srcOrd="7" destOrd="0" presId="urn:microsoft.com/office/officeart/2005/8/layout/vList2"/>
    <dgm:cxn modelId="{B6C3A102-8D8C-436E-8295-5A47234591FF}" type="presParOf" srcId="{F356B392-6D12-417B-8CC4-2C5C92F3BC63}" destId="{BB32762C-61A0-4BEC-8D9C-F43C6FBF042C}" srcOrd="8" destOrd="0" presId="urn:microsoft.com/office/officeart/2005/8/layout/vList2"/>
    <dgm:cxn modelId="{C8052DE8-4274-48C2-90C8-090740FD4FD7}" type="presParOf" srcId="{F356B392-6D12-417B-8CC4-2C5C92F3BC63}" destId="{D458A6C5-EC24-4EEB-AFCB-9BE34CA01C5F}" srcOrd="9" destOrd="0" presId="urn:microsoft.com/office/officeart/2005/8/layout/vList2"/>
    <dgm:cxn modelId="{BD8EB0F5-963E-4635-A37B-92AF88520A4E}" type="presParOf" srcId="{F356B392-6D12-417B-8CC4-2C5C92F3BC63}" destId="{1041AFA2-220F-467D-AD7B-034EEA4349B6}" srcOrd="10" destOrd="0" presId="urn:microsoft.com/office/officeart/2005/8/layout/vList2"/>
    <dgm:cxn modelId="{0FBAADF6-9BD2-41DF-9F34-CB0D363E87CC}" type="presParOf" srcId="{F356B392-6D12-417B-8CC4-2C5C92F3BC63}" destId="{DA9514F9-70E6-4CA2-A195-722EC199B2DC}" srcOrd="11" destOrd="0" presId="urn:microsoft.com/office/officeart/2005/8/layout/vList2"/>
    <dgm:cxn modelId="{2F7E7494-5591-40EB-A5E5-50F72B6DE1DC}" type="presParOf" srcId="{F356B392-6D12-417B-8CC4-2C5C92F3BC63}" destId="{106665DE-C4DC-4045-A024-2CD3A81FCBE5}" srcOrd="1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24DB2DF0-C5BD-0846-98DA-B94DDCD12DAD}" type="doc">
      <dgm:prSet loTypeId="urn:microsoft.com/office/officeart/2005/8/layout/vList2" loCatId="" qsTypeId="urn:microsoft.com/office/officeart/2005/8/quickstyle/simple4" qsCatId="simple" csTypeId="urn:microsoft.com/office/officeart/2005/8/colors/accent1_2" csCatId="accent1"/>
      <dgm:spPr/>
      <dgm:t>
        <a:bodyPr/>
        <a:lstStyle/>
        <a:p>
          <a:endParaRPr lang="en-US"/>
        </a:p>
      </dgm:t>
    </dgm:pt>
    <dgm:pt modelId="{1698C10C-5025-8543-BB86-A974699D548B}">
      <dgm:prSet/>
      <dgm:spPr/>
      <dgm:t>
        <a:bodyPr/>
        <a:lstStyle/>
        <a:p>
          <a:pPr rtl="0"/>
          <a:r>
            <a:rPr lang="en-US" b="1" i="1"/>
            <a:t>Technology is Important</a:t>
          </a:r>
          <a:r>
            <a:rPr lang="en-US"/>
            <a:t>: YMSM today grew up in the internet age, and services need to incorporate technology—particularly social media—since it is central to how they find health information and make decisions.  </a:t>
          </a:r>
        </a:p>
      </dgm:t>
    </dgm:pt>
    <dgm:pt modelId="{F4BE234F-E698-7F4C-AE97-500EB81425D8}" type="parTrans" cxnId="{FB5EB997-2ACC-2944-8A09-FB884589930D}">
      <dgm:prSet/>
      <dgm:spPr/>
      <dgm:t>
        <a:bodyPr/>
        <a:lstStyle/>
        <a:p>
          <a:endParaRPr lang="en-US"/>
        </a:p>
      </dgm:t>
    </dgm:pt>
    <dgm:pt modelId="{BE472C9B-EA1C-5C47-93D3-538720DC8FAE}" type="sibTrans" cxnId="{FB5EB997-2ACC-2944-8A09-FB884589930D}">
      <dgm:prSet/>
      <dgm:spPr/>
      <dgm:t>
        <a:bodyPr/>
        <a:lstStyle/>
        <a:p>
          <a:endParaRPr lang="en-US"/>
        </a:p>
      </dgm:t>
    </dgm:pt>
    <dgm:pt modelId="{AFB83DB8-2BB5-5F41-A8E1-27D78D376BE6}" type="pres">
      <dgm:prSet presAssocID="{24DB2DF0-C5BD-0846-98DA-B94DDCD12DAD}" presName="linear" presStyleCnt="0">
        <dgm:presLayoutVars>
          <dgm:animLvl val="lvl"/>
          <dgm:resizeHandles val="exact"/>
        </dgm:presLayoutVars>
      </dgm:prSet>
      <dgm:spPr/>
      <dgm:t>
        <a:bodyPr/>
        <a:lstStyle/>
        <a:p>
          <a:endParaRPr lang="en-US"/>
        </a:p>
      </dgm:t>
    </dgm:pt>
    <dgm:pt modelId="{AF083031-954B-F34E-AE85-C6CAA66ADA8F}" type="pres">
      <dgm:prSet presAssocID="{1698C10C-5025-8543-BB86-A974699D548B}" presName="parentText" presStyleLbl="node1" presStyleIdx="0" presStyleCnt="1">
        <dgm:presLayoutVars>
          <dgm:chMax val="0"/>
          <dgm:bulletEnabled val="1"/>
        </dgm:presLayoutVars>
      </dgm:prSet>
      <dgm:spPr/>
      <dgm:t>
        <a:bodyPr/>
        <a:lstStyle/>
        <a:p>
          <a:endParaRPr lang="en-US"/>
        </a:p>
      </dgm:t>
    </dgm:pt>
  </dgm:ptLst>
  <dgm:cxnLst>
    <dgm:cxn modelId="{FB5EB997-2ACC-2944-8A09-FB884589930D}" srcId="{24DB2DF0-C5BD-0846-98DA-B94DDCD12DAD}" destId="{1698C10C-5025-8543-BB86-A974699D548B}" srcOrd="0" destOrd="0" parTransId="{F4BE234F-E698-7F4C-AE97-500EB81425D8}" sibTransId="{BE472C9B-EA1C-5C47-93D3-538720DC8FAE}"/>
    <dgm:cxn modelId="{69BA4994-B7CC-344E-B230-2776DB0C1647}" type="presOf" srcId="{24DB2DF0-C5BD-0846-98DA-B94DDCD12DAD}" destId="{AFB83DB8-2BB5-5F41-A8E1-27D78D376BE6}" srcOrd="0" destOrd="0" presId="urn:microsoft.com/office/officeart/2005/8/layout/vList2"/>
    <dgm:cxn modelId="{F073582E-F56C-4543-962E-C5A0CBFCD391}" type="presOf" srcId="{1698C10C-5025-8543-BB86-A974699D548B}" destId="{AF083031-954B-F34E-AE85-C6CAA66ADA8F}" srcOrd="0" destOrd="0" presId="urn:microsoft.com/office/officeart/2005/8/layout/vList2"/>
    <dgm:cxn modelId="{2E3FE270-E952-2C4E-A4AE-4AE0811C54CB}" type="presParOf" srcId="{AFB83DB8-2BB5-5F41-A8E1-27D78D376BE6}" destId="{AF083031-954B-F34E-AE85-C6CAA66ADA8F}"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4947CAB7-1624-A944-B503-FC4B29066EB0}" type="doc">
      <dgm:prSet loTypeId="urn:microsoft.com/office/officeart/2005/8/layout/vList2" loCatId="" qsTypeId="urn:microsoft.com/office/officeart/2005/8/quickstyle/simple4" qsCatId="simple" csTypeId="urn:microsoft.com/office/officeart/2005/8/colors/accent1_2" csCatId="accent1" phldr="1"/>
      <dgm:spPr/>
      <dgm:t>
        <a:bodyPr/>
        <a:lstStyle/>
        <a:p>
          <a:endParaRPr lang="en-US"/>
        </a:p>
      </dgm:t>
    </dgm:pt>
    <dgm:pt modelId="{AF558DEB-CE84-1B4F-81D9-7889D8FB4BFD}">
      <dgm:prSet/>
      <dgm:spPr/>
      <dgm:t>
        <a:bodyPr/>
        <a:lstStyle/>
        <a:p>
          <a:pPr rtl="0"/>
          <a:r>
            <a:rPr lang="en-US"/>
            <a:t>Lesbian: a female who is emotionally, romantically, sexually, affectionately or relationally attracted to other females </a:t>
          </a:r>
        </a:p>
      </dgm:t>
    </dgm:pt>
    <dgm:pt modelId="{C98836FE-885E-1D49-BD2A-E6E503903D88}" type="parTrans" cxnId="{061DA5C8-83E1-3141-8562-542C7FAFAC1C}">
      <dgm:prSet/>
      <dgm:spPr/>
      <dgm:t>
        <a:bodyPr/>
        <a:lstStyle/>
        <a:p>
          <a:endParaRPr lang="en-US"/>
        </a:p>
      </dgm:t>
    </dgm:pt>
    <dgm:pt modelId="{4DC27BC6-1964-3549-B264-AD9C51D6B01D}" type="sibTrans" cxnId="{061DA5C8-83E1-3141-8562-542C7FAFAC1C}">
      <dgm:prSet/>
      <dgm:spPr/>
      <dgm:t>
        <a:bodyPr/>
        <a:lstStyle/>
        <a:p>
          <a:endParaRPr lang="en-US"/>
        </a:p>
      </dgm:t>
    </dgm:pt>
    <dgm:pt modelId="{F70981AC-3BCA-7B4F-9CBA-6CE8BA1FA365}">
      <dgm:prSet/>
      <dgm:spPr/>
      <dgm:t>
        <a:bodyPr/>
        <a:lstStyle/>
        <a:p>
          <a:pPr rtl="0"/>
          <a:r>
            <a:rPr lang="en-US"/>
            <a:t>Gay Male: a male who is emotionally, romantically, sexually, affectionately or relationally attracted to other males </a:t>
          </a:r>
        </a:p>
      </dgm:t>
    </dgm:pt>
    <dgm:pt modelId="{F9E40765-6428-1C4E-AE25-C716D0B162B0}" type="parTrans" cxnId="{A5FDED6D-DB84-9A46-B514-C7A02740B661}">
      <dgm:prSet/>
      <dgm:spPr/>
      <dgm:t>
        <a:bodyPr/>
        <a:lstStyle/>
        <a:p>
          <a:endParaRPr lang="en-US"/>
        </a:p>
      </dgm:t>
    </dgm:pt>
    <dgm:pt modelId="{C8D19AC7-447D-424B-BC15-A40CBE889214}" type="sibTrans" cxnId="{A5FDED6D-DB84-9A46-B514-C7A02740B661}">
      <dgm:prSet/>
      <dgm:spPr/>
      <dgm:t>
        <a:bodyPr/>
        <a:lstStyle/>
        <a:p>
          <a:endParaRPr lang="en-US"/>
        </a:p>
      </dgm:t>
    </dgm:pt>
    <dgm:pt modelId="{1C5F7768-4EE1-4D42-81B2-D7A587B8F3DF}">
      <dgm:prSet/>
      <dgm:spPr/>
      <dgm:t>
        <a:bodyPr/>
        <a:lstStyle/>
        <a:p>
          <a:pPr rtl="0"/>
          <a:r>
            <a:rPr lang="en-US" dirty="0"/>
            <a:t>Bisexual: an individual who is emotionally, romantically, sexually, affectionately or relationally attracted to both men and women (or to people of any gender identity)</a:t>
          </a:r>
        </a:p>
      </dgm:t>
    </dgm:pt>
    <dgm:pt modelId="{12B2C8FB-9763-714C-8358-394397FE2BD3}" type="parTrans" cxnId="{D59461A1-D8C6-AF40-A701-D4222C20E447}">
      <dgm:prSet/>
      <dgm:spPr/>
      <dgm:t>
        <a:bodyPr/>
        <a:lstStyle/>
        <a:p>
          <a:endParaRPr lang="en-US"/>
        </a:p>
      </dgm:t>
    </dgm:pt>
    <dgm:pt modelId="{211673A3-04A5-1449-8E1F-545FBA3D7AE9}" type="sibTrans" cxnId="{D59461A1-D8C6-AF40-A701-D4222C20E447}">
      <dgm:prSet/>
      <dgm:spPr/>
      <dgm:t>
        <a:bodyPr/>
        <a:lstStyle/>
        <a:p>
          <a:endParaRPr lang="en-US"/>
        </a:p>
      </dgm:t>
    </dgm:pt>
    <dgm:pt modelId="{8DDAC41A-FD4B-A343-AE20-39E9CDCBE0F2}">
      <dgm:prSet custT="1"/>
      <dgm:spPr/>
      <dgm:t>
        <a:bodyPr/>
        <a:lstStyle/>
        <a:p>
          <a:pPr rtl="0"/>
          <a:r>
            <a:rPr lang="en-US" sz="2200" dirty="0"/>
            <a:t>Transgender: refers to a person whose gender identity does not correspond to their sex assigned at birth.  May be used to refer to an individual person’s gender identity and is sometimes used as an umbrella term for all people who do not conform to traditional gender norms</a:t>
          </a:r>
        </a:p>
      </dgm:t>
    </dgm:pt>
    <dgm:pt modelId="{2DBCBC1B-C7BA-3649-99E4-8AD605D53F2D}" type="parTrans" cxnId="{1F1FD845-49A2-7D42-B892-9A4D4787BD97}">
      <dgm:prSet/>
      <dgm:spPr/>
      <dgm:t>
        <a:bodyPr/>
        <a:lstStyle/>
        <a:p>
          <a:endParaRPr lang="en-US"/>
        </a:p>
      </dgm:t>
    </dgm:pt>
    <dgm:pt modelId="{2818DFCC-8D93-FD47-8F9F-4DE04EB32B59}" type="sibTrans" cxnId="{1F1FD845-49A2-7D42-B892-9A4D4787BD97}">
      <dgm:prSet/>
      <dgm:spPr/>
      <dgm:t>
        <a:bodyPr/>
        <a:lstStyle/>
        <a:p>
          <a:endParaRPr lang="en-US"/>
        </a:p>
      </dgm:t>
    </dgm:pt>
    <dgm:pt modelId="{4B63D8D9-B4ED-6C4E-AC03-061A88BBD55A}" type="pres">
      <dgm:prSet presAssocID="{4947CAB7-1624-A944-B503-FC4B29066EB0}" presName="linear" presStyleCnt="0">
        <dgm:presLayoutVars>
          <dgm:animLvl val="lvl"/>
          <dgm:resizeHandles val="exact"/>
        </dgm:presLayoutVars>
      </dgm:prSet>
      <dgm:spPr/>
      <dgm:t>
        <a:bodyPr/>
        <a:lstStyle/>
        <a:p>
          <a:endParaRPr lang="en-US"/>
        </a:p>
      </dgm:t>
    </dgm:pt>
    <dgm:pt modelId="{AAB10803-2D61-D641-838C-F0475E84D7E1}" type="pres">
      <dgm:prSet presAssocID="{AF558DEB-CE84-1B4F-81D9-7889D8FB4BFD}" presName="parentText" presStyleLbl="node1" presStyleIdx="0" presStyleCnt="4" custLinFactY="-16343" custLinFactNeighborY="-100000">
        <dgm:presLayoutVars>
          <dgm:chMax val="0"/>
          <dgm:bulletEnabled val="1"/>
        </dgm:presLayoutVars>
      </dgm:prSet>
      <dgm:spPr/>
      <dgm:t>
        <a:bodyPr/>
        <a:lstStyle/>
        <a:p>
          <a:endParaRPr lang="en-US"/>
        </a:p>
      </dgm:t>
    </dgm:pt>
    <dgm:pt modelId="{04A657EE-8C28-6843-9E80-73A51AC9C961}" type="pres">
      <dgm:prSet presAssocID="{4DC27BC6-1964-3549-B264-AD9C51D6B01D}" presName="spacer" presStyleCnt="0"/>
      <dgm:spPr/>
    </dgm:pt>
    <dgm:pt modelId="{202E779A-5F3F-EF4F-AEB7-91ABB7EF7DE3}" type="pres">
      <dgm:prSet presAssocID="{F70981AC-3BCA-7B4F-9CBA-6CE8BA1FA365}" presName="parentText" presStyleLbl="node1" presStyleIdx="1" presStyleCnt="4" custLinFactY="-6859" custLinFactNeighborY="-100000">
        <dgm:presLayoutVars>
          <dgm:chMax val="0"/>
          <dgm:bulletEnabled val="1"/>
        </dgm:presLayoutVars>
      </dgm:prSet>
      <dgm:spPr/>
      <dgm:t>
        <a:bodyPr/>
        <a:lstStyle/>
        <a:p>
          <a:endParaRPr lang="en-US"/>
        </a:p>
      </dgm:t>
    </dgm:pt>
    <dgm:pt modelId="{54802549-8347-1647-860E-771BA59AB97C}" type="pres">
      <dgm:prSet presAssocID="{C8D19AC7-447D-424B-BC15-A40CBE889214}" presName="spacer" presStyleCnt="0"/>
      <dgm:spPr/>
    </dgm:pt>
    <dgm:pt modelId="{F87A45AD-FC24-5048-A59D-7FDCDB583724}" type="pres">
      <dgm:prSet presAssocID="{1C5F7768-4EE1-4D42-81B2-D7A587B8F3DF}" presName="parentText" presStyleLbl="node1" presStyleIdx="2" presStyleCnt="4" custLinFactNeighborY="-47188">
        <dgm:presLayoutVars>
          <dgm:chMax val="0"/>
          <dgm:bulletEnabled val="1"/>
        </dgm:presLayoutVars>
      </dgm:prSet>
      <dgm:spPr/>
      <dgm:t>
        <a:bodyPr/>
        <a:lstStyle/>
        <a:p>
          <a:endParaRPr lang="en-US"/>
        </a:p>
      </dgm:t>
    </dgm:pt>
    <dgm:pt modelId="{47BEBE15-FF86-2649-8B65-B3343B49E20D}" type="pres">
      <dgm:prSet presAssocID="{211673A3-04A5-1449-8E1F-545FBA3D7AE9}" presName="spacer" presStyleCnt="0"/>
      <dgm:spPr/>
    </dgm:pt>
    <dgm:pt modelId="{8C2BC3FA-9DDF-F14E-A654-EA7FCE0A2749}" type="pres">
      <dgm:prSet presAssocID="{8DDAC41A-FD4B-A343-AE20-39E9CDCBE0F2}" presName="parentText" presStyleLbl="node1" presStyleIdx="3" presStyleCnt="4" custLinFactY="6308" custLinFactNeighborX="-123" custLinFactNeighborY="100000">
        <dgm:presLayoutVars>
          <dgm:chMax val="0"/>
          <dgm:bulletEnabled val="1"/>
        </dgm:presLayoutVars>
      </dgm:prSet>
      <dgm:spPr/>
      <dgm:t>
        <a:bodyPr/>
        <a:lstStyle/>
        <a:p>
          <a:endParaRPr lang="en-US"/>
        </a:p>
      </dgm:t>
    </dgm:pt>
  </dgm:ptLst>
  <dgm:cxnLst>
    <dgm:cxn modelId="{1F1FD845-49A2-7D42-B892-9A4D4787BD97}" srcId="{4947CAB7-1624-A944-B503-FC4B29066EB0}" destId="{8DDAC41A-FD4B-A343-AE20-39E9CDCBE0F2}" srcOrd="3" destOrd="0" parTransId="{2DBCBC1B-C7BA-3649-99E4-8AD605D53F2D}" sibTransId="{2818DFCC-8D93-FD47-8F9F-4DE04EB32B59}"/>
    <dgm:cxn modelId="{D59461A1-D8C6-AF40-A701-D4222C20E447}" srcId="{4947CAB7-1624-A944-B503-FC4B29066EB0}" destId="{1C5F7768-4EE1-4D42-81B2-D7A587B8F3DF}" srcOrd="2" destOrd="0" parTransId="{12B2C8FB-9763-714C-8358-394397FE2BD3}" sibTransId="{211673A3-04A5-1449-8E1F-545FBA3D7AE9}"/>
    <dgm:cxn modelId="{6BEDA92B-2F7F-E54F-BBF7-599B6F8863B9}" type="presOf" srcId="{4947CAB7-1624-A944-B503-FC4B29066EB0}" destId="{4B63D8D9-B4ED-6C4E-AC03-061A88BBD55A}" srcOrd="0" destOrd="0" presId="urn:microsoft.com/office/officeart/2005/8/layout/vList2"/>
    <dgm:cxn modelId="{061DA5C8-83E1-3141-8562-542C7FAFAC1C}" srcId="{4947CAB7-1624-A944-B503-FC4B29066EB0}" destId="{AF558DEB-CE84-1B4F-81D9-7889D8FB4BFD}" srcOrd="0" destOrd="0" parTransId="{C98836FE-885E-1D49-BD2A-E6E503903D88}" sibTransId="{4DC27BC6-1964-3549-B264-AD9C51D6B01D}"/>
    <dgm:cxn modelId="{B7B1FF16-16DB-7245-BAF1-2A09FB392086}" type="presOf" srcId="{1C5F7768-4EE1-4D42-81B2-D7A587B8F3DF}" destId="{F87A45AD-FC24-5048-A59D-7FDCDB583724}" srcOrd="0" destOrd="0" presId="urn:microsoft.com/office/officeart/2005/8/layout/vList2"/>
    <dgm:cxn modelId="{A7319FA6-FF26-8349-96C5-C6B45FBA19B1}" type="presOf" srcId="{F70981AC-3BCA-7B4F-9CBA-6CE8BA1FA365}" destId="{202E779A-5F3F-EF4F-AEB7-91ABB7EF7DE3}" srcOrd="0" destOrd="0" presId="urn:microsoft.com/office/officeart/2005/8/layout/vList2"/>
    <dgm:cxn modelId="{B27CDF2D-D47B-0944-8C72-AF5789B28A78}" type="presOf" srcId="{AF558DEB-CE84-1B4F-81D9-7889D8FB4BFD}" destId="{AAB10803-2D61-D641-838C-F0475E84D7E1}" srcOrd="0" destOrd="0" presId="urn:microsoft.com/office/officeart/2005/8/layout/vList2"/>
    <dgm:cxn modelId="{BD7D0FD2-1B78-964F-ADAD-8D65EF88E5F7}" type="presOf" srcId="{8DDAC41A-FD4B-A343-AE20-39E9CDCBE0F2}" destId="{8C2BC3FA-9DDF-F14E-A654-EA7FCE0A2749}" srcOrd="0" destOrd="0" presId="urn:microsoft.com/office/officeart/2005/8/layout/vList2"/>
    <dgm:cxn modelId="{A5FDED6D-DB84-9A46-B514-C7A02740B661}" srcId="{4947CAB7-1624-A944-B503-FC4B29066EB0}" destId="{F70981AC-3BCA-7B4F-9CBA-6CE8BA1FA365}" srcOrd="1" destOrd="0" parTransId="{F9E40765-6428-1C4E-AE25-C716D0B162B0}" sibTransId="{C8D19AC7-447D-424B-BC15-A40CBE889214}"/>
    <dgm:cxn modelId="{D5B92A22-2A3B-9C44-9892-F152629D5C0C}" type="presParOf" srcId="{4B63D8D9-B4ED-6C4E-AC03-061A88BBD55A}" destId="{AAB10803-2D61-D641-838C-F0475E84D7E1}" srcOrd="0" destOrd="0" presId="urn:microsoft.com/office/officeart/2005/8/layout/vList2"/>
    <dgm:cxn modelId="{0CC28D3B-5824-4E45-A066-E22C5A7DD04B}" type="presParOf" srcId="{4B63D8D9-B4ED-6C4E-AC03-061A88BBD55A}" destId="{04A657EE-8C28-6843-9E80-73A51AC9C961}" srcOrd="1" destOrd="0" presId="urn:microsoft.com/office/officeart/2005/8/layout/vList2"/>
    <dgm:cxn modelId="{552F6D63-4AF2-4F44-948B-E9924CA1A670}" type="presParOf" srcId="{4B63D8D9-B4ED-6C4E-AC03-061A88BBD55A}" destId="{202E779A-5F3F-EF4F-AEB7-91ABB7EF7DE3}" srcOrd="2" destOrd="0" presId="urn:microsoft.com/office/officeart/2005/8/layout/vList2"/>
    <dgm:cxn modelId="{EFC075DB-0A3F-3040-9EB7-CA7EC1AAB26E}" type="presParOf" srcId="{4B63D8D9-B4ED-6C4E-AC03-061A88BBD55A}" destId="{54802549-8347-1647-860E-771BA59AB97C}" srcOrd="3" destOrd="0" presId="urn:microsoft.com/office/officeart/2005/8/layout/vList2"/>
    <dgm:cxn modelId="{D4730357-3EB7-274E-A045-D4E420675CA6}" type="presParOf" srcId="{4B63D8D9-B4ED-6C4E-AC03-061A88BBD55A}" destId="{F87A45AD-FC24-5048-A59D-7FDCDB583724}" srcOrd="4" destOrd="0" presId="urn:microsoft.com/office/officeart/2005/8/layout/vList2"/>
    <dgm:cxn modelId="{2D0AFB2A-378C-4941-9DE7-5B9FDE66BCDC}" type="presParOf" srcId="{4B63D8D9-B4ED-6C4E-AC03-061A88BBD55A}" destId="{47BEBE15-FF86-2649-8B65-B3343B49E20D}" srcOrd="5" destOrd="0" presId="urn:microsoft.com/office/officeart/2005/8/layout/vList2"/>
    <dgm:cxn modelId="{88FE9128-452F-764F-859B-2A9FA562ED45}" type="presParOf" srcId="{4B63D8D9-B4ED-6C4E-AC03-061A88BBD55A}" destId="{8C2BC3FA-9DDF-F14E-A654-EA7FCE0A2749}"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312A81D9-B6E6-A04B-A3A7-9EE4BEF2009E}" type="doc">
      <dgm:prSet loTypeId="urn:microsoft.com/office/officeart/2005/8/layout/vList2" loCatId="" qsTypeId="urn:microsoft.com/office/officeart/2005/8/quickstyle/simple4" qsCatId="simple" csTypeId="urn:microsoft.com/office/officeart/2005/8/colors/accent1_2" csCatId="accent1"/>
      <dgm:spPr/>
      <dgm:t>
        <a:bodyPr/>
        <a:lstStyle/>
        <a:p>
          <a:endParaRPr lang="en-US"/>
        </a:p>
      </dgm:t>
    </dgm:pt>
    <dgm:pt modelId="{AE6DEA42-2ECC-F541-86D2-03121FEF3EA6}">
      <dgm:prSet/>
      <dgm:spPr/>
      <dgm:t>
        <a:bodyPr/>
        <a:lstStyle/>
        <a:p>
          <a:pPr rtl="0"/>
          <a:r>
            <a:rPr lang="en-US"/>
            <a:t>Trans Man: A person who was assigned a female sex at birth and who now identifies as male. Some clients may use the term FTM (female to male).</a:t>
          </a:r>
        </a:p>
      </dgm:t>
    </dgm:pt>
    <dgm:pt modelId="{95F11B05-9145-8941-AC3D-948EDF414689}" type="parTrans" cxnId="{EE515F5B-7955-F040-82BB-F99E9A5B5721}">
      <dgm:prSet/>
      <dgm:spPr/>
      <dgm:t>
        <a:bodyPr/>
        <a:lstStyle/>
        <a:p>
          <a:endParaRPr lang="en-US"/>
        </a:p>
      </dgm:t>
    </dgm:pt>
    <dgm:pt modelId="{25C50753-A053-4B44-9572-688F56A1122B}" type="sibTrans" cxnId="{EE515F5B-7955-F040-82BB-F99E9A5B5721}">
      <dgm:prSet/>
      <dgm:spPr/>
      <dgm:t>
        <a:bodyPr/>
        <a:lstStyle/>
        <a:p>
          <a:endParaRPr lang="en-US"/>
        </a:p>
      </dgm:t>
    </dgm:pt>
    <dgm:pt modelId="{C1A409EB-B63A-AF4F-8F46-8B44CC644CF1}">
      <dgm:prSet/>
      <dgm:spPr/>
      <dgm:t>
        <a:bodyPr/>
        <a:lstStyle/>
        <a:p>
          <a:pPr rtl="0"/>
          <a:r>
            <a:rPr lang="en-US"/>
            <a:t>Trans Female: A person who was assigned a male sex at birth and who now identifies as female. Some clients may use the term MTF (male to female).</a:t>
          </a:r>
        </a:p>
      </dgm:t>
    </dgm:pt>
    <dgm:pt modelId="{9917FDE6-B596-A54B-8708-5955C37D315A}" type="parTrans" cxnId="{74396726-36E2-7747-A09F-D380AA2B914C}">
      <dgm:prSet/>
      <dgm:spPr/>
      <dgm:t>
        <a:bodyPr/>
        <a:lstStyle/>
        <a:p>
          <a:endParaRPr lang="en-US"/>
        </a:p>
      </dgm:t>
    </dgm:pt>
    <dgm:pt modelId="{191C880F-61E3-F749-8E80-E58DA8E72C1F}" type="sibTrans" cxnId="{74396726-36E2-7747-A09F-D380AA2B914C}">
      <dgm:prSet/>
      <dgm:spPr/>
      <dgm:t>
        <a:bodyPr/>
        <a:lstStyle/>
        <a:p>
          <a:endParaRPr lang="en-US"/>
        </a:p>
      </dgm:t>
    </dgm:pt>
    <dgm:pt modelId="{5AF37FEC-5A3C-634B-BE2F-32D91F39E449}">
      <dgm:prSet/>
      <dgm:spPr/>
      <dgm:t>
        <a:bodyPr/>
        <a:lstStyle/>
        <a:p>
          <a:pPr rtl="0"/>
          <a:r>
            <a:rPr lang="en-US"/>
            <a:t>Cisgender: Birth-assigned sex, “body parts,” and gender identity (your internal sense of who you are in terms of gender) are congruent.</a:t>
          </a:r>
        </a:p>
      </dgm:t>
    </dgm:pt>
    <dgm:pt modelId="{A9113524-F94C-4148-947A-5AAC66B58292}" type="parTrans" cxnId="{99D8E8CC-6C4E-FB49-99D7-6AD64805802A}">
      <dgm:prSet/>
      <dgm:spPr/>
      <dgm:t>
        <a:bodyPr/>
        <a:lstStyle/>
        <a:p>
          <a:endParaRPr lang="en-US"/>
        </a:p>
      </dgm:t>
    </dgm:pt>
    <dgm:pt modelId="{FEC20087-DFC6-C74F-899B-F8A40BF42E24}" type="sibTrans" cxnId="{99D8E8CC-6C4E-FB49-99D7-6AD64805802A}">
      <dgm:prSet/>
      <dgm:spPr/>
      <dgm:t>
        <a:bodyPr/>
        <a:lstStyle/>
        <a:p>
          <a:endParaRPr lang="en-US"/>
        </a:p>
      </dgm:t>
    </dgm:pt>
    <dgm:pt modelId="{558B6CFA-021A-0E45-AAE2-21D7D2EC6641}" type="pres">
      <dgm:prSet presAssocID="{312A81D9-B6E6-A04B-A3A7-9EE4BEF2009E}" presName="linear" presStyleCnt="0">
        <dgm:presLayoutVars>
          <dgm:animLvl val="lvl"/>
          <dgm:resizeHandles val="exact"/>
        </dgm:presLayoutVars>
      </dgm:prSet>
      <dgm:spPr/>
      <dgm:t>
        <a:bodyPr/>
        <a:lstStyle/>
        <a:p>
          <a:endParaRPr lang="en-US"/>
        </a:p>
      </dgm:t>
    </dgm:pt>
    <dgm:pt modelId="{DA631C9B-3C6F-BE48-B4A8-723F8F75C420}" type="pres">
      <dgm:prSet presAssocID="{AE6DEA42-2ECC-F541-86D2-03121FEF3EA6}" presName="parentText" presStyleLbl="node1" presStyleIdx="0" presStyleCnt="3" custLinFactY="-28630" custLinFactNeighborY="-100000">
        <dgm:presLayoutVars>
          <dgm:chMax val="0"/>
          <dgm:bulletEnabled val="1"/>
        </dgm:presLayoutVars>
      </dgm:prSet>
      <dgm:spPr/>
      <dgm:t>
        <a:bodyPr/>
        <a:lstStyle/>
        <a:p>
          <a:endParaRPr lang="en-US"/>
        </a:p>
      </dgm:t>
    </dgm:pt>
    <dgm:pt modelId="{EE397275-07AC-6541-B09D-69EF4CEAD872}" type="pres">
      <dgm:prSet presAssocID="{25C50753-A053-4B44-9572-688F56A1122B}" presName="spacer" presStyleCnt="0"/>
      <dgm:spPr/>
    </dgm:pt>
    <dgm:pt modelId="{B4378021-82E8-E445-BB22-F59C7416BD7B}" type="pres">
      <dgm:prSet presAssocID="{C1A409EB-B63A-AF4F-8F46-8B44CC644CF1}" presName="parentText" presStyleLbl="node1" presStyleIdx="1" presStyleCnt="3">
        <dgm:presLayoutVars>
          <dgm:chMax val="0"/>
          <dgm:bulletEnabled val="1"/>
        </dgm:presLayoutVars>
      </dgm:prSet>
      <dgm:spPr/>
      <dgm:t>
        <a:bodyPr/>
        <a:lstStyle/>
        <a:p>
          <a:endParaRPr lang="en-US"/>
        </a:p>
      </dgm:t>
    </dgm:pt>
    <dgm:pt modelId="{2366C06F-CEA7-EB4D-AB50-5CADD7EC327C}" type="pres">
      <dgm:prSet presAssocID="{191C880F-61E3-F749-8E80-E58DA8E72C1F}" presName="spacer" presStyleCnt="0"/>
      <dgm:spPr/>
    </dgm:pt>
    <dgm:pt modelId="{39255457-13AB-1F43-9A3C-6E758172677D}" type="pres">
      <dgm:prSet presAssocID="{5AF37FEC-5A3C-634B-BE2F-32D91F39E449}" presName="parentText" presStyleLbl="node1" presStyleIdx="2" presStyleCnt="3" custLinFactY="33754" custLinFactNeighborX="-127" custLinFactNeighborY="100000">
        <dgm:presLayoutVars>
          <dgm:chMax val="0"/>
          <dgm:bulletEnabled val="1"/>
        </dgm:presLayoutVars>
      </dgm:prSet>
      <dgm:spPr/>
      <dgm:t>
        <a:bodyPr/>
        <a:lstStyle/>
        <a:p>
          <a:endParaRPr lang="en-US"/>
        </a:p>
      </dgm:t>
    </dgm:pt>
  </dgm:ptLst>
  <dgm:cxnLst>
    <dgm:cxn modelId="{A380E929-1BF7-C147-9F5E-F2F3FC7D1E78}" type="presOf" srcId="{C1A409EB-B63A-AF4F-8F46-8B44CC644CF1}" destId="{B4378021-82E8-E445-BB22-F59C7416BD7B}" srcOrd="0" destOrd="0" presId="urn:microsoft.com/office/officeart/2005/8/layout/vList2"/>
    <dgm:cxn modelId="{18FC0C1B-AA02-7341-834A-454AF0461C72}" type="presOf" srcId="{312A81D9-B6E6-A04B-A3A7-9EE4BEF2009E}" destId="{558B6CFA-021A-0E45-AAE2-21D7D2EC6641}" srcOrd="0" destOrd="0" presId="urn:microsoft.com/office/officeart/2005/8/layout/vList2"/>
    <dgm:cxn modelId="{74396726-36E2-7747-A09F-D380AA2B914C}" srcId="{312A81D9-B6E6-A04B-A3A7-9EE4BEF2009E}" destId="{C1A409EB-B63A-AF4F-8F46-8B44CC644CF1}" srcOrd="1" destOrd="0" parTransId="{9917FDE6-B596-A54B-8708-5955C37D315A}" sibTransId="{191C880F-61E3-F749-8E80-E58DA8E72C1F}"/>
    <dgm:cxn modelId="{EE515F5B-7955-F040-82BB-F99E9A5B5721}" srcId="{312A81D9-B6E6-A04B-A3A7-9EE4BEF2009E}" destId="{AE6DEA42-2ECC-F541-86D2-03121FEF3EA6}" srcOrd="0" destOrd="0" parTransId="{95F11B05-9145-8941-AC3D-948EDF414689}" sibTransId="{25C50753-A053-4B44-9572-688F56A1122B}"/>
    <dgm:cxn modelId="{99D8E8CC-6C4E-FB49-99D7-6AD64805802A}" srcId="{312A81D9-B6E6-A04B-A3A7-9EE4BEF2009E}" destId="{5AF37FEC-5A3C-634B-BE2F-32D91F39E449}" srcOrd="2" destOrd="0" parTransId="{A9113524-F94C-4148-947A-5AAC66B58292}" sibTransId="{FEC20087-DFC6-C74F-899B-F8A40BF42E24}"/>
    <dgm:cxn modelId="{1F597797-80AF-904A-BC4F-727357BBA0AD}" type="presOf" srcId="{AE6DEA42-2ECC-F541-86D2-03121FEF3EA6}" destId="{DA631C9B-3C6F-BE48-B4A8-723F8F75C420}" srcOrd="0" destOrd="0" presId="urn:microsoft.com/office/officeart/2005/8/layout/vList2"/>
    <dgm:cxn modelId="{28D6AFAD-6DCE-6A49-9DC7-EBF78CEB2F7F}" type="presOf" srcId="{5AF37FEC-5A3C-634B-BE2F-32D91F39E449}" destId="{39255457-13AB-1F43-9A3C-6E758172677D}" srcOrd="0" destOrd="0" presId="urn:microsoft.com/office/officeart/2005/8/layout/vList2"/>
    <dgm:cxn modelId="{CB791E24-0935-0449-9521-78E8EA92456B}" type="presParOf" srcId="{558B6CFA-021A-0E45-AAE2-21D7D2EC6641}" destId="{DA631C9B-3C6F-BE48-B4A8-723F8F75C420}" srcOrd="0" destOrd="0" presId="urn:microsoft.com/office/officeart/2005/8/layout/vList2"/>
    <dgm:cxn modelId="{28B01D9B-727B-BC48-A242-D47A22DE114A}" type="presParOf" srcId="{558B6CFA-021A-0E45-AAE2-21D7D2EC6641}" destId="{EE397275-07AC-6541-B09D-69EF4CEAD872}" srcOrd="1" destOrd="0" presId="urn:microsoft.com/office/officeart/2005/8/layout/vList2"/>
    <dgm:cxn modelId="{DD8B32BF-435D-324D-A350-1E6E36158581}" type="presParOf" srcId="{558B6CFA-021A-0E45-AAE2-21D7D2EC6641}" destId="{B4378021-82E8-E445-BB22-F59C7416BD7B}" srcOrd="2" destOrd="0" presId="urn:microsoft.com/office/officeart/2005/8/layout/vList2"/>
    <dgm:cxn modelId="{9501F192-530F-9249-953D-59109563D4E6}" type="presParOf" srcId="{558B6CFA-021A-0E45-AAE2-21D7D2EC6641}" destId="{2366C06F-CEA7-EB4D-AB50-5CADD7EC327C}" srcOrd="3" destOrd="0" presId="urn:microsoft.com/office/officeart/2005/8/layout/vList2"/>
    <dgm:cxn modelId="{E3057DAE-445A-4B40-A067-9B9DB836F027}" type="presParOf" srcId="{558B6CFA-021A-0E45-AAE2-21D7D2EC6641}" destId="{39255457-13AB-1F43-9A3C-6E758172677D}"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86ECB415-F687-004D-A17F-8E4D2466DAD3}" type="doc">
      <dgm:prSet loTypeId="urn:microsoft.com/office/officeart/2005/8/layout/vList2" loCatId="" qsTypeId="urn:microsoft.com/office/officeart/2005/8/quickstyle/simple4" qsCatId="simple" csTypeId="urn:microsoft.com/office/officeart/2005/8/colors/accent1_2" csCatId="accent1"/>
      <dgm:spPr/>
      <dgm:t>
        <a:bodyPr/>
        <a:lstStyle/>
        <a:p>
          <a:endParaRPr lang="en-US"/>
        </a:p>
      </dgm:t>
    </dgm:pt>
    <dgm:pt modelId="{59DD13CA-A8D9-7344-86CC-2C0F127C1143}">
      <dgm:prSet/>
      <dgm:spPr/>
      <dgm:t>
        <a:bodyPr/>
        <a:lstStyle/>
        <a:p>
          <a:pPr rtl="0"/>
          <a:r>
            <a:rPr lang="en-US" dirty="0"/>
            <a:t>MSM: an abbreviation for “Men who have Sex with Men”.  This term focuses on behaviors.  The term does not indicate sexual orientation. </a:t>
          </a:r>
        </a:p>
      </dgm:t>
    </dgm:pt>
    <dgm:pt modelId="{3839EA3F-0D58-1946-B12D-356BE2721E31}" type="parTrans" cxnId="{B0CA5419-C994-9F4D-AB69-DE5DCFC6EE14}">
      <dgm:prSet/>
      <dgm:spPr/>
      <dgm:t>
        <a:bodyPr/>
        <a:lstStyle/>
        <a:p>
          <a:endParaRPr lang="en-US"/>
        </a:p>
      </dgm:t>
    </dgm:pt>
    <dgm:pt modelId="{71A2F3E1-E54D-3947-A8A2-63EBB537A713}" type="sibTrans" cxnId="{B0CA5419-C994-9F4D-AB69-DE5DCFC6EE14}">
      <dgm:prSet/>
      <dgm:spPr/>
      <dgm:t>
        <a:bodyPr/>
        <a:lstStyle/>
        <a:p>
          <a:endParaRPr lang="en-US"/>
        </a:p>
      </dgm:t>
    </dgm:pt>
    <dgm:pt modelId="{6529E7C2-FB87-8141-94ED-CDF906EB1F6A}">
      <dgm:prSet/>
      <dgm:spPr/>
      <dgm:t>
        <a:bodyPr/>
        <a:lstStyle/>
        <a:p>
          <a:pPr rtl="0"/>
          <a:r>
            <a:rPr lang="en-US"/>
            <a:t>WSW: an abbreviation for “Women who have Sex with Women”.  This term focuses on behaviors.  The term does not indicate sexual orientation. </a:t>
          </a:r>
        </a:p>
      </dgm:t>
    </dgm:pt>
    <dgm:pt modelId="{8D20384B-1CB6-BD4D-8D0E-985A7ABBA5F5}" type="parTrans" cxnId="{79185CEE-CD60-FF4D-92C5-535284C09714}">
      <dgm:prSet/>
      <dgm:spPr/>
      <dgm:t>
        <a:bodyPr/>
        <a:lstStyle/>
        <a:p>
          <a:endParaRPr lang="en-US"/>
        </a:p>
      </dgm:t>
    </dgm:pt>
    <dgm:pt modelId="{845586D5-6E7E-1B44-BE20-09199AAB8465}" type="sibTrans" cxnId="{79185CEE-CD60-FF4D-92C5-535284C09714}">
      <dgm:prSet/>
      <dgm:spPr/>
      <dgm:t>
        <a:bodyPr/>
        <a:lstStyle/>
        <a:p>
          <a:endParaRPr lang="en-US"/>
        </a:p>
      </dgm:t>
    </dgm:pt>
    <dgm:pt modelId="{20F7405C-0E05-1741-83DD-513CF4138473}" type="pres">
      <dgm:prSet presAssocID="{86ECB415-F687-004D-A17F-8E4D2466DAD3}" presName="linear" presStyleCnt="0">
        <dgm:presLayoutVars>
          <dgm:animLvl val="lvl"/>
          <dgm:resizeHandles val="exact"/>
        </dgm:presLayoutVars>
      </dgm:prSet>
      <dgm:spPr/>
      <dgm:t>
        <a:bodyPr/>
        <a:lstStyle/>
        <a:p>
          <a:endParaRPr lang="en-US"/>
        </a:p>
      </dgm:t>
    </dgm:pt>
    <dgm:pt modelId="{C9F82A1F-DE29-5347-9645-641A5257BB38}" type="pres">
      <dgm:prSet presAssocID="{59DD13CA-A8D9-7344-86CC-2C0F127C1143}" presName="parentText" presStyleLbl="node1" presStyleIdx="0" presStyleCnt="2">
        <dgm:presLayoutVars>
          <dgm:chMax val="0"/>
          <dgm:bulletEnabled val="1"/>
        </dgm:presLayoutVars>
      </dgm:prSet>
      <dgm:spPr/>
      <dgm:t>
        <a:bodyPr/>
        <a:lstStyle/>
        <a:p>
          <a:endParaRPr lang="en-US"/>
        </a:p>
      </dgm:t>
    </dgm:pt>
    <dgm:pt modelId="{B3C8896D-A682-8340-8878-0EFB72AB44F4}" type="pres">
      <dgm:prSet presAssocID="{71A2F3E1-E54D-3947-A8A2-63EBB537A713}" presName="spacer" presStyleCnt="0"/>
      <dgm:spPr/>
    </dgm:pt>
    <dgm:pt modelId="{9E7FA131-8B61-234C-A3A0-36B0763E597E}" type="pres">
      <dgm:prSet presAssocID="{6529E7C2-FB87-8141-94ED-CDF906EB1F6A}" presName="parentText" presStyleLbl="node1" presStyleIdx="1" presStyleCnt="2" custLinFactY="4256" custLinFactNeighborY="100000">
        <dgm:presLayoutVars>
          <dgm:chMax val="0"/>
          <dgm:bulletEnabled val="1"/>
        </dgm:presLayoutVars>
      </dgm:prSet>
      <dgm:spPr/>
      <dgm:t>
        <a:bodyPr/>
        <a:lstStyle/>
        <a:p>
          <a:endParaRPr lang="en-US"/>
        </a:p>
      </dgm:t>
    </dgm:pt>
  </dgm:ptLst>
  <dgm:cxnLst>
    <dgm:cxn modelId="{AC966866-C7C3-364C-95CB-0B7CBDC97022}" type="presOf" srcId="{86ECB415-F687-004D-A17F-8E4D2466DAD3}" destId="{20F7405C-0E05-1741-83DD-513CF4138473}" srcOrd="0" destOrd="0" presId="urn:microsoft.com/office/officeart/2005/8/layout/vList2"/>
    <dgm:cxn modelId="{B0CA5419-C994-9F4D-AB69-DE5DCFC6EE14}" srcId="{86ECB415-F687-004D-A17F-8E4D2466DAD3}" destId="{59DD13CA-A8D9-7344-86CC-2C0F127C1143}" srcOrd="0" destOrd="0" parTransId="{3839EA3F-0D58-1946-B12D-356BE2721E31}" sibTransId="{71A2F3E1-E54D-3947-A8A2-63EBB537A713}"/>
    <dgm:cxn modelId="{98F567A8-F24F-2445-82B1-2BF1886007B4}" type="presOf" srcId="{59DD13CA-A8D9-7344-86CC-2C0F127C1143}" destId="{C9F82A1F-DE29-5347-9645-641A5257BB38}" srcOrd="0" destOrd="0" presId="urn:microsoft.com/office/officeart/2005/8/layout/vList2"/>
    <dgm:cxn modelId="{79185CEE-CD60-FF4D-92C5-535284C09714}" srcId="{86ECB415-F687-004D-A17F-8E4D2466DAD3}" destId="{6529E7C2-FB87-8141-94ED-CDF906EB1F6A}" srcOrd="1" destOrd="0" parTransId="{8D20384B-1CB6-BD4D-8D0E-985A7ABBA5F5}" sibTransId="{845586D5-6E7E-1B44-BE20-09199AAB8465}"/>
    <dgm:cxn modelId="{0F1B1ABD-0977-D44F-B006-D2EFCB07EEB8}" type="presOf" srcId="{6529E7C2-FB87-8141-94ED-CDF906EB1F6A}" destId="{9E7FA131-8B61-234C-A3A0-36B0763E597E}" srcOrd="0" destOrd="0" presId="urn:microsoft.com/office/officeart/2005/8/layout/vList2"/>
    <dgm:cxn modelId="{4C875209-F011-6C49-A2DB-ED18A7C09827}" type="presParOf" srcId="{20F7405C-0E05-1741-83DD-513CF4138473}" destId="{C9F82A1F-DE29-5347-9645-641A5257BB38}" srcOrd="0" destOrd="0" presId="urn:microsoft.com/office/officeart/2005/8/layout/vList2"/>
    <dgm:cxn modelId="{EFEB4DD5-085D-A241-887D-D95664A5B5F2}" type="presParOf" srcId="{20F7405C-0E05-1741-83DD-513CF4138473}" destId="{B3C8896D-A682-8340-8878-0EFB72AB44F4}" srcOrd="1" destOrd="0" presId="urn:microsoft.com/office/officeart/2005/8/layout/vList2"/>
    <dgm:cxn modelId="{6B99FA1E-E53E-E44F-ACB2-68988B268F1C}" type="presParOf" srcId="{20F7405C-0E05-1741-83DD-513CF4138473}" destId="{9E7FA131-8B61-234C-A3A0-36B0763E597E}"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5DC1BAB9-3FDC-C348-A450-587096365A74}" type="doc">
      <dgm:prSet loTypeId="urn:microsoft.com/office/officeart/2005/8/layout/vList2" loCatId="" qsTypeId="urn:microsoft.com/office/officeart/2005/8/quickstyle/simple4" qsCatId="simple" csTypeId="urn:microsoft.com/office/officeart/2005/8/colors/accent1_2" csCatId="accent1"/>
      <dgm:spPr/>
      <dgm:t>
        <a:bodyPr/>
        <a:lstStyle/>
        <a:p>
          <a:endParaRPr lang="en-US"/>
        </a:p>
      </dgm:t>
    </dgm:pt>
    <dgm:pt modelId="{ACD297C1-CBDD-2F4E-836C-8FC886CB6CFA}">
      <dgm:prSet/>
      <dgm:spPr/>
      <dgm:t>
        <a:bodyPr/>
        <a:lstStyle/>
        <a:p>
          <a:pPr rtl="0"/>
          <a:r>
            <a:rPr lang="en-US"/>
            <a:t>Heterosexism: the assumption all people are or should be heterosexual. Assumption that heterosexuality is inherently normal and superior to LGBTQ people’s lives and relationships.</a:t>
          </a:r>
        </a:p>
      </dgm:t>
    </dgm:pt>
    <dgm:pt modelId="{16E6B675-924D-0548-850C-0773D599BB59}" type="parTrans" cxnId="{FCDD57AA-5B23-2244-910A-3CFFB4D1C498}">
      <dgm:prSet/>
      <dgm:spPr/>
      <dgm:t>
        <a:bodyPr/>
        <a:lstStyle/>
        <a:p>
          <a:endParaRPr lang="en-US"/>
        </a:p>
      </dgm:t>
    </dgm:pt>
    <dgm:pt modelId="{4DBDB971-6470-8944-A569-3062D2387390}" type="sibTrans" cxnId="{FCDD57AA-5B23-2244-910A-3CFFB4D1C498}">
      <dgm:prSet/>
      <dgm:spPr/>
      <dgm:t>
        <a:bodyPr/>
        <a:lstStyle/>
        <a:p>
          <a:endParaRPr lang="en-US"/>
        </a:p>
      </dgm:t>
    </dgm:pt>
    <dgm:pt modelId="{C594DCB4-7FF6-7345-9CEC-6BFB8650EB49}">
      <dgm:prSet/>
      <dgm:spPr/>
      <dgm:t>
        <a:bodyPr/>
        <a:lstStyle/>
        <a:p>
          <a:pPr rtl="0"/>
          <a:r>
            <a:rPr lang="en-US"/>
            <a:t>Ally: those who support and respect sexual diversity and challenges homophobic, biphobic, transphobic and heterosexist remarks and behaviors. Those who are willing to explore and understand these forms of bias within themselves. </a:t>
          </a:r>
        </a:p>
      </dgm:t>
    </dgm:pt>
    <dgm:pt modelId="{8D8B9B3D-5703-AC4E-A99E-195643D26851}" type="parTrans" cxnId="{39B67EB2-AFD8-1F48-A157-79418ECD71C3}">
      <dgm:prSet/>
      <dgm:spPr/>
      <dgm:t>
        <a:bodyPr/>
        <a:lstStyle/>
        <a:p>
          <a:endParaRPr lang="en-US"/>
        </a:p>
      </dgm:t>
    </dgm:pt>
    <dgm:pt modelId="{CB47E6B1-50A9-9143-A12D-5687AD75C94B}" type="sibTrans" cxnId="{39B67EB2-AFD8-1F48-A157-79418ECD71C3}">
      <dgm:prSet/>
      <dgm:spPr/>
      <dgm:t>
        <a:bodyPr/>
        <a:lstStyle/>
        <a:p>
          <a:endParaRPr lang="en-US"/>
        </a:p>
      </dgm:t>
    </dgm:pt>
    <dgm:pt modelId="{9BFAA8AF-979E-6E4B-95F8-DDAAA331179B}" type="pres">
      <dgm:prSet presAssocID="{5DC1BAB9-3FDC-C348-A450-587096365A74}" presName="linear" presStyleCnt="0">
        <dgm:presLayoutVars>
          <dgm:animLvl val="lvl"/>
          <dgm:resizeHandles val="exact"/>
        </dgm:presLayoutVars>
      </dgm:prSet>
      <dgm:spPr/>
      <dgm:t>
        <a:bodyPr/>
        <a:lstStyle/>
        <a:p>
          <a:endParaRPr lang="en-US"/>
        </a:p>
      </dgm:t>
    </dgm:pt>
    <dgm:pt modelId="{E5117755-4B37-6B42-B481-123C5CDB85BC}" type="pres">
      <dgm:prSet presAssocID="{ACD297C1-CBDD-2F4E-836C-8FC886CB6CFA}" presName="parentText" presStyleLbl="node1" presStyleIdx="0" presStyleCnt="2">
        <dgm:presLayoutVars>
          <dgm:chMax val="0"/>
          <dgm:bulletEnabled val="1"/>
        </dgm:presLayoutVars>
      </dgm:prSet>
      <dgm:spPr/>
      <dgm:t>
        <a:bodyPr/>
        <a:lstStyle/>
        <a:p>
          <a:endParaRPr lang="en-US"/>
        </a:p>
      </dgm:t>
    </dgm:pt>
    <dgm:pt modelId="{9E5C99FD-D7CC-DF45-B0EF-BD3DEB70CD96}" type="pres">
      <dgm:prSet presAssocID="{4DBDB971-6470-8944-A569-3062D2387390}" presName="spacer" presStyleCnt="0"/>
      <dgm:spPr/>
    </dgm:pt>
    <dgm:pt modelId="{A6FE8942-5FD3-0441-B698-65DD4352F524}" type="pres">
      <dgm:prSet presAssocID="{C594DCB4-7FF6-7345-9CEC-6BFB8650EB49}" presName="parentText" presStyleLbl="node1" presStyleIdx="1" presStyleCnt="2" custLinFactY="5406" custLinFactNeighborY="100000">
        <dgm:presLayoutVars>
          <dgm:chMax val="0"/>
          <dgm:bulletEnabled val="1"/>
        </dgm:presLayoutVars>
      </dgm:prSet>
      <dgm:spPr/>
      <dgm:t>
        <a:bodyPr/>
        <a:lstStyle/>
        <a:p>
          <a:endParaRPr lang="en-US"/>
        </a:p>
      </dgm:t>
    </dgm:pt>
  </dgm:ptLst>
  <dgm:cxnLst>
    <dgm:cxn modelId="{FCDD57AA-5B23-2244-910A-3CFFB4D1C498}" srcId="{5DC1BAB9-3FDC-C348-A450-587096365A74}" destId="{ACD297C1-CBDD-2F4E-836C-8FC886CB6CFA}" srcOrd="0" destOrd="0" parTransId="{16E6B675-924D-0548-850C-0773D599BB59}" sibTransId="{4DBDB971-6470-8944-A569-3062D2387390}"/>
    <dgm:cxn modelId="{2830B588-A346-704F-9096-5691F4F6832E}" type="presOf" srcId="{C594DCB4-7FF6-7345-9CEC-6BFB8650EB49}" destId="{A6FE8942-5FD3-0441-B698-65DD4352F524}" srcOrd="0" destOrd="0" presId="urn:microsoft.com/office/officeart/2005/8/layout/vList2"/>
    <dgm:cxn modelId="{39B67EB2-AFD8-1F48-A157-79418ECD71C3}" srcId="{5DC1BAB9-3FDC-C348-A450-587096365A74}" destId="{C594DCB4-7FF6-7345-9CEC-6BFB8650EB49}" srcOrd="1" destOrd="0" parTransId="{8D8B9B3D-5703-AC4E-A99E-195643D26851}" sibTransId="{CB47E6B1-50A9-9143-A12D-5687AD75C94B}"/>
    <dgm:cxn modelId="{6BDA90FB-EF0F-2F49-AD71-9A3C5BE98546}" type="presOf" srcId="{ACD297C1-CBDD-2F4E-836C-8FC886CB6CFA}" destId="{E5117755-4B37-6B42-B481-123C5CDB85BC}" srcOrd="0" destOrd="0" presId="urn:microsoft.com/office/officeart/2005/8/layout/vList2"/>
    <dgm:cxn modelId="{77AA8508-9DF0-D345-A868-F44CF6E731E6}" type="presOf" srcId="{5DC1BAB9-3FDC-C348-A450-587096365A74}" destId="{9BFAA8AF-979E-6E4B-95F8-DDAAA331179B}" srcOrd="0" destOrd="0" presId="urn:microsoft.com/office/officeart/2005/8/layout/vList2"/>
    <dgm:cxn modelId="{F2197CF2-289B-284C-B084-1883B6B8FA14}" type="presParOf" srcId="{9BFAA8AF-979E-6E4B-95F8-DDAAA331179B}" destId="{E5117755-4B37-6B42-B481-123C5CDB85BC}" srcOrd="0" destOrd="0" presId="urn:microsoft.com/office/officeart/2005/8/layout/vList2"/>
    <dgm:cxn modelId="{ED99F672-3910-574C-8D18-2A87BDE8493F}" type="presParOf" srcId="{9BFAA8AF-979E-6E4B-95F8-DDAAA331179B}" destId="{9E5C99FD-D7CC-DF45-B0EF-BD3DEB70CD96}" srcOrd="1" destOrd="0" presId="urn:microsoft.com/office/officeart/2005/8/layout/vList2"/>
    <dgm:cxn modelId="{3B60968F-1373-054A-973C-51B020BD27C5}" type="presParOf" srcId="{9BFAA8AF-979E-6E4B-95F8-DDAAA331179B}" destId="{A6FE8942-5FD3-0441-B698-65DD4352F524}"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350E0819-A278-1645-B395-A5DA541ACC7A}" type="doc">
      <dgm:prSet loTypeId="urn:microsoft.com/office/officeart/2005/8/layout/vList2" loCatId="" qsTypeId="urn:microsoft.com/office/officeart/2005/8/quickstyle/simple4" qsCatId="simple" csTypeId="urn:microsoft.com/office/officeart/2005/8/colors/accent1_2" csCatId="accent1" phldr="1"/>
      <dgm:spPr/>
      <dgm:t>
        <a:bodyPr/>
        <a:lstStyle/>
        <a:p>
          <a:endParaRPr lang="en-US"/>
        </a:p>
      </dgm:t>
    </dgm:pt>
    <dgm:pt modelId="{BD8593D3-22BF-F343-BF3B-6FB4AD57C087}">
      <dgm:prSet/>
      <dgm:spPr/>
      <dgm:t>
        <a:bodyPr/>
        <a:lstStyle/>
        <a:p>
          <a:pPr rtl="0"/>
          <a:r>
            <a:rPr lang="en-US" dirty="0"/>
            <a:t>Sexual Orientation: a consistent pattern of sexual desire for individuals of the same sex, other sex, or both sexes, regardless of whether this pattern is manifested in sexual behavior.  Indicators of sexual orientation can include sexual and romantic desire, attraction, arousal and fantasy. </a:t>
          </a:r>
        </a:p>
      </dgm:t>
    </dgm:pt>
    <dgm:pt modelId="{5158E8CE-1BBE-964C-8D9C-F65F0F189D7D}" type="parTrans" cxnId="{3C165875-25D3-5B44-A60D-F890A8B71CF6}">
      <dgm:prSet/>
      <dgm:spPr/>
      <dgm:t>
        <a:bodyPr/>
        <a:lstStyle/>
        <a:p>
          <a:endParaRPr lang="en-US"/>
        </a:p>
      </dgm:t>
    </dgm:pt>
    <dgm:pt modelId="{B58CC844-9C2D-3D4C-B724-0F1CFE16E520}" type="sibTrans" cxnId="{3C165875-25D3-5B44-A60D-F890A8B71CF6}">
      <dgm:prSet/>
      <dgm:spPr/>
      <dgm:t>
        <a:bodyPr/>
        <a:lstStyle/>
        <a:p>
          <a:endParaRPr lang="en-US"/>
        </a:p>
      </dgm:t>
    </dgm:pt>
    <dgm:pt modelId="{7FBABA85-CDC3-A54B-850F-08FB901CAA3A}">
      <dgm:prSet/>
      <dgm:spPr/>
      <dgm:t>
        <a:bodyPr/>
        <a:lstStyle/>
        <a:p>
          <a:pPr rtl="0"/>
          <a:r>
            <a:rPr lang="en-US" dirty="0"/>
            <a:t>Sexual Identity: a culturally organized concept of the self. Labels can include lesbian, gay, bisexual, or heterosexual.</a:t>
          </a:r>
        </a:p>
      </dgm:t>
    </dgm:pt>
    <dgm:pt modelId="{1BD76ED0-DBB5-7D41-8254-174A479F2ADC}" type="parTrans" cxnId="{2A6425B5-F555-2645-9966-F0FC047F5947}">
      <dgm:prSet/>
      <dgm:spPr/>
      <dgm:t>
        <a:bodyPr/>
        <a:lstStyle/>
        <a:p>
          <a:endParaRPr lang="en-US"/>
        </a:p>
      </dgm:t>
    </dgm:pt>
    <dgm:pt modelId="{112C5095-9D32-8D4E-8D9B-FA6DA0948033}" type="sibTrans" cxnId="{2A6425B5-F555-2645-9966-F0FC047F5947}">
      <dgm:prSet/>
      <dgm:spPr/>
      <dgm:t>
        <a:bodyPr/>
        <a:lstStyle/>
        <a:p>
          <a:endParaRPr lang="en-US"/>
        </a:p>
      </dgm:t>
    </dgm:pt>
    <dgm:pt modelId="{9BEE99C5-8B28-D34C-AC0E-5AECEFF87FA8}" type="pres">
      <dgm:prSet presAssocID="{350E0819-A278-1645-B395-A5DA541ACC7A}" presName="linear" presStyleCnt="0">
        <dgm:presLayoutVars>
          <dgm:animLvl val="lvl"/>
          <dgm:resizeHandles val="exact"/>
        </dgm:presLayoutVars>
      </dgm:prSet>
      <dgm:spPr/>
      <dgm:t>
        <a:bodyPr/>
        <a:lstStyle/>
        <a:p>
          <a:endParaRPr lang="en-US"/>
        </a:p>
      </dgm:t>
    </dgm:pt>
    <dgm:pt modelId="{BD044097-F343-FB46-8E24-1870FFDB25B2}" type="pres">
      <dgm:prSet presAssocID="{BD8593D3-22BF-F343-BF3B-6FB4AD57C087}" presName="parentText" presStyleLbl="node1" presStyleIdx="0" presStyleCnt="2" custScaleY="75480">
        <dgm:presLayoutVars>
          <dgm:chMax val="0"/>
          <dgm:bulletEnabled val="1"/>
        </dgm:presLayoutVars>
      </dgm:prSet>
      <dgm:spPr/>
      <dgm:t>
        <a:bodyPr/>
        <a:lstStyle/>
        <a:p>
          <a:endParaRPr lang="en-US"/>
        </a:p>
      </dgm:t>
    </dgm:pt>
    <dgm:pt modelId="{70B77711-D4A9-964D-ADE1-094C20A90545}" type="pres">
      <dgm:prSet presAssocID="{B58CC844-9C2D-3D4C-B724-0F1CFE16E520}" presName="spacer" presStyleCnt="0"/>
      <dgm:spPr/>
    </dgm:pt>
    <dgm:pt modelId="{8AA3F125-AD5F-D142-9150-8BB60BE208A7}" type="pres">
      <dgm:prSet presAssocID="{7FBABA85-CDC3-A54B-850F-08FB901CAA3A}" presName="parentText" presStyleLbl="node1" presStyleIdx="1" presStyleCnt="2" custScaleY="52539">
        <dgm:presLayoutVars>
          <dgm:chMax val="0"/>
          <dgm:bulletEnabled val="1"/>
        </dgm:presLayoutVars>
      </dgm:prSet>
      <dgm:spPr/>
      <dgm:t>
        <a:bodyPr/>
        <a:lstStyle/>
        <a:p>
          <a:endParaRPr lang="en-US"/>
        </a:p>
      </dgm:t>
    </dgm:pt>
  </dgm:ptLst>
  <dgm:cxnLst>
    <dgm:cxn modelId="{5AB011D4-4E0B-9B40-AE80-76BC53EC8D75}" type="presOf" srcId="{BD8593D3-22BF-F343-BF3B-6FB4AD57C087}" destId="{BD044097-F343-FB46-8E24-1870FFDB25B2}" srcOrd="0" destOrd="0" presId="urn:microsoft.com/office/officeart/2005/8/layout/vList2"/>
    <dgm:cxn modelId="{E0E2FC66-9FFE-4249-A1D4-538E161C44A8}" type="presOf" srcId="{7FBABA85-CDC3-A54B-850F-08FB901CAA3A}" destId="{8AA3F125-AD5F-D142-9150-8BB60BE208A7}" srcOrd="0" destOrd="0" presId="urn:microsoft.com/office/officeart/2005/8/layout/vList2"/>
    <dgm:cxn modelId="{2A6425B5-F555-2645-9966-F0FC047F5947}" srcId="{350E0819-A278-1645-B395-A5DA541ACC7A}" destId="{7FBABA85-CDC3-A54B-850F-08FB901CAA3A}" srcOrd="1" destOrd="0" parTransId="{1BD76ED0-DBB5-7D41-8254-174A479F2ADC}" sibTransId="{112C5095-9D32-8D4E-8D9B-FA6DA0948033}"/>
    <dgm:cxn modelId="{3C165875-25D3-5B44-A60D-F890A8B71CF6}" srcId="{350E0819-A278-1645-B395-A5DA541ACC7A}" destId="{BD8593D3-22BF-F343-BF3B-6FB4AD57C087}" srcOrd="0" destOrd="0" parTransId="{5158E8CE-1BBE-964C-8D9C-F65F0F189D7D}" sibTransId="{B58CC844-9C2D-3D4C-B724-0F1CFE16E520}"/>
    <dgm:cxn modelId="{807AAF36-C287-F44B-AC12-BD8704024E61}" type="presOf" srcId="{350E0819-A278-1645-B395-A5DA541ACC7A}" destId="{9BEE99C5-8B28-D34C-AC0E-5AECEFF87FA8}" srcOrd="0" destOrd="0" presId="urn:microsoft.com/office/officeart/2005/8/layout/vList2"/>
    <dgm:cxn modelId="{EFB51A62-D4FB-0745-BE73-F12140DBBDDC}" type="presParOf" srcId="{9BEE99C5-8B28-D34C-AC0E-5AECEFF87FA8}" destId="{BD044097-F343-FB46-8E24-1870FFDB25B2}" srcOrd="0" destOrd="0" presId="urn:microsoft.com/office/officeart/2005/8/layout/vList2"/>
    <dgm:cxn modelId="{5F8ADB9C-243A-9C40-B358-D9B429434364}" type="presParOf" srcId="{9BEE99C5-8B28-D34C-AC0E-5AECEFF87FA8}" destId="{70B77711-D4A9-964D-ADE1-094C20A90545}" srcOrd="1" destOrd="0" presId="urn:microsoft.com/office/officeart/2005/8/layout/vList2"/>
    <dgm:cxn modelId="{532CACBE-9C49-6644-8AAD-E2FDCEECDDDB}" type="presParOf" srcId="{9BEE99C5-8B28-D34C-AC0E-5AECEFF87FA8}" destId="{8AA3F125-AD5F-D142-9150-8BB60BE208A7}"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0EF4A12-E8AE-4E8F-B3DB-21EA6BFAA8E5}" type="doc">
      <dgm:prSet loTypeId="urn:microsoft.com/office/officeart/2011/layout/HexagonRadial" loCatId="officeonline" qsTypeId="urn:microsoft.com/office/officeart/2005/8/quickstyle/simple3" qsCatId="simple" csTypeId="urn:microsoft.com/office/officeart/2005/8/colors/accent1_2" csCatId="accent1" phldr="1"/>
      <dgm:spPr/>
      <dgm:t>
        <a:bodyPr/>
        <a:lstStyle/>
        <a:p>
          <a:endParaRPr lang="en-US"/>
        </a:p>
      </dgm:t>
    </dgm:pt>
    <dgm:pt modelId="{E1C7B9A0-2EB3-4316-93D0-81E289CD26BC}">
      <dgm:prSet phldrT="[Text]" custT="1"/>
      <dgm:spPr/>
      <dgm:t>
        <a:bodyPr/>
        <a:lstStyle/>
        <a:p>
          <a:r>
            <a:rPr lang="en-US" sz="2000" dirty="0"/>
            <a:t>For every </a:t>
          </a:r>
          <a:r>
            <a:rPr lang="en-US" sz="2400" b="1" dirty="0"/>
            <a:t>100 people </a:t>
          </a:r>
          <a:r>
            <a:rPr lang="en-US" sz="2000" dirty="0"/>
            <a:t>living with HIV…</a:t>
          </a:r>
        </a:p>
      </dgm:t>
    </dgm:pt>
    <dgm:pt modelId="{785270BF-2E9B-4CA2-ADE2-2CAF56DEF954}" type="parTrans" cxnId="{97294F16-5CBF-4B71-A701-3730E22905AB}">
      <dgm:prSet/>
      <dgm:spPr/>
      <dgm:t>
        <a:bodyPr/>
        <a:lstStyle/>
        <a:p>
          <a:endParaRPr lang="en-US"/>
        </a:p>
      </dgm:t>
    </dgm:pt>
    <dgm:pt modelId="{9DA515CA-1C81-4534-81D0-C52A346BA221}" type="sibTrans" cxnId="{97294F16-5CBF-4B71-A701-3730E22905AB}">
      <dgm:prSet/>
      <dgm:spPr/>
      <dgm:t>
        <a:bodyPr/>
        <a:lstStyle/>
        <a:p>
          <a:endParaRPr lang="en-US"/>
        </a:p>
      </dgm:t>
    </dgm:pt>
    <dgm:pt modelId="{1596E57B-D4D8-4D55-8236-7AE9029C2DDA}">
      <dgm:prSet phldrT="[Text]" custT="1"/>
      <dgm:spPr/>
      <dgm:t>
        <a:bodyPr/>
        <a:lstStyle/>
        <a:p>
          <a:r>
            <a:rPr lang="en-US" sz="2000" b="1" dirty="0"/>
            <a:t>80 </a:t>
          </a:r>
          <a:r>
            <a:rPr lang="en-US" sz="1600" dirty="0"/>
            <a:t>are aware of their infection</a:t>
          </a:r>
        </a:p>
      </dgm:t>
    </dgm:pt>
    <dgm:pt modelId="{53A9E211-F441-460D-83E5-FBF7386705F9}" type="parTrans" cxnId="{7513ADD5-EAA3-4AF1-A61B-83F8813CE886}">
      <dgm:prSet/>
      <dgm:spPr/>
      <dgm:t>
        <a:bodyPr/>
        <a:lstStyle/>
        <a:p>
          <a:endParaRPr lang="en-US"/>
        </a:p>
      </dgm:t>
    </dgm:pt>
    <dgm:pt modelId="{9491ECD6-5419-452B-9A4A-B408FAA48DC3}" type="sibTrans" cxnId="{7513ADD5-EAA3-4AF1-A61B-83F8813CE886}">
      <dgm:prSet/>
      <dgm:spPr/>
      <dgm:t>
        <a:bodyPr/>
        <a:lstStyle/>
        <a:p>
          <a:endParaRPr lang="en-US"/>
        </a:p>
      </dgm:t>
    </dgm:pt>
    <dgm:pt modelId="{6BC69E77-0DC7-4620-B920-AC8892A86C98}">
      <dgm:prSet phldrT="[Text]" custT="1"/>
      <dgm:spPr/>
      <dgm:t>
        <a:bodyPr/>
        <a:lstStyle/>
        <a:p>
          <a:r>
            <a:rPr lang="en-US" sz="2000" b="1" dirty="0"/>
            <a:t>62</a:t>
          </a:r>
          <a:r>
            <a:rPr lang="en-US" sz="1600" dirty="0"/>
            <a:t> are linked to HIV care</a:t>
          </a:r>
        </a:p>
      </dgm:t>
    </dgm:pt>
    <dgm:pt modelId="{DA89B6E5-E989-45FB-BBCD-2B63B38490FC}" type="parTrans" cxnId="{B337FF23-3C25-43AD-8C2E-8999A92BE1CC}">
      <dgm:prSet/>
      <dgm:spPr/>
      <dgm:t>
        <a:bodyPr/>
        <a:lstStyle/>
        <a:p>
          <a:endParaRPr lang="en-US"/>
        </a:p>
      </dgm:t>
    </dgm:pt>
    <dgm:pt modelId="{AB97E3BE-DC7F-41DF-A22A-27961EB77750}" type="sibTrans" cxnId="{B337FF23-3C25-43AD-8C2E-8999A92BE1CC}">
      <dgm:prSet/>
      <dgm:spPr/>
      <dgm:t>
        <a:bodyPr/>
        <a:lstStyle/>
        <a:p>
          <a:endParaRPr lang="en-US"/>
        </a:p>
      </dgm:t>
    </dgm:pt>
    <dgm:pt modelId="{7AF7863A-EDE5-4828-8E7B-4FB7745E5784}">
      <dgm:prSet phldrT="[Text]" custT="1"/>
      <dgm:spPr/>
      <dgm:t>
        <a:bodyPr/>
        <a:lstStyle/>
        <a:p>
          <a:r>
            <a:rPr lang="en-US" sz="2000" b="1" dirty="0"/>
            <a:t>41</a:t>
          </a:r>
          <a:r>
            <a:rPr lang="en-US" sz="1600" dirty="0"/>
            <a:t> stay in HIV care</a:t>
          </a:r>
        </a:p>
      </dgm:t>
    </dgm:pt>
    <dgm:pt modelId="{2E1053B9-F518-4FAA-8DD9-49B1B89B7082}" type="parTrans" cxnId="{5808581B-6E09-4A04-8FB6-FFA380D0F66A}">
      <dgm:prSet/>
      <dgm:spPr/>
      <dgm:t>
        <a:bodyPr/>
        <a:lstStyle/>
        <a:p>
          <a:endParaRPr lang="en-US"/>
        </a:p>
      </dgm:t>
    </dgm:pt>
    <dgm:pt modelId="{C9705220-8399-46AB-B7B3-D9185A354ECA}" type="sibTrans" cxnId="{5808581B-6E09-4A04-8FB6-FFA380D0F66A}">
      <dgm:prSet/>
      <dgm:spPr/>
      <dgm:t>
        <a:bodyPr/>
        <a:lstStyle/>
        <a:p>
          <a:endParaRPr lang="en-US"/>
        </a:p>
      </dgm:t>
    </dgm:pt>
    <dgm:pt modelId="{8DA85F6A-188B-44D5-BFAF-6A6C0207D542}">
      <dgm:prSet phldrT="[Text]" custT="1"/>
      <dgm:spPr/>
      <dgm:t>
        <a:bodyPr/>
        <a:lstStyle/>
        <a:p>
          <a:r>
            <a:rPr lang="en-US" sz="2000" b="1" dirty="0"/>
            <a:t>36 </a:t>
          </a:r>
          <a:r>
            <a:rPr lang="en-US" sz="1600" dirty="0"/>
            <a:t>get </a:t>
          </a:r>
          <a:r>
            <a:rPr lang="en-US" sz="1600" dirty="0" err="1"/>
            <a:t>antiretro</a:t>
          </a:r>
          <a:r>
            <a:rPr lang="en-US" sz="1600" dirty="0"/>
            <a:t>- viral therapy</a:t>
          </a:r>
        </a:p>
      </dgm:t>
    </dgm:pt>
    <dgm:pt modelId="{60438AF4-7104-4C6D-9FCC-82E423DFA13E}" type="parTrans" cxnId="{FE6B7D48-59D6-4477-9C08-7D0695D7EF86}">
      <dgm:prSet/>
      <dgm:spPr/>
      <dgm:t>
        <a:bodyPr/>
        <a:lstStyle/>
        <a:p>
          <a:endParaRPr lang="en-US"/>
        </a:p>
      </dgm:t>
    </dgm:pt>
    <dgm:pt modelId="{FF53357F-EA95-4151-918C-6810503C76F3}" type="sibTrans" cxnId="{FE6B7D48-59D6-4477-9C08-7D0695D7EF86}">
      <dgm:prSet/>
      <dgm:spPr/>
      <dgm:t>
        <a:bodyPr/>
        <a:lstStyle/>
        <a:p>
          <a:endParaRPr lang="en-US"/>
        </a:p>
      </dgm:t>
    </dgm:pt>
    <dgm:pt modelId="{7FD0E4E4-6DA8-40D1-A0D7-DDA645087127}">
      <dgm:prSet phldrT="[Text]" custT="1"/>
      <dgm:spPr/>
      <dgm:t>
        <a:bodyPr/>
        <a:lstStyle/>
        <a:p>
          <a:r>
            <a:rPr lang="en-US" sz="2000" b="1" dirty="0"/>
            <a:t>28</a:t>
          </a:r>
          <a:r>
            <a:rPr lang="en-US" sz="1600" dirty="0"/>
            <a:t> have a very low amount of virus in their body</a:t>
          </a:r>
        </a:p>
      </dgm:t>
    </dgm:pt>
    <dgm:pt modelId="{E40C50F1-04D8-46F2-966B-F64CA31EB05D}" type="parTrans" cxnId="{EC3345C1-F0DA-4548-AA2B-E225B20DE1A9}">
      <dgm:prSet/>
      <dgm:spPr/>
      <dgm:t>
        <a:bodyPr/>
        <a:lstStyle/>
        <a:p>
          <a:endParaRPr lang="en-US"/>
        </a:p>
      </dgm:t>
    </dgm:pt>
    <dgm:pt modelId="{16EDEC4F-F329-40E1-B0CC-7E9043547A0B}" type="sibTrans" cxnId="{EC3345C1-F0DA-4548-AA2B-E225B20DE1A9}">
      <dgm:prSet/>
      <dgm:spPr/>
      <dgm:t>
        <a:bodyPr/>
        <a:lstStyle/>
        <a:p>
          <a:endParaRPr lang="en-US"/>
        </a:p>
      </dgm:t>
    </dgm:pt>
    <dgm:pt modelId="{D9B4683C-7E2C-49BF-95C4-B70FF4FD16E7}" type="pres">
      <dgm:prSet presAssocID="{30EF4A12-E8AE-4E8F-B3DB-21EA6BFAA8E5}" presName="Name0" presStyleCnt="0">
        <dgm:presLayoutVars>
          <dgm:chMax val="1"/>
          <dgm:chPref val="1"/>
          <dgm:dir/>
          <dgm:animOne val="branch"/>
          <dgm:animLvl val="lvl"/>
        </dgm:presLayoutVars>
      </dgm:prSet>
      <dgm:spPr/>
      <dgm:t>
        <a:bodyPr/>
        <a:lstStyle/>
        <a:p>
          <a:endParaRPr lang="en-US"/>
        </a:p>
      </dgm:t>
    </dgm:pt>
    <dgm:pt modelId="{EC370266-1F17-4701-ADB9-9A414D411D3E}" type="pres">
      <dgm:prSet presAssocID="{E1C7B9A0-2EB3-4316-93D0-81E289CD26BC}" presName="Parent" presStyleLbl="node0" presStyleIdx="0" presStyleCnt="1" custLinFactNeighborX="1236" custLinFactNeighborY="8809">
        <dgm:presLayoutVars>
          <dgm:chMax val="6"/>
          <dgm:chPref val="6"/>
        </dgm:presLayoutVars>
      </dgm:prSet>
      <dgm:spPr/>
      <dgm:t>
        <a:bodyPr/>
        <a:lstStyle/>
        <a:p>
          <a:endParaRPr lang="en-US"/>
        </a:p>
      </dgm:t>
    </dgm:pt>
    <dgm:pt modelId="{577253C9-FA21-429D-B0BA-25B8EF0E233D}" type="pres">
      <dgm:prSet presAssocID="{1596E57B-D4D8-4D55-8236-7AE9029C2DDA}" presName="Accent1" presStyleCnt="0"/>
      <dgm:spPr/>
    </dgm:pt>
    <dgm:pt modelId="{ACC2F7E5-05CE-4E20-925E-BFCEC45C2F47}" type="pres">
      <dgm:prSet presAssocID="{1596E57B-D4D8-4D55-8236-7AE9029C2DDA}" presName="Accent" presStyleLbl="bgShp" presStyleIdx="0" presStyleCnt="5"/>
      <dgm:spPr/>
    </dgm:pt>
    <dgm:pt modelId="{25228058-3CC4-4F55-8881-DE463A7D5969}" type="pres">
      <dgm:prSet presAssocID="{1596E57B-D4D8-4D55-8236-7AE9029C2DDA}" presName="Child1" presStyleLbl="node1" presStyleIdx="0" presStyleCnt="5" custLinFactNeighborX="-576" custLinFactNeighborY="5292">
        <dgm:presLayoutVars>
          <dgm:chMax val="0"/>
          <dgm:chPref val="0"/>
          <dgm:bulletEnabled val="1"/>
        </dgm:presLayoutVars>
      </dgm:prSet>
      <dgm:spPr/>
      <dgm:t>
        <a:bodyPr/>
        <a:lstStyle/>
        <a:p>
          <a:endParaRPr lang="en-US"/>
        </a:p>
      </dgm:t>
    </dgm:pt>
    <dgm:pt modelId="{9A072429-CF2B-4B57-BFC1-92C4EB4D3AA9}" type="pres">
      <dgm:prSet presAssocID="{6BC69E77-0DC7-4620-B920-AC8892A86C98}" presName="Accent2" presStyleCnt="0"/>
      <dgm:spPr/>
    </dgm:pt>
    <dgm:pt modelId="{5C69FDEB-6DF6-45BA-AC18-B0C1A499E992}" type="pres">
      <dgm:prSet presAssocID="{6BC69E77-0DC7-4620-B920-AC8892A86C98}" presName="Accent" presStyleLbl="bgShp" presStyleIdx="1" presStyleCnt="5" custLinFactNeighborX="-73193" custLinFactNeighborY="710"/>
      <dgm:spPr/>
    </dgm:pt>
    <dgm:pt modelId="{B88959E6-5C43-4576-9559-7BBEC848DE37}" type="pres">
      <dgm:prSet presAssocID="{6BC69E77-0DC7-4620-B920-AC8892A86C98}" presName="Child2" presStyleLbl="node1" presStyleIdx="1" presStyleCnt="5" custLinFactNeighborX="32056" custLinFactNeighborY="33754">
        <dgm:presLayoutVars>
          <dgm:chMax val="0"/>
          <dgm:chPref val="0"/>
          <dgm:bulletEnabled val="1"/>
        </dgm:presLayoutVars>
      </dgm:prSet>
      <dgm:spPr/>
      <dgm:t>
        <a:bodyPr/>
        <a:lstStyle/>
        <a:p>
          <a:endParaRPr lang="en-US"/>
        </a:p>
      </dgm:t>
    </dgm:pt>
    <dgm:pt modelId="{9DD1305E-3454-41ED-A69E-5D4648E777C2}" type="pres">
      <dgm:prSet presAssocID="{7AF7863A-EDE5-4828-8E7B-4FB7745E5784}" presName="Accent3" presStyleCnt="0"/>
      <dgm:spPr/>
    </dgm:pt>
    <dgm:pt modelId="{2F447FDA-5FAA-4CFD-A2C9-900555756248}" type="pres">
      <dgm:prSet presAssocID="{7AF7863A-EDE5-4828-8E7B-4FB7745E5784}" presName="Accent" presStyleLbl="bgShp" presStyleIdx="2" presStyleCnt="5" custLinFactNeighborX="38820" custLinFactNeighborY="-1575"/>
      <dgm:spPr/>
    </dgm:pt>
    <dgm:pt modelId="{BE4BD16F-4A0E-443F-AA77-6F687744EC5F}" type="pres">
      <dgm:prSet presAssocID="{7AF7863A-EDE5-4828-8E7B-4FB7745E5784}" presName="Child3" presStyleLbl="node1" presStyleIdx="2" presStyleCnt="5" custLinFactNeighborX="-5297" custLinFactNeighborY="45146">
        <dgm:presLayoutVars>
          <dgm:chMax val="0"/>
          <dgm:chPref val="0"/>
          <dgm:bulletEnabled val="1"/>
        </dgm:presLayoutVars>
      </dgm:prSet>
      <dgm:spPr/>
      <dgm:t>
        <a:bodyPr/>
        <a:lstStyle/>
        <a:p>
          <a:endParaRPr lang="en-US"/>
        </a:p>
      </dgm:t>
    </dgm:pt>
    <dgm:pt modelId="{B1A9C19D-7364-4584-BDF3-C26AC71B196B}" type="pres">
      <dgm:prSet presAssocID="{8DA85F6A-188B-44D5-BFAF-6A6C0207D542}" presName="Accent4" presStyleCnt="0"/>
      <dgm:spPr/>
    </dgm:pt>
    <dgm:pt modelId="{0CEE7D22-5199-4F87-9335-50447731B794}" type="pres">
      <dgm:prSet presAssocID="{8DA85F6A-188B-44D5-BFAF-6A6C0207D542}" presName="Accent" presStyleLbl="bgShp" presStyleIdx="3" presStyleCnt="5" custLinFactNeighborX="80115" custLinFactNeighborY="52848"/>
      <dgm:spPr/>
    </dgm:pt>
    <dgm:pt modelId="{7BF1DDFD-50B1-4B9F-A53D-BA771F60555B}" type="pres">
      <dgm:prSet presAssocID="{8DA85F6A-188B-44D5-BFAF-6A6C0207D542}" presName="Child4" presStyleLbl="node1" presStyleIdx="3" presStyleCnt="5" custLinFactNeighborX="-82987" custLinFactNeighborY="-16430">
        <dgm:presLayoutVars>
          <dgm:chMax val="0"/>
          <dgm:chPref val="0"/>
          <dgm:bulletEnabled val="1"/>
        </dgm:presLayoutVars>
      </dgm:prSet>
      <dgm:spPr/>
      <dgm:t>
        <a:bodyPr/>
        <a:lstStyle/>
        <a:p>
          <a:endParaRPr lang="en-US"/>
        </a:p>
      </dgm:t>
    </dgm:pt>
    <dgm:pt modelId="{1DFA6CE9-7F9A-4894-9B07-3DB9F5477858}" type="pres">
      <dgm:prSet presAssocID="{7FD0E4E4-6DA8-40D1-A0D7-DDA645087127}" presName="Accent5" presStyleCnt="0"/>
      <dgm:spPr/>
    </dgm:pt>
    <dgm:pt modelId="{11E4AD10-65F9-4416-AE61-A70CBEC2AF3C}" type="pres">
      <dgm:prSet presAssocID="{7FD0E4E4-6DA8-40D1-A0D7-DDA645087127}" presName="Accent" presStyleLbl="bgShp" presStyleIdx="4" presStyleCnt="5" custLinFactNeighborX="-86717" custLinFactNeighborY="7860"/>
      <dgm:spPr/>
    </dgm:pt>
    <dgm:pt modelId="{17199803-9677-4B96-819C-05FAE4702371}" type="pres">
      <dgm:prSet presAssocID="{7FD0E4E4-6DA8-40D1-A0D7-DDA645087127}" presName="Child5" presStyleLbl="node1" presStyleIdx="4" presStyleCnt="5" custLinFactNeighborX="-32056" custLinFactNeighborY="-81937">
        <dgm:presLayoutVars>
          <dgm:chMax val="0"/>
          <dgm:chPref val="0"/>
          <dgm:bulletEnabled val="1"/>
        </dgm:presLayoutVars>
      </dgm:prSet>
      <dgm:spPr/>
      <dgm:t>
        <a:bodyPr/>
        <a:lstStyle/>
        <a:p>
          <a:endParaRPr lang="en-US"/>
        </a:p>
      </dgm:t>
    </dgm:pt>
  </dgm:ptLst>
  <dgm:cxnLst>
    <dgm:cxn modelId="{EC3345C1-F0DA-4548-AA2B-E225B20DE1A9}" srcId="{E1C7B9A0-2EB3-4316-93D0-81E289CD26BC}" destId="{7FD0E4E4-6DA8-40D1-A0D7-DDA645087127}" srcOrd="4" destOrd="0" parTransId="{E40C50F1-04D8-46F2-966B-F64CA31EB05D}" sibTransId="{16EDEC4F-F329-40E1-B0CC-7E9043547A0B}"/>
    <dgm:cxn modelId="{38F5BCC2-7C7C-41B9-B3BB-961CA814C8F0}" type="presOf" srcId="{30EF4A12-E8AE-4E8F-B3DB-21EA6BFAA8E5}" destId="{D9B4683C-7E2C-49BF-95C4-B70FF4FD16E7}" srcOrd="0" destOrd="0" presId="urn:microsoft.com/office/officeart/2011/layout/HexagonRadial"/>
    <dgm:cxn modelId="{B7B3BF9B-2AE1-43CD-87E1-278557F78C5F}" type="presOf" srcId="{7AF7863A-EDE5-4828-8E7B-4FB7745E5784}" destId="{BE4BD16F-4A0E-443F-AA77-6F687744EC5F}" srcOrd="0" destOrd="0" presId="urn:microsoft.com/office/officeart/2011/layout/HexagonRadial"/>
    <dgm:cxn modelId="{57FB91D6-4FB8-4004-8B9F-AD6FC8103AF9}" type="presOf" srcId="{7FD0E4E4-6DA8-40D1-A0D7-DDA645087127}" destId="{17199803-9677-4B96-819C-05FAE4702371}" srcOrd="0" destOrd="0" presId="urn:microsoft.com/office/officeart/2011/layout/HexagonRadial"/>
    <dgm:cxn modelId="{49D54CCC-B01E-4882-8C18-83D78F7FCE90}" type="presOf" srcId="{E1C7B9A0-2EB3-4316-93D0-81E289CD26BC}" destId="{EC370266-1F17-4701-ADB9-9A414D411D3E}" srcOrd="0" destOrd="0" presId="urn:microsoft.com/office/officeart/2011/layout/HexagonRadial"/>
    <dgm:cxn modelId="{FE6B7D48-59D6-4477-9C08-7D0695D7EF86}" srcId="{E1C7B9A0-2EB3-4316-93D0-81E289CD26BC}" destId="{8DA85F6A-188B-44D5-BFAF-6A6C0207D542}" srcOrd="3" destOrd="0" parTransId="{60438AF4-7104-4C6D-9FCC-82E423DFA13E}" sibTransId="{FF53357F-EA95-4151-918C-6810503C76F3}"/>
    <dgm:cxn modelId="{97294F16-5CBF-4B71-A701-3730E22905AB}" srcId="{30EF4A12-E8AE-4E8F-B3DB-21EA6BFAA8E5}" destId="{E1C7B9A0-2EB3-4316-93D0-81E289CD26BC}" srcOrd="0" destOrd="0" parTransId="{785270BF-2E9B-4CA2-ADE2-2CAF56DEF954}" sibTransId="{9DA515CA-1C81-4534-81D0-C52A346BA221}"/>
    <dgm:cxn modelId="{8EFC0E62-12BC-4867-97DD-38181016EC39}" type="presOf" srcId="{6BC69E77-0DC7-4620-B920-AC8892A86C98}" destId="{B88959E6-5C43-4576-9559-7BBEC848DE37}" srcOrd="0" destOrd="0" presId="urn:microsoft.com/office/officeart/2011/layout/HexagonRadial"/>
    <dgm:cxn modelId="{3E3F07F4-F815-4F41-A4EC-FF1386B6F9B8}" type="presOf" srcId="{1596E57B-D4D8-4D55-8236-7AE9029C2DDA}" destId="{25228058-3CC4-4F55-8881-DE463A7D5969}" srcOrd="0" destOrd="0" presId="urn:microsoft.com/office/officeart/2011/layout/HexagonRadial"/>
    <dgm:cxn modelId="{B337FF23-3C25-43AD-8C2E-8999A92BE1CC}" srcId="{E1C7B9A0-2EB3-4316-93D0-81E289CD26BC}" destId="{6BC69E77-0DC7-4620-B920-AC8892A86C98}" srcOrd="1" destOrd="0" parTransId="{DA89B6E5-E989-45FB-BBCD-2B63B38490FC}" sibTransId="{AB97E3BE-DC7F-41DF-A22A-27961EB77750}"/>
    <dgm:cxn modelId="{C1339EE3-683A-452D-A207-77A354F939DA}" type="presOf" srcId="{8DA85F6A-188B-44D5-BFAF-6A6C0207D542}" destId="{7BF1DDFD-50B1-4B9F-A53D-BA771F60555B}" srcOrd="0" destOrd="0" presId="urn:microsoft.com/office/officeart/2011/layout/HexagonRadial"/>
    <dgm:cxn modelId="{5808581B-6E09-4A04-8FB6-FFA380D0F66A}" srcId="{E1C7B9A0-2EB3-4316-93D0-81E289CD26BC}" destId="{7AF7863A-EDE5-4828-8E7B-4FB7745E5784}" srcOrd="2" destOrd="0" parTransId="{2E1053B9-F518-4FAA-8DD9-49B1B89B7082}" sibTransId="{C9705220-8399-46AB-B7B3-D9185A354ECA}"/>
    <dgm:cxn modelId="{7513ADD5-EAA3-4AF1-A61B-83F8813CE886}" srcId="{E1C7B9A0-2EB3-4316-93D0-81E289CD26BC}" destId="{1596E57B-D4D8-4D55-8236-7AE9029C2DDA}" srcOrd="0" destOrd="0" parTransId="{53A9E211-F441-460D-83E5-FBF7386705F9}" sibTransId="{9491ECD6-5419-452B-9A4A-B408FAA48DC3}"/>
    <dgm:cxn modelId="{A04DE309-452C-4206-8279-D9F80DD80365}" type="presParOf" srcId="{D9B4683C-7E2C-49BF-95C4-B70FF4FD16E7}" destId="{EC370266-1F17-4701-ADB9-9A414D411D3E}" srcOrd="0" destOrd="0" presId="urn:microsoft.com/office/officeart/2011/layout/HexagonRadial"/>
    <dgm:cxn modelId="{A9BC0BD7-9E11-4314-9CD3-911FAAF9E090}" type="presParOf" srcId="{D9B4683C-7E2C-49BF-95C4-B70FF4FD16E7}" destId="{577253C9-FA21-429D-B0BA-25B8EF0E233D}" srcOrd="1" destOrd="0" presId="urn:microsoft.com/office/officeart/2011/layout/HexagonRadial"/>
    <dgm:cxn modelId="{51024360-C6A7-4F93-BD56-F060D32CA849}" type="presParOf" srcId="{577253C9-FA21-429D-B0BA-25B8EF0E233D}" destId="{ACC2F7E5-05CE-4E20-925E-BFCEC45C2F47}" srcOrd="0" destOrd="0" presId="urn:microsoft.com/office/officeart/2011/layout/HexagonRadial"/>
    <dgm:cxn modelId="{1D53B51A-84FF-4301-9A68-9EFA8188EAA0}" type="presParOf" srcId="{D9B4683C-7E2C-49BF-95C4-B70FF4FD16E7}" destId="{25228058-3CC4-4F55-8881-DE463A7D5969}" srcOrd="2" destOrd="0" presId="urn:microsoft.com/office/officeart/2011/layout/HexagonRadial"/>
    <dgm:cxn modelId="{C192B45C-EE93-422D-BED0-FF16C1A1EADB}" type="presParOf" srcId="{D9B4683C-7E2C-49BF-95C4-B70FF4FD16E7}" destId="{9A072429-CF2B-4B57-BFC1-92C4EB4D3AA9}" srcOrd="3" destOrd="0" presId="urn:microsoft.com/office/officeart/2011/layout/HexagonRadial"/>
    <dgm:cxn modelId="{52F95335-FE2B-4AD1-BD8F-D7546F7BCAB0}" type="presParOf" srcId="{9A072429-CF2B-4B57-BFC1-92C4EB4D3AA9}" destId="{5C69FDEB-6DF6-45BA-AC18-B0C1A499E992}" srcOrd="0" destOrd="0" presId="urn:microsoft.com/office/officeart/2011/layout/HexagonRadial"/>
    <dgm:cxn modelId="{718C4CEB-B152-4915-9B9C-75F3ABBE86D4}" type="presParOf" srcId="{D9B4683C-7E2C-49BF-95C4-B70FF4FD16E7}" destId="{B88959E6-5C43-4576-9559-7BBEC848DE37}" srcOrd="4" destOrd="0" presId="urn:microsoft.com/office/officeart/2011/layout/HexagonRadial"/>
    <dgm:cxn modelId="{A47B5177-2721-4ABA-8456-6CE65153DFA3}" type="presParOf" srcId="{D9B4683C-7E2C-49BF-95C4-B70FF4FD16E7}" destId="{9DD1305E-3454-41ED-A69E-5D4648E777C2}" srcOrd="5" destOrd="0" presId="urn:microsoft.com/office/officeart/2011/layout/HexagonRadial"/>
    <dgm:cxn modelId="{A32E9541-CFFB-4498-AA5A-3A69751F9205}" type="presParOf" srcId="{9DD1305E-3454-41ED-A69E-5D4648E777C2}" destId="{2F447FDA-5FAA-4CFD-A2C9-900555756248}" srcOrd="0" destOrd="0" presId="urn:microsoft.com/office/officeart/2011/layout/HexagonRadial"/>
    <dgm:cxn modelId="{E954F387-2EDC-4061-822E-2AAC26CD4F61}" type="presParOf" srcId="{D9B4683C-7E2C-49BF-95C4-B70FF4FD16E7}" destId="{BE4BD16F-4A0E-443F-AA77-6F687744EC5F}" srcOrd="6" destOrd="0" presId="urn:microsoft.com/office/officeart/2011/layout/HexagonRadial"/>
    <dgm:cxn modelId="{40996B3F-1A03-4385-8A7D-7AA8A711A176}" type="presParOf" srcId="{D9B4683C-7E2C-49BF-95C4-B70FF4FD16E7}" destId="{B1A9C19D-7364-4584-BDF3-C26AC71B196B}" srcOrd="7" destOrd="0" presId="urn:microsoft.com/office/officeart/2011/layout/HexagonRadial"/>
    <dgm:cxn modelId="{F7B6D159-7436-4557-81A2-46BFF1B022CA}" type="presParOf" srcId="{B1A9C19D-7364-4584-BDF3-C26AC71B196B}" destId="{0CEE7D22-5199-4F87-9335-50447731B794}" srcOrd="0" destOrd="0" presId="urn:microsoft.com/office/officeart/2011/layout/HexagonRadial"/>
    <dgm:cxn modelId="{4589BD2E-B6A4-43C4-8B36-0A621C41FB9E}" type="presParOf" srcId="{D9B4683C-7E2C-49BF-95C4-B70FF4FD16E7}" destId="{7BF1DDFD-50B1-4B9F-A53D-BA771F60555B}" srcOrd="8" destOrd="0" presId="urn:microsoft.com/office/officeart/2011/layout/HexagonRadial"/>
    <dgm:cxn modelId="{CC500795-7931-45D8-99F5-D64EAD1C09DE}" type="presParOf" srcId="{D9B4683C-7E2C-49BF-95C4-B70FF4FD16E7}" destId="{1DFA6CE9-7F9A-4894-9B07-3DB9F5477858}" srcOrd="9" destOrd="0" presId="urn:microsoft.com/office/officeart/2011/layout/HexagonRadial"/>
    <dgm:cxn modelId="{1B0D3997-EFB9-4AB1-93B3-E07217C8BD09}" type="presParOf" srcId="{1DFA6CE9-7F9A-4894-9B07-3DB9F5477858}" destId="{11E4AD10-65F9-4416-AE61-A70CBEC2AF3C}" srcOrd="0" destOrd="0" presId="urn:microsoft.com/office/officeart/2011/layout/HexagonRadial"/>
    <dgm:cxn modelId="{A17E96F4-66C5-448C-A0FB-03E3B41BB737}" type="presParOf" srcId="{D9B4683C-7E2C-49BF-95C4-B70FF4FD16E7}" destId="{17199803-9677-4B96-819C-05FAE4702371}" srcOrd="10" destOrd="0" presId="urn:microsoft.com/office/officeart/2011/layout/HexagonRadial"/>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EBB73A1-32F6-4943-BEC6-4FC1014E479F}" type="doc">
      <dgm:prSet loTypeId="urn:microsoft.com/office/officeart/2005/8/layout/vList2" loCatId="" qsTypeId="urn:microsoft.com/office/officeart/2005/8/quickstyle/simple4" qsCatId="simple" csTypeId="urn:microsoft.com/office/officeart/2005/8/colors/accent1_2" csCatId="accent1"/>
      <dgm:spPr/>
      <dgm:t>
        <a:bodyPr/>
        <a:lstStyle/>
        <a:p>
          <a:endParaRPr lang="en-US"/>
        </a:p>
      </dgm:t>
    </dgm:pt>
    <dgm:pt modelId="{D4F60A95-E5DD-4741-B6B3-2E7A658E9E45}">
      <dgm:prSet/>
      <dgm:spPr/>
      <dgm:t>
        <a:bodyPr/>
        <a:lstStyle/>
        <a:p>
          <a:pPr rtl="0"/>
          <a:r>
            <a:rPr lang="en-US" b="1"/>
            <a:t>“Then [my mother] hit me with this clincher that always gets a lot of kids…‘I thought I’d raise someone who would grow up to be someone I could count on, someone who I could be proud of’ …That is one thing that can really lead you to hopelessness, like ‘what good am I, I did not meet the standards?’”</a:t>
          </a:r>
          <a:endParaRPr lang="en-US"/>
        </a:p>
      </dgm:t>
    </dgm:pt>
    <dgm:pt modelId="{AF7C3DA1-A492-D846-A363-2FCC8CA91B44}" type="parTrans" cxnId="{C0FD9017-DF5B-9A47-AF36-6B7B4F9A5F37}">
      <dgm:prSet/>
      <dgm:spPr/>
      <dgm:t>
        <a:bodyPr/>
        <a:lstStyle/>
        <a:p>
          <a:endParaRPr lang="en-US"/>
        </a:p>
      </dgm:t>
    </dgm:pt>
    <dgm:pt modelId="{16DFCE58-C81C-564C-B576-809B50535D33}" type="sibTrans" cxnId="{C0FD9017-DF5B-9A47-AF36-6B7B4F9A5F37}">
      <dgm:prSet/>
      <dgm:spPr/>
      <dgm:t>
        <a:bodyPr/>
        <a:lstStyle/>
        <a:p>
          <a:endParaRPr lang="en-US"/>
        </a:p>
      </dgm:t>
    </dgm:pt>
    <dgm:pt modelId="{3CAF7516-2CD5-9E4C-9970-6DC947C0B059}" type="pres">
      <dgm:prSet presAssocID="{CEBB73A1-32F6-4943-BEC6-4FC1014E479F}" presName="linear" presStyleCnt="0">
        <dgm:presLayoutVars>
          <dgm:animLvl val="lvl"/>
          <dgm:resizeHandles val="exact"/>
        </dgm:presLayoutVars>
      </dgm:prSet>
      <dgm:spPr/>
      <dgm:t>
        <a:bodyPr/>
        <a:lstStyle/>
        <a:p>
          <a:endParaRPr lang="en-US"/>
        </a:p>
      </dgm:t>
    </dgm:pt>
    <dgm:pt modelId="{B49ED92A-D120-584C-9B58-4CF26B40E79E}" type="pres">
      <dgm:prSet presAssocID="{D4F60A95-E5DD-4741-B6B3-2E7A658E9E45}" presName="parentText" presStyleLbl="node1" presStyleIdx="0" presStyleCnt="1">
        <dgm:presLayoutVars>
          <dgm:chMax val="0"/>
          <dgm:bulletEnabled val="1"/>
        </dgm:presLayoutVars>
      </dgm:prSet>
      <dgm:spPr/>
      <dgm:t>
        <a:bodyPr/>
        <a:lstStyle/>
        <a:p>
          <a:endParaRPr lang="en-US"/>
        </a:p>
      </dgm:t>
    </dgm:pt>
  </dgm:ptLst>
  <dgm:cxnLst>
    <dgm:cxn modelId="{C0FD9017-DF5B-9A47-AF36-6B7B4F9A5F37}" srcId="{CEBB73A1-32F6-4943-BEC6-4FC1014E479F}" destId="{D4F60A95-E5DD-4741-B6B3-2E7A658E9E45}" srcOrd="0" destOrd="0" parTransId="{AF7C3DA1-A492-D846-A363-2FCC8CA91B44}" sibTransId="{16DFCE58-C81C-564C-B576-809B50535D33}"/>
    <dgm:cxn modelId="{9437A7AA-0386-AB4E-865C-7A2F8AD394DA}" type="presOf" srcId="{CEBB73A1-32F6-4943-BEC6-4FC1014E479F}" destId="{3CAF7516-2CD5-9E4C-9970-6DC947C0B059}" srcOrd="0" destOrd="0" presId="urn:microsoft.com/office/officeart/2005/8/layout/vList2"/>
    <dgm:cxn modelId="{20E5215A-EC21-034A-929E-904FFCC0DAE6}" type="presOf" srcId="{D4F60A95-E5DD-4741-B6B3-2E7A658E9E45}" destId="{B49ED92A-D120-584C-9B58-4CF26B40E79E}" srcOrd="0" destOrd="0" presId="urn:microsoft.com/office/officeart/2005/8/layout/vList2"/>
    <dgm:cxn modelId="{45B66465-CC52-9544-BA97-890CEF9C079F}" type="presParOf" srcId="{3CAF7516-2CD5-9E4C-9970-6DC947C0B059}" destId="{B49ED92A-D120-584C-9B58-4CF26B40E79E}"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268C723-54B6-1942-9970-08A831A62126}" type="doc">
      <dgm:prSet loTypeId="urn:microsoft.com/office/officeart/2005/8/layout/vList2" loCatId="" qsTypeId="urn:microsoft.com/office/officeart/2005/8/quickstyle/simple4" qsCatId="simple" csTypeId="urn:microsoft.com/office/officeart/2005/8/colors/accent1_2" csCatId="accent1"/>
      <dgm:spPr/>
      <dgm:t>
        <a:bodyPr/>
        <a:lstStyle/>
        <a:p>
          <a:endParaRPr lang="en-US"/>
        </a:p>
      </dgm:t>
    </dgm:pt>
    <dgm:pt modelId="{F46B35E4-5821-F74F-9876-294B5C0AFE1F}">
      <dgm:prSet/>
      <dgm:spPr/>
      <dgm:t>
        <a:bodyPr/>
        <a:lstStyle/>
        <a:p>
          <a:pPr rtl="0"/>
          <a:r>
            <a:rPr lang="en-US" b="1"/>
            <a:t>“I felt less in the eyes of God like I was going to be judged, and it’s kind of hard when you feel like you have an impending axe above your head.”</a:t>
          </a:r>
          <a:endParaRPr lang="en-US"/>
        </a:p>
      </dgm:t>
    </dgm:pt>
    <dgm:pt modelId="{5C598ADA-A087-5449-9D3B-07F4E8B51916}" type="parTrans" cxnId="{654A07D6-CA66-124C-B1A6-9B68D7796EFD}">
      <dgm:prSet/>
      <dgm:spPr/>
      <dgm:t>
        <a:bodyPr/>
        <a:lstStyle/>
        <a:p>
          <a:endParaRPr lang="en-US"/>
        </a:p>
      </dgm:t>
    </dgm:pt>
    <dgm:pt modelId="{A6ECC5D5-8064-0D4B-BEA8-BAC2BAF64621}" type="sibTrans" cxnId="{654A07D6-CA66-124C-B1A6-9B68D7796EFD}">
      <dgm:prSet/>
      <dgm:spPr/>
      <dgm:t>
        <a:bodyPr/>
        <a:lstStyle/>
        <a:p>
          <a:endParaRPr lang="en-US"/>
        </a:p>
      </dgm:t>
    </dgm:pt>
    <dgm:pt modelId="{0F17C420-4B1C-FB40-8DAF-4B84D3387568}" type="pres">
      <dgm:prSet presAssocID="{B268C723-54B6-1942-9970-08A831A62126}" presName="linear" presStyleCnt="0">
        <dgm:presLayoutVars>
          <dgm:animLvl val="lvl"/>
          <dgm:resizeHandles val="exact"/>
        </dgm:presLayoutVars>
      </dgm:prSet>
      <dgm:spPr/>
      <dgm:t>
        <a:bodyPr/>
        <a:lstStyle/>
        <a:p>
          <a:endParaRPr lang="en-US"/>
        </a:p>
      </dgm:t>
    </dgm:pt>
    <dgm:pt modelId="{254069F5-A2AA-2D41-80CE-1DEA3BFA5FE4}" type="pres">
      <dgm:prSet presAssocID="{F46B35E4-5821-F74F-9876-294B5C0AFE1F}" presName="parentText" presStyleLbl="node1" presStyleIdx="0" presStyleCnt="1">
        <dgm:presLayoutVars>
          <dgm:chMax val="0"/>
          <dgm:bulletEnabled val="1"/>
        </dgm:presLayoutVars>
      </dgm:prSet>
      <dgm:spPr/>
      <dgm:t>
        <a:bodyPr/>
        <a:lstStyle/>
        <a:p>
          <a:endParaRPr lang="en-US"/>
        </a:p>
      </dgm:t>
    </dgm:pt>
  </dgm:ptLst>
  <dgm:cxnLst>
    <dgm:cxn modelId="{654A07D6-CA66-124C-B1A6-9B68D7796EFD}" srcId="{B268C723-54B6-1942-9970-08A831A62126}" destId="{F46B35E4-5821-F74F-9876-294B5C0AFE1F}" srcOrd="0" destOrd="0" parTransId="{5C598ADA-A087-5449-9D3B-07F4E8B51916}" sibTransId="{A6ECC5D5-8064-0D4B-BEA8-BAC2BAF64621}"/>
    <dgm:cxn modelId="{E3DC061B-E694-7D46-8FB2-ECF0034A1AA8}" type="presOf" srcId="{B268C723-54B6-1942-9970-08A831A62126}" destId="{0F17C420-4B1C-FB40-8DAF-4B84D3387568}" srcOrd="0" destOrd="0" presId="urn:microsoft.com/office/officeart/2005/8/layout/vList2"/>
    <dgm:cxn modelId="{A33A417C-B399-1B49-B910-61DC2863BE1D}" type="presOf" srcId="{F46B35E4-5821-F74F-9876-294B5C0AFE1F}" destId="{254069F5-A2AA-2D41-80CE-1DEA3BFA5FE4}" srcOrd="0" destOrd="0" presId="urn:microsoft.com/office/officeart/2005/8/layout/vList2"/>
    <dgm:cxn modelId="{FC6B73AD-85F3-9243-ADA6-B82DACF5CFA3}" type="presParOf" srcId="{0F17C420-4B1C-FB40-8DAF-4B84D3387568}" destId="{254069F5-A2AA-2D41-80CE-1DEA3BFA5FE4}"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B00836E-BECF-684D-87E0-C399B09F1CE2}" type="doc">
      <dgm:prSet loTypeId="urn:microsoft.com/office/officeart/2005/8/layout/vList2" loCatId="" qsTypeId="urn:microsoft.com/office/officeart/2005/8/quickstyle/simple4" qsCatId="simple" csTypeId="urn:microsoft.com/office/officeart/2005/8/colors/accent1_2" csCatId="accent1"/>
      <dgm:spPr/>
      <dgm:t>
        <a:bodyPr/>
        <a:lstStyle/>
        <a:p>
          <a:endParaRPr lang="en-US"/>
        </a:p>
      </dgm:t>
    </dgm:pt>
    <dgm:pt modelId="{716857DD-A3CD-654A-A478-F7FCE5E5E1B4}">
      <dgm:prSet/>
      <dgm:spPr/>
      <dgm:t>
        <a:bodyPr/>
        <a:lstStyle/>
        <a:p>
          <a:pPr rtl="0"/>
          <a:r>
            <a:rPr lang="en-US" b="1"/>
            <a:t>“I got way too close to suicide when I was in the closet. I hated my life. I was tired of lying, and of being afraid…One night, I found myself with a knife in my hand, and I thought, ‘Nothing can hurt more than this.’…I realized that I could die anytime, but I could only live once. So I chose to come out. It was difficult, but I did it. And the pain stopped. It was like breathing for the first time.”</a:t>
          </a:r>
          <a:endParaRPr lang="en-US"/>
        </a:p>
      </dgm:t>
    </dgm:pt>
    <dgm:pt modelId="{77A3C5B5-3225-9E47-8EAE-CFAE7A1264F0}" type="parTrans" cxnId="{309838C2-A69D-CB4D-A0B2-E84828FFFDB7}">
      <dgm:prSet/>
      <dgm:spPr/>
      <dgm:t>
        <a:bodyPr/>
        <a:lstStyle/>
        <a:p>
          <a:endParaRPr lang="en-US"/>
        </a:p>
      </dgm:t>
    </dgm:pt>
    <dgm:pt modelId="{D741D586-2A97-A94B-BD18-2B20C67B4D2E}" type="sibTrans" cxnId="{309838C2-A69D-CB4D-A0B2-E84828FFFDB7}">
      <dgm:prSet/>
      <dgm:spPr/>
      <dgm:t>
        <a:bodyPr/>
        <a:lstStyle/>
        <a:p>
          <a:endParaRPr lang="en-US"/>
        </a:p>
      </dgm:t>
    </dgm:pt>
    <dgm:pt modelId="{2078936B-50ED-1547-85F5-E11D3721E2BD}" type="pres">
      <dgm:prSet presAssocID="{EB00836E-BECF-684D-87E0-C399B09F1CE2}" presName="linear" presStyleCnt="0">
        <dgm:presLayoutVars>
          <dgm:animLvl val="lvl"/>
          <dgm:resizeHandles val="exact"/>
        </dgm:presLayoutVars>
      </dgm:prSet>
      <dgm:spPr/>
      <dgm:t>
        <a:bodyPr/>
        <a:lstStyle/>
        <a:p>
          <a:endParaRPr lang="en-US"/>
        </a:p>
      </dgm:t>
    </dgm:pt>
    <dgm:pt modelId="{CDB87FB1-13CC-C94D-B6FB-E8E6E600F07A}" type="pres">
      <dgm:prSet presAssocID="{716857DD-A3CD-654A-A478-F7FCE5E5E1B4}" presName="parentText" presStyleLbl="node1" presStyleIdx="0" presStyleCnt="1">
        <dgm:presLayoutVars>
          <dgm:chMax val="0"/>
          <dgm:bulletEnabled val="1"/>
        </dgm:presLayoutVars>
      </dgm:prSet>
      <dgm:spPr/>
      <dgm:t>
        <a:bodyPr/>
        <a:lstStyle/>
        <a:p>
          <a:endParaRPr lang="en-US"/>
        </a:p>
      </dgm:t>
    </dgm:pt>
  </dgm:ptLst>
  <dgm:cxnLst>
    <dgm:cxn modelId="{309838C2-A69D-CB4D-A0B2-E84828FFFDB7}" srcId="{EB00836E-BECF-684D-87E0-C399B09F1CE2}" destId="{716857DD-A3CD-654A-A478-F7FCE5E5E1B4}" srcOrd="0" destOrd="0" parTransId="{77A3C5B5-3225-9E47-8EAE-CFAE7A1264F0}" sibTransId="{D741D586-2A97-A94B-BD18-2B20C67B4D2E}"/>
    <dgm:cxn modelId="{B26D1B5B-7A1F-F94B-933E-C23502FFC355}" type="presOf" srcId="{716857DD-A3CD-654A-A478-F7FCE5E5E1B4}" destId="{CDB87FB1-13CC-C94D-B6FB-E8E6E600F07A}" srcOrd="0" destOrd="0" presId="urn:microsoft.com/office/officeart/2005/8/layout/vList2"/>
    <dgm:cxn modelId="{9AF46C10-1ACF-2147-8364-B64980998728}" type="presOf" srcId="{EB00836E-BECF-684D-87E0-C399B09F1CE2}" destId="{2078936B-50ED-1547-85F5-E11D3721E2BD}" srcOrd="0" destOrd="0" presId="urn:microsoft.com/office/officeart/2005/8/layout/vList2"/>
    <dgm:cxn modelId="{FACD9E00-A2DF-8A46-99CB-EAEEC1015A39}" type="presParOf" srcId="{2078936B-50ED-1547-85F5-E11D3721E2BD}" destId="{CDB87FB1-13CC-C94D-B6FB-E8E6E600F07A}"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F7407CBA-0807-5342-B76C-426305E12EAE}" type="doc">
      <dgm:prSet loTypeId="urn:microsoft.com/office/officeart/2005/8/layout/vList2" loCatId="" qsTypeId="urn:microsoft.com/office/officeart/2005/8/quickstyle/simple4" qsCatId="simple" csTypeId="urn:microsoft.com/office/officeart/2005/8/colors/accent1_2" csCatId="accent1"/>
      <dgm:spPr/>
      <dgm:t>
        <a:bodyPr/>
        <a:lstStyle/>
        <a:p>
          <a:endParaRPr lang="en-US"/>
        </a:p>
      </dgm:t>
    </dgm:pt>
    <dgm:pt modelId="{DE069A68-DB33-6D46-8340-F2BEFA20BFE2}">
      <dgm:prSet/>
      <dgm:spPr/>
      <dgm:t>
        <a:bodyPr/>
        <a:lstStyle/>
        <a:p>
          <a:pPr rtl="0"/>
          <a:r>
            <a:rPr lang="en-US" b="1"/>
            <a:t>“I mean my family stands behind me 100 percent…I’m actually letting out who I am and I’ve become more responsible and respectful of people around me because I’m gay.”</a:t>
          </a:r>
          <a:endParaRPr lang="en-US"/>
        </a:p>
      </dgm:t>
    </dgm:pt>
    <dgm:pt modelId="{18418DA1-B67A-CC41-A1B9-ACDAA0D2FD9C}" type="parTrans" cxnId="{2BF568D7-37F8-6447-8F79-D0533EAEBE9A}">
      <dgm:prSet/>
      <dgm:spPr/>
      <dgm:t>
        <a:bodyPr/>
        <a:lstStyle/>
        <a:p>
          <a:endParaRPr lang="en-US"/>
        </a:p>
      </dgm:t>
    </dgm:pt>
    <dgm:pt modelId="{5742BC96-85CC-9740-B173-DE8213058EA6}" type="sibTrans" cxnId="{2BF568D7-37F8-6447-8F79-D0533EAEBE9A}">
      <dgm:prSet/>
      <dgm:spPr/>
      <dgm:t>
        <a:bodyPr/>
        <a:lstStyle/>
        <a:p>
          <a:endParaRPr lang="en-US"/>
        </a:p>
      </dgm:t>
    </dgm:pt>
    <dgm:pt modelId="{B3565645-FC33-DA46-8FB6-FB2F73DDCA48}" type="pres">
      <dgm:prSet presAssocID="{F7407CBA-0807-5342-B76C-426305E12EAE}" presName="linear" presStyleCnt="0">
        <dgm:presLayoutVars>
          <dgm:animLvl val="lvl"/>
          <dgm:resizeHandles val="exact"/>
        </dgm:presLayoutVars>
      </dgm:prSet>
      <dgm:spPr/>
      <dgm:t>
        <a:bodyPr/>
        <a:lstStyle/>
        <a:p>
          <a:endParaRPr lang="en-US"/>
        </a:p>
      </dgm:t>
    </dgm:pt>
    <dgm:pt modelId="{F6221B9D-B97F-1748-8777-4BD26C6A0432}" type="pres">
      <dgm:prSet presAssocID="{DE069A68-DB33-6D46-8340-F2BEFA20BFE2}" presName="parentText" presStyleLbl="node1" presStyleIdx="0" presStyleCnt="1">
        <dgm:presLayoutVars>
          <dgm:chMax val="0"/>
          <dgm:bulletEnabled val="1"/>
        </dgm:presLayoutVars>
      </dgm:prSet>
      <dgm:spPr/>
      <dgm:t>
        <a:bodyPr/>
        <a:lstStyle/>
        <a:p>
          <a:endParaRPr lang="en-US"/>
        </a:p>
      </dgm:t>
    </dgm:pt>
  </dgm:ptLst>
  <dgm:cxnLst>
    <dgm:cxn modelId="{2BF568D7-37F8-6447-8F79-D0533EAEBE9A}" srcId="{F7407CBA-0807-5342-B76C-426305E12EAE}" destId="{DE069A68-DB33-6D46-8340-F2BEFA20BFE2}" srcOrd="0" destOrd="0" parTransId="{18418DA1-B67A-CC41-A1B9-ACDAA0D2FD9C}" sibTransId="{5742BC96-85CC-9740-B173-DE8213058EA6}"/>
    <dgm:cxn modelId="{0807951E-BF9E-0A41-AC65-D93C9395C02B}" type="presOf" srcId="{DE069A68-DB33-6D46-8340-F2BEFA20BFE2}" destId="{F6221B9D-B97F-1748-8777-4BD26C6A0432}" srcOrd="0" destOrd="0" presId="urn:microsoft.com/office/officeart/2005/8/layout/vList2"/>
    <dgm:cxn modelId="{AAB161C8-DFED-6644-8448-36E893BE8607}" type="presOf" srcId="{F7407CBA-0807-5342-B76C-426305E12EAE}" destId="{B3565645-FC33-DA46-8FB6-FB2F73DDCA48}" srcOrd="0" destOrd="0" presId="urn:microsoft.com/office/officeart/2005/8/layout/vList2"/>
    <dgm:cxn modelId="{EE944D51-CE3A-564A-A263-7EEBA174D074}" type="presParOf" srcId="{B3565645-FC33-DA46-8FB6-FB2F73DDCA48}" destId="{F6221B9D-B97F-1748-8777-4BD26C6A0432}"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29636A0D-545B-44DA-8F39-504FE8CDA830}"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0C377C8D-4FD4-4D1B-AFB2-D53BF74B4289}">
      <dgm:prSet/>
      <dgm:spPr/>
      <dgm:t>
        <a:bodyPr/>
        <a:lstStyle/>
        <a:p>
          <a:pPr algn="ctr" rtl="0"/>
          <a:r>
            <a:rPr lang="en-US" dirty="0"/>
            <a:t>“Be open to someone's individuality. Just because you’ve worked with one _____, doesn’t mean the next _____ will be just like them”.</a:t>
          </a:r>
        </a:p>
      </dgm:t>
    </dgm:pt>
    <dgm:pt modelId="{08B04BC2-805B-4D14-8080-11D9B5C35280}" type="parTrans" cxnId="{91CD9F29-5B89-4545-8115-F61CD5825DC1}">
      <dgm:prSet/>
      <dgm:spPr/>
      <dgm:t>
        <a:bodyPr/>
        <a:lstStyle/>
        <a:p>
          <a:pPr algn="ctr"/>
          <a:endParaRPr lang="en-US"/>
        </a:p>
      </dgm:t>
    </dgm:pt>
    <dgm:pt modelId="{90415E0B-20A1-4C8E-B385-6CD55DD6DE74}" type="sibTrans" cxnId="{91CD9F29-5B89-4545-8115-F61CD5825DC1}">
      <dgm:prSet/>
      <dgm:spPr/>
      <dgm:t>
        <a:bodyPr/>
        <a:lstStyle/>
        <a:p>
          <a:pPr algn="ctr"/>
          <a:endParaRPr lang="en-US"/>
        </a:p>
      </dgm:t>
    </dgm:pt>
    <dgm:pt modelId="{861D0008-9610-4381-B5B9-CF7660628158}" type="pres">
      <dgm:prSet presAssocID="{29636A0D-545B-44DA-8F39-504FE8CDA830}" presName="linear" presStyleCnt="0">
        <dgm:presLayoutVars>
          <dgm:animLvl val="lvl"/>
          <dgm:resizeHandles val="exact"/>
        </dgm:presLayoutVars>
      </dgm:prSet>
      <dgm:spPr/>
      <dgm:t>
        <a:bodyPr/>
        <a:lstStyle/>
        <a:p>
          <a:endParaRPr lang="en-US"/>
        </a:p>
      </dgm:t>
    </dgm:pt>
    <dgm:pt modelId="{E6854151-2799-4359-A82E-BDD6DB5F56B7}" type="pres">
      <dgm:prSet presAssocID="{0C377C8D-4FD4-4D1B-AFB2-D53BF74B4289}" presName="parentText" presStyleLbl="node1" presStyleIdx="0" presStyleCnt="1">
        <dgm:presLayoutVars>
          <dgm:chMax val="0"/>
          <dgm:bulletEnabled val="1"/>
        </dgm:presLayoutVars>
      </dgm:prSet>
      <dgm:spPr/>
      <dgm:t>
        <a:bodyPr/>
        <a:lstStyle/>
        <a:p>
          <a:endParaRPr lang="en-US"/>
        </a:p>
      </dgm:t>
    </dgm:pt>
  </dgm:ptLst>
  <dgm:cxnLst>
    <dgm:cxn modelId="{156C95A8-AFCC-4887-8903-DF69478BFB33}" type="presOf" srcId="{29636A0D-545B-44DA-8F39-504FE8CDA830}" destId="{861D0008-9610-4381-B5B9-CF7660628158}" srcOrd="0" destOrd="0" presId="urn:microsoft.com/office/officeart/2005/8/layout/vList2"/>
    <dgm:cxn modelId="{91CD9F29-5B89-4545-8115-F61CD5825DC1}" srcId="{29636A0D-545B-44DA-8F39-504FE8CDA830}" destId="{0C377C8D-4FD4-4D1B-AFB2-D53BF74B4289}" srcOrd="0" destOrd="0" parTransId="{08B04BC2-805B-4D14-8080-11D9B5C35280}" sibTransId="{90415E0B-20A1-4C8E-B385-6CD55DD6DE74}"/>
    <dgm:cxn modelId="{AADAA58F-DB38-4808-9C0E-9D9EBFEA6D6C}" type="presOf" srcId="{0C377C8D-4FD4-4D1B-AFB2-D53BF74B4289}" destId="{E6854151-2799-4359-A82E-BDD6DB5F56B7}" srcOrd="0" destOrd="0" presId="urn:microsoft.com/office/officeart/2005/8/layout/vList2"/>
    <dgm:cxn modelId="{DCFC3F8D-B4B1-45AF-8537-6D47527ABDE5}" type="presParOf" srcId="{861D0008-9610-4381-B5B9-CF7660628158}" destId="{E6854151-2799-4359-A82E-BDD6DB5F56B7}"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8C1C71E3-DC63-4236-A9F3-C5BB61AB68F0}"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349F3116-6512-403E-B7F6-B1FCBAA19405}">
      <dgm:prSet/>
      <dgm:spPr/>
      <dgm:t>
        <a:bodyPr/>
        <a:lstStyle/>
        <a:p>
          <a:pPr rtl="0"/>
          <a:r>
            <a:rPr lang="en-US" dirty="0"/>
            <a:t>Examines the ways in which the unique stressors experienced by minority individuals may relate to </a:t>
          </a:r>
          <a:r>
            <a:rPr lang="en-US" b="1" i="1" dirty="0"/>
            <a:t>mental health disparities in health </a:t>
          </a:r>
          <a:r>
            <a:rPr lang="en-US" dirty="0"/>
            <a:t>(Meyer, 2003).</a:t>
          </a:r>
        </a:p>
      </dgm:t>
    </dgm:pt>
    <dgm:pt modelId="{2169CCBE-AC61-40F1-B17B-A42AB86B8528}" type="parTrans" cxnId="{7C6FF34C-EED8-441B-8A80-0122F4ED0834}">
      <dgm:prSet/>
      <dgm:spPr/>
      <dgm:t>
        <a:bodyPr/>
        <a:lstStyle/>
        <a:p>
          <a:endParaRPr lang="en-US"/>
        </a:p>
      </dgm:t>
    </dgm:pt>
    <dgm:pt modelId="{B801EBFD-E822-43A7-89B6-1EF82809A611}" type="sibTrans" cxnId="{7C6FF34C-EED8-441B-8A80-0122F4ED0834}">
      <dgm:prSet/>
      <dgm:spPr/>
      <dgm:t>
        <a:bodyPr/>
        <a:lstStyle/>
        <a:p>
          <a:endParaRPr lang="en-US"/>
        </a:p>
      </dgm:t>
    </dgm:pt>
    <dgm:pt modelId="{918AD735-7607-4445-9D70-7D185988FB59}" type="pres">
      <dgm:prSet presAssocID="{8C1C71E3-DC63-4236-A9F3-C5BB61AB68F0}" presName="linear" presStyleCnt="0">
        <dgm:presLayoutVars>
          <dgm:animLvl val="lvl"/>
          <dgm:resizeHandles val="exact"/>
        </dgm:presLayoutVars>
      </dgm:prSet>
      <dgm:spPr/>
      <dgm:t>
        <a:bodyPr/>
        <a:lstStyle/>
        <a:p>
          <a:endParaRPr lang="en-US"/>
        </a:p>
      </dgm:t>
    </dgm:pt>
    <dgm:pt modelId="{5FC45055-52AD-485B-B161-38EE6A520088}" type="pres">
      <dgm:prSet presAssocID="{349F3116-6512-403E-B7F6-B1FCBAA19405}" presName="parentText" presStyleLbl="node1" presStyleIdx="0" presStyleCnt="1">
        <dgm:presLayoutVars>
          <dgm:chMax val="0"/>
          <dgm:bulletEnabled val="1"/>
        </dgm:presLayoutVars>
      </dgm:prSet>
      <dgm:spPr/>
      <dgm:t>
        <a:bodyPr/>
        <a:lstStyle/>
        <a:p>
          <a:endParaRPr lang="en-US"/>
        </a:p>
      </dgm:t>
    </dgm:pt>
  </dgm:ptLst>
  <dgm:cxnLst>
    <dgm:cxn modelId="{7C6FF34C-EED8-441B-8A80-0122F4ED0834}" srcId="{8C1C71E3-DC63-4236-A9F3-C5BB61AB68F0}" destId="{349F3116-6512-403E-B7F6-B1FCBAA19405}" srcOrd="0" destOrd="0" parTransId="{2169CCBE-AC61-40F1-B17B-A42AB86B8528}" sibTransId="{B801EBFD-E822-43A7-89B6-1EF82809A611}"/>
    <dgm:cxn modelId="{9CBF6243-A808-4D01-9E00-8A6FBA3EC848}" type="presOf" srcId="{349F3116-6512-403E-B7F6-B1FCBAA19405}" destId="{5FC45055-52AD-485B-B161-38EE6A520088}" srcOrd="0" destOrd="0" presId="urn:microsoft.com/office/officeart/2005/8/layout/vList2"/>
    <dgm:cxn modelId="{51D89B97-750D-48CF-A101-4767F6C2E775}" type="presOf" srcId="{8C1C71E3-DC63-4236-A9F3-C5BB61AB68F0}" destId="{918AD735-7607-4445-9D70-7D185988FB59}" srcOrd="0" destOrd="0" presId="urn:microsoft.com/office/officeart/2005/8/layout/vList2"/>
    <dgm:cxn modelId="{A7AEC218-830B-4332-B469-55FC9295B3EE}" type="presParOf" srcId="{918AD735-7607-4445-9D70-7D185988FB59}" destId="{5FC45055-52AD-485B-B161-38EE6A520088}"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B04B2E-DB55-4EFD-A702-C01CB43796DD}">
      <dsp:nvSpPr>
        <dsp:cNvPr id="0" name=""/>
        <dsp:cNvSpPr/>
      </dsp:nvSpPr>
      <dsp:spPr>
        <a:xfrm>
          <a:off x="698" y="275220"/>
          <a:ext cx="2722275" cy="1633365"/>
        </a:xfrm>
        <a:prstGeom prst="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lvl="0" algn="ctr" defTabSz="1600200">
            <a:lnSpc>
              <a:spcPct val="90000"/>
            </a:lnSpc>
            <a:spcBef>
              <a:spcPct val="0"/>
            </a:spcBef>
            <a:spcAft>
              <a:spcPct val="35000"/>
            </a:spcAft>
          </a:pPr>
          <a:r>
            <a:rPr lang="en-US" sz="3600" kern="1200" dirty="0"/>
            <a:t>Sex Assigned at Birth</a:t>
          </a:r>
        </a:p>
      </dsp:txBody>
      <dsp:txXfrm>
        <a:off x="698" y="275220"/>
        <a:ext cx="2722275" cy="1633365"/>
      </dsp:txXfrm>
    </dsp:sp>
    <dsp:sp modelId="{C29F6929-9AF5-4A56-A6FA-D9FF57AEEA15}">
      <dsp:nvSpPr>
        <dsp:cNvPr id="0" name=""/>
        <dsp:cNvSpPr/>
      </dsp:nvSpPr>
      <dsp:spPr>
        <a:xfrm>
          <a:off x="2970210" y="256943"/>
          <a:ext cx="2722275" cy="1633365"/>
        </a:xfrm>
        <a:prstGeom prst="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lvl="0" algn="ctr" defTabSz="1600200">
            <a:lnSpc>
              <a:spcPct val="90000"/>
            </a:lnSpc>
            <a:spcBef>
              <a:spcPct val="0"/>
            </a:spcBef>
            <a:spcAft>
              <a:spcPct val="35000"/>
            </a:spcAft>
          </a:pPr>
          <a:r>
            <a:rPr lang="en-US" sz="3600" kern="1200" dirty="0"/>
            <a:t>Gender Identity</a:t>
          </a:r>
        </a:p>
      </dsp:txBody>
      <dsp:txXfrm>
        <a:off x="2970210" y="256943"/>
        <a:ext cx="2722275" cy="1633365"/>
      </dsp:txXfrm>
    </dsp:sp>
    <dsp:sp modelId="{F5AE3C64-3E8D-4A17-827A-983C15A17FF8}">
      <dsp:nvSpPr>
        <dsp:cNvPr id="0" name=""/>
        <dsp:cNvSpPr/>
      </dsp:nvSpPr>
      <dsp:spPr>
        <a:xfrm>
          <a:off x="698" y="2180813"/>
          <a:ext cx="2722275" cy="1633365"/>
        </a:xfrm>
        <a:prstGeom prst="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lvl="0" algn="ctr" defTabSz="1600200">
            <a:lnSpc>
              <a:spcPct val="90000"/>
            </a:lnSpc>
            <a:spcBef>
              <a:spcPct val="0"/>
            </a:spcBef>
            <a:spcAft>
              <a:spcPct val="35000"/>
            </a:spcAft>
          </a:pPr>
          <a:r>
            <a:rPr lang="en-US" sz="3600" kern="1200" dirty="0"/>
            <a:t>Gender Expression</a:t>
          </a:r>
        </a:p>
      </dsp:txBody>
      <dsp:txXfrm>
        <a:off x="698" y="2180813"/>
        <a:ext cx="2722275" cy="1633365"/>
      </dsp:txXfrm>
    </dsp:sp>
    <dsp:sp modelId="{40317BDB-515F-45E3-82CE-3DCAD9F8FDF2}">
      <dsp:nvSpPr>
        <dsp:cNvPr id="0" name=""/>
        <dsp:cNvSpPr/>
      </dsp:nvSpPr>
      <dsp:spPr>
        <a:xfrm>
          <a:off x="2995201" y="2180813"/>
          <a:ext cx="2722275" cy="1633365"/>
        </a:xfrm>
        <a:prstGeom prst="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lvl="0" algn="ctr" defTabSz="1600200">
            <a:lnSpc>
              <a:spcPct val="90000"/>
            </a:lnSpc>
            <a:spcBef>
              <a:spcPct val="0"/>
            </a:spcBef>
            <a:spcAft>
              <a:spcPct val="35000"/>
            </a:spcAft>
          </a:pPr>
          <a:r>
            <a:rPr lang="en-US" sz="3600" kern="1200" dirty="0"/>
            <a:t>Sexual Orientation</a:t>
          </a:r>
        </a:p>
      </dsp:txBody>
      <dsp:txXfrm>
        <a:off x="2995201" y="2180813"/>
        <a:ext cx="2722275" cy="1633365"/>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B11128-9EE2-C74C-96FE-0A8B8D1AA383}">
      <dsp:nvSpPr>
        <dsp:cNvPr id="0" name=""/>
        <dsp:cNvSpPr/>
      </dsp:nvSpPr>
      <dsp:spPr>
        <a:xfrm>
          <a:off x="3029842" y="2584923"/>
          <a:ext cx="2169914" cy="2169914"/>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7305" tIns="27305" rIns="27305" bIns="27305" numCol="1" spcCol="1270" anchor="ctr" anchorCtr="0">
          <a:noAutofit/>
        </a:bodyPr>
        <a:lstStyle/>
        <a:p>
          <a:pPr lvl="0" algn="ctr" defTabSz="1911350">
            <a:lnSpc>
              <a:spcPct val="90000"/>
            </a:lnSpc>
            <a:spcBef>
              <a:spcPct val="0"/>
            </a:spcBef>
            <a:spcAft>
              <a:spcPct val="35000"/>
            </a:spcAft>
          </a:pPr>
          <a:r>
            <a:rPr lang="en-US" sz="4300" kern="1200" dirty="0"/>
            <a:t>YMSM</a:t>
          </a:r>
        </a:p>
      </dsp:txBody>
      <dsp:txXfrm>
        <a:off x="3347619" y="2902700"/>
        <a:ext cx="1534360" cy="1534360"/>
      </dsp:txXfrm>
    </dsp:sp>
    <dsp:sp modelId="{5BFA3246-7998-9642-9838-5938A53F29DE}">
      <dsp:nvSpPr>
        <dsp:cNvPr id="0" name=""/>
        <dsp:cNvSpPr/>
      </dsp:nvSpPr>
      <dsp:spPr>
        <a:xfrm rot="12878940">
          <a:off x="1330593" y="2117938"/>
          <a:ext cx="1972120" cy="618425"/>
        </a:xfrm>
        <a:prstGeom prst="leftArrow">
          <a:avLst>
            <a:gd name="adj1" fmla="val 60000"/>
            <a:gd name="adj2" fmla="val 50000"/>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2F0E423-21F1-E848-95E9-8C1163FB8AF4}">
      <dsp:nvSpPr>
        <dsp:cNvPr id="0" name=""/>
        <dsp:cNvSpPr/>
      </dsp:nvSpPr>
      <dsp:spPr>
        <a:xfrm>
          <a:off x="474761" y="1041961"/>
          <a:ext cx="2061418" cy="1649134"/>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1435" tIns="51435" rIns="51435" bIns="51435" numCol="1" spcCol="1270" anchor="ctr" anchorCtr="0">
          <a:noAutofit/>
        </a:bodyPr>
        <a:lstStyle/>
        <a:p>
          <a:pPr lvl="0" algn="ctr" defTabSz="1200150">
            <a:lnSpc>
              <a:spcPct val="90000"/>
            </a:lnSpc>
            <a:spcBef>
              <a:spcPct val="0"/>
            </a:spcBef>
            <a:spcAft>
              <a:spcPct val="35000"/>
            </a:spcAft>
          </a:pPr>
          <a:r>
            <a:rPr lang="en-US" sz="2700" kern="1200" dirty="0"/>
            <a:t>Racial/Ethnic Minority</a:t>
          </a:r>
        </a:p>
      </dsp:txBody>
      <dsp:txXfrm>
        <a:off x="523062" y="1090262"/>
        <a:ext cx="1964816" cy="1552532"/>
      </dsp:txXfrm>
    </dsp:sp>
    <dsp:sp modelId="{CB3FF247-A903-3F43-91C0-C97A30010141}">
      <dsp:nvSpPr>
        <dsp:cNvPr id="0" name=""/>
        <dsp:cNvSpPr/>
      </dsp:nvSpPr>
      <dsp:spPr>
        <a:xfrm rot="16200000">
          <a:off x="3283651" y="1347815"/>
          <a:ext cx="1662296" cy="618425"/>
        </a:xfrm>
        <a:prstGeom prst="leftArrow">
          <a:avLst>
            <a:gd name="adj1" fmla="val 60000"/>
            <a:gd name="adj2" fmla="val 50000"/>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54597F06-06CA-3441-96F7-B6475622EBC9}">
      <dsp:nvSpPr>
        <dsp:cNvPr id="0" name=""/>
        <dsp:cNvSpPr/>
      </dsp:nvSpPr>
      <dsp:spPr>
        <a:xfrm>
          <a:off x="3084090" y="1312"/>
          <a:ext cx="2061418" cy="1649134"/>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1435" tIns="51435" rIns="51435" bIns="51435" numCol="1" spcCol="1270" anchor="ctr" anchorCtr="0">
          <a:noAutofit/>
        </a:bodyPr>
        <a:lstStyle/>
        <a:p>
          <a:pPr lvl="0" algn="ctr" defTabSz="1200150">
            <a:lnSpc>
              <a:spcPct val="90000"/>
            </a:lnSpc>
            <a:spcBef>
              <a:spcPct val="0"/>
            </a:spcBef>
            <a:spcAft>
              <a:spcPct val="35000"/>
            </a:spcAft>
          </a:pPr>
          <a:r>
            <a:rPr lang="en-US" sz="2700" kern="1200" dirty="0"/>
            <a:t>Sexual</a:t>
          </a:r>
        </a:p>
        <a:p>
          <a:pPr lvl="0" algn="ctr" defTabSz="1200150">
            <a:lnSpc>
              <a:spcPct val="90000"/>
            </a:lnSpc>
            <a:spcBef>
              <a:spcPct val="0"/>
            </a:spcBef>
            <a:spcAft>
              <a:spcPct val="35000"/>
            </a:spcAft>
          </a:pPr>
          <a:r>
            <a:rPr lang="en-US" sz="2700" kern="1200" dirty="0"/>
            <a:t>Minority</a:t>
          </a:r>
        </a:p>
      </dsp:txBody>
      <dsp:txXfrm>
        <a:off x="3132391" y="49613"/>
        <a:ext cx="1964816" cy="1552532"/>
      </dsp:txXfrm>
    </dsp:sp>
    <dsp:sp modelId="{F1183FAB-9685-5543-807F-C7622A13B85B}">
      <dsp:nvSpPr>
        <dsp:cNvPr id="0" name=""/>
        <dsp:cNvSpPr/>
      </dsp:nvSpPr>
      <dsp:spPr>
        <a:xfrm rot="19585680">
          <a:off x="4949548" y="2148604"/>
          <a:ext cx="1982978" cy="618425"/>
        </a:xfrm>
        <a:prstGeom prst="leftArrow">
          <a:avLst>
            <a:gd name="adj1" fmla="val 60000"/>
            <a:gd name="adj2" fmla="val 50000"/>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F585FE6E-5D9C-B643-8D7D-D338C294BF77}">
      <dsp:nvSpPr>
        <dsp:cNvPr id="0" name=""/>
        <dsp:cNvSpPr/>
      </dsp:nvSpPr>
      <dsp:spPr>
        <a:xfrm>
          <a:off x="5736428" y="1084971"/>
          <a:ext cx="2061418" cy="1649134"/>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1435" tIns="51435" rIns="51435" bIns="51435" numCol="1" spcCol="1270" anchor="ctr" anchorCtr="0">
          <a:noAutofit/>
        </a:bodyPr>
        <a:lstStyle/>
        <a:p>
          <a:pPr lvl="0" algn="ctr" defTabSz="1200150">
            <a:lnSpc>
              <a:spcPct val="90000"/>
            </a:lnSpc>
            <a:spcBef>
              <a:spcPct val="0"/>
            </a:spcBef>
            <a:spcAft>
              <a:spcPct val="35000"/>
            </a:spcAft>
          </a:pPr>
          <a:r>
            <a:rPr lang="en-US" sz="2700" kern="1200" dirty="0"/>
            <a:t>Gender</a:t>
          </a:r>
        </a:p>
        <a:p>
          <a:pPr lvl="0" algn="ctr" defTabSz="1200150">
            <a:lnSpc>
              <a:spcPct val="90000"/>
            </a:lnSpc>
            <a:spcBef>
              <a:spcPct val="0"/>
            </a:spcBef>
            <a:spcAft>
              <a:spcPct val="35000"/>
            </a:spcAft>
          </a:pPr>
          <a:r>
            <a:rPr lang="en-US" sz="2700" kern="1200" dirty="0"/>
            <a:t>Minority</a:t>
          </a:r>
        </a:p>
      </dsp:txBody>
      <dsp:txXfrm>
        <a:off x="5784729" y="1133272"/>
        <a:ext cx="1964816" cy="1552532"/>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B11128-9EE2-C74C-96FE-0A8B8D1AA383}">
      <dsp:nvSpPr>
        <dsp:cNvPr id="0" name=""/>
        <dsp:cNvSpPr/>
      </dsp:nvSpPr>
      <dsp:spPr>
        <a:xfrm>
          <a:off x="1839713" y="1796355"/>
          <a:ext cx="1360884" cy="1360884"/>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145" tIns="17145" rIns="17145" bIns="17145" numCol="1" spcCol="1270" anchor="ctr" anchorCtr="0">
          <a:noAutofit/>
        </a:bodyPr>
        <a:lstStyle/>
        <a:p>
          <a:pPr lvl="0" algn="ctr" defTabSz="1200150">
            <a:lnSpc>
              <a:spcPct val="90000"/>
            </a:lnSpc>
            <a:spcBef>
              <a:spcPct val="0"/>
            </a:spcBef>
            <a:spcAft>
              <a:spcPct val="35000"/>
            </a:spcAft>
          </a:pPr>
          <a:r>
            <a:rPr lang="en-US" sz="2700" kern="1200" dirty="0"/>
            <a:t>YMSM</a:t>
          </a:r>
        </a:p>
      </dsp:txBody>
      <dsp:txXfrm>
        <a:off x="2039010" y="1995652"/>
        <a:ext cx="962290" cy="962290"/>
      </dsp:txXfrm>
    </dsp:sp>
    <dsp:sp modelId="{5BFA3246-7998-9642-9838-5938A53F29DE}">
      <dsp:nvSpPr>
        <dsp:cNvPr id="0" name=""/>
        <dsp:cNvSpPr/>
      </dsp:nvSpPr>
      <dsp:spPr>
        <a:xfrm rot="12878940">
          <a:off x="597974" y="1445236"/>
          <a:ext cx="1420359" cy="387852"/>
        </a:xfrm>
        <a:prstGeom prst="leftArrow">
          <a:avLst>
            <a:gd name="adj1" fmla="val 60000"/>
            <a:gd name="adj2" fmla="val 50000"/>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2F0E423-21F1-E848-95E9-8C1163FB8AF4}">
      <dsp:nvSpPr>
        <dsp:cNvPr id="0" name=""/>
        <dsp:cNvSpPr/>
      </dsp:nvSpPr>
      <dsp:spPr>
        <a:xfrm>
          <a:off x="77504" y="718255"/>
          <a:ext cx="1292840" cy="1034272"/>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lvl="0" algn="ctr" defTabSz="711200">
            <a:lnSpc>
              <a:spcPct val="90000"/>
            </a:lnSpc>
            <a:spcBef>
              <a:spcPct val="0"/>
            </a:spcBef>
            <a:spcAft>
              <a:spcPct val="35000"/>
            </a:spcAft>
          </a:pPr>
          <a:r>
            <a:rPr lang="en-US" sz="1600" b="1" kern="1200" dirty="0"/>
            <a:t>Racial/Ethnic Minority</a:t>
          </a:r>
        </a:p>
      </dsp:txBody>
      <dsp:txXfrm>
        <a:off x="107797" y="748548"/>
        <a:ext cx="1232254" cy="973686"/>
      </dsp:txXfrm>
    </dsp:sp>
    <dsp:sp modelId="{CB3FF247-A903-3F43-91C0-C97A30010141}">
      <dsp:nvSpPr>
        <dsp:cNvPr id="0" name=""/>
        <dsp:cNvSpPr/>
      </dsp:nvSpPr>
      <dsp:spPr>
        <a:xfrm rot="16200000">
          <a:off x="1916615" y="928635"/>
          <a:ext cx="1207080" cy="387852"/>
        </a:xfrm>
        <a:prstGeom prst="leftArrow">
          <a:avLst>
            <a:gd name="adj1" fmla="val 60000"/>
            <a:gd name="adj2" fmla="val 50000"/>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54597F06-06CA-3441-96F7-B6475622EBC9}">
      <dsp:nvSpPr>
        <dsp:cNvPr id="0" name=""/>
        <dsp:cNvSpPr/>
      </dsp:nvSpPr>
      <dsp:spPr>
        <a:xfrm>
          <a:off x="1873735" y="1885"/>
          <a:ext cx="1292840" cy="1034272"/>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lvl="0" algn="ctr" defTabSz="711200">
            <a:lnSpc>
              <a:spcPct val="90000"/>
            </a:lnSpc>
            <a:spcBef>
              <a:spcPct val="0"/>
            </a:spcBef>
            <a:spcAft>
              <a:spcPct val="35000"/>
            </a:spcAft>
          </a:pPr>
          <a:r>
            <a:rPr lang="en-US" sz="1600" b="1" kern="1200" dirty="0"/>
            <a:t>Sexual</a:t>
          </a:r>
        </a:p>
        <a:p>
          <a:pPr lvl="0" algn="ctr" defTabSz="711200">
            <a:lnSpc>
              <a:spcPct val="90000"/>
            </a:lnSpc>
            <a:spcBef>
              <a:spcPct val="0"/>
            </a:spcBef>
            <a:spcAft>
              <a:spcPct val="35000"/>
            </a:spcAft>
          </a:pPr>
          <a:r>
            <a:rPr lang="en-US" sz="1600" b="1" kern="1200" dirty="0"/>
            <a:t>Minority</a:t>
          </a:r>
        </a:p>
      </dsp:txBody>
      <dsp:txXfrm>
        <a:off x="1904028" y="32178"/>
        <a:ext cx="1232254" cy="973686"/>
      </dsp:txXfrm>
    </dsp:sp>
    <dsp:sp modelId="{F1183FAB-9685-5543-807F-C7622A13B85B}">
      <dsp:nvSpPr>
        <dsp:cNvPr id="0" name=""/>
        <dsp:cNvSpPr/>
      </dsp:nvSpPr>
      <dsp:spPr>
        <a:xfrm rot="19585680">
          <a:off x="3037246" y="1465858"/>
          <a:ext cx="1427833" cy="387852"/>
        </a:xfrm>
        <a:prstGeom prst="leftArrow">
          <a:avLst>
            <a:gd name="adj1" fmla="val 60000"/>
            <a:gd name="adj2" fmla="val 50000"/>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F585FE6E-5D9C-B643-8D7D-D338C294BF77}">
      <dsp:nvSpPr>
        <dsp:cNvPr id="0" name=""/>
        <dsp:cNvSpPr/>
      </dsp:nvSpPr>
      <dsp:spPr>
        <a:xfrm>
          <a:off x="3699573" y="747863"/>
          <a:ext cx="1292840" cy="1034272"/>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lvl="0" algn="ctr" defTabSz="711200">
            <a:lnSpc>
              <a:spcPct val="90000"/>
            </a:lnSpc>
            <a:spcBef>
              <a:spcPct val="0"/>
            </a:spcBef>
            <a:spcAft>
              <a:spcPct val="35000"/>
            </a:spcAft>
          </a:pPr>
          <a:r>
            <a:rPr lang="en-US" sz="1600" b="1" kern="1200" dirty="0"/>
            <a:t>Gender</a:t>
          </a:r>
        </a:p>
        <a:p>
          <a:pPr lvl="0" algn="ctr" defTabSz="711200">
            <a:lnSpc>
              <a:spcPct val="90000"/>
            </a:lnSpc>
            <a:spcBef>
              <a:spcPct val="0"/>
            </a:spcBef>
            <a:spcAft>
              <a:spcPct val="35000"/>
            </a:spcAft>
          </a:pPr>
          <a:r>
            <a:rPr lang="en-US" sz="1600" b="1" kern="1200" dirty="0"/>
            <a:t>Minority</a:t>
          </a:r>
        </a:p>
      </dsp:txBody>
      <dsp:txXfrm>
        <a:off x="3729866" y="778156"/>
        <a:ext cx="1232254" cy="973686"/>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D118E5-0137-449D-AC4D-BB5EF5F0691D}">
      <dsp:nvSpPr>
        <dsp:cNvPr id="0" name=""/>
        <dsp:cNvSpPr/>
      </dsp:nvSpPr>
      <dsp:spPr>
        <a:xfrm>
          <a:off x="5582" y="0"/>
          <a:ext cx="11430867" cy="646331"/>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47625" rIns="95250" bIns="47625" numCol="1" spcCol="1270" anchor="ctr" anchorCtr="0">
          <a:noAutofit/>
        </a:bodyPr>
        <a:lstStyle/>
        <a:p>
          <a:pPr lvl="0" algn="ctr" defTabSz="1111250" rtl="0">
            <a:lnSpc>
              <a:spcPct val="90000"/>
            </a:lnSpc>
            <a:spcBef>
              <a:spcPct val="0"/>
            </a:spcBef>
            <a:spcAft>
              <a:spcPct val="35000"/>
            </a:spcAft>
          </a:pPr>
          <a:r>
            <a:rPr lang="en-US" sz="2500" kern="1200" dirty="0"/>
            <a:t>What questions and/or statements did you create for </a:t>
          </a:r>
          <a:r>
            <a:rPr lang="en-US" sz="2500" b="1" kern="1200" dirty="0"/>
            <a:t>acknowledging minority stress?</a:t>
          </a:r>
        </a:p>
      </dsp:txBody>
      <dsp:txXfrm>
        <a:off x="37133" y="31551"/>
        <a:ext cx="11367765" cy="583229"/>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2FB23B-3F7B-BC4D-A013-737D84C3018B}">
      <dsp:nvSpPr>
        <dsp:cNvPr id="0" name=""/>
        <dsp:cNvSpPr/>
      </dsp:nvSpPr>
      <dsp:spPr>
        <a:xfrm>
          <a:off x="0" y="62122"/>
          <a:ext cx="11710250" cy="444116"/>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rtl="0">
            <a:lnSpc>
              <a:spcPct val="90000"/>
            </a:lnSpc>
            <a:spcBef>
              <a:spcPct val="0"/>
            </a:spcBef>
            <a:spcAft>
              <a:spcPct val="35000"/>
            </a:spcAft>
          </a:pPr>
          <a:r>
            <a:rPr lang="en-GB" sz="2800" kern="1200"/>
            <a:t>In the early stages of CBT treatment, strategies emphasize behavior change:</a:t>
          </a:r>
        </a:p>
      </dsp:txBody>
      <dsp:txXfrm>
        <a:off x="21680" y="83802"/>
        <a:ext cx="11666890" cy="400756"/>
      </dsp:txXfrm>
    </dsp:sp>
    <dsp:sp modelId="{B8EED93F-050B-CE42-A112-D584EBE19BF5}">
      <dsp:nvSpPr>
        <dsp:cNvPr id="0" name=""/>
        <dsp:cNvSpPr/>
      </dsp:nvSpPr>
      <dsp:spPr>
        <a:xfrm>
          <a:off x="0" y="863276"/>
          <a:ext cx="11710250" cy="13302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71800" tIns="30480" rIns="170688" bIns="30480" numCol="1" spcCol="1270" anchor="t" anchorCtr="0">
          <a:noAutofit/>
        </a:bodyPr>
        <a:lstStyle/>
        <a:p>
          <a:pPr marL="228600" lvl="1" indent="-228600" algn="l" defTabSz="1066800" rtl="0">
            <a:lnSpc>
              <a:spcPct val="90000"/>
            </a:lnSpc>
            <a:spcBef>
              <a:spcPct val="0"/>
            </a:spcBef>
            <a:spcAft>
              <a:spcPct val="20000"/>
            </a:spcAft>
            <a:buChar char="••"/>
          </a:pPr>
          <a:r>
            <a:rPr lang="en-GB" sz="2400" kern="1200" dirty="0"/>
            <a:t>Setting a schedule to promote engagement in </a:t>
          </a:r>
          <a:r>
            <a:rPr lang="en-GB" sz="2400" kern="1200" dirty="0" err="1"/>
            <a:t>behaviors</a:t>
          </a:r>
          <a:r>
            <a:rPr lang="en-GB" sz="2400" kern="1200" dirty="0"/>
            <a:t> inconsistent with substance use</a:t>
          </a:r>
        </a:p>
        <a:p>
          <a:pPr marL="228600" lvl="1" indent="-228600" algn="l" defTabSz="1066800" rtl="0">
            <a:lnSpc>
              <a:spcPct val="90000"/>
            </a:lnSpc>
            <a:spcBef>
              <a:spcPct val="0"/>
            </a:spcBef>
            <a:spcAft>
              <a:spcPct val="20000"/>
            </a:spcAft>
            <a:buChar char="••"/>
          </a:pPr>
          <a:r>
            <a:rPr lang="en-GB" sz="2400" kern="1200" dirty="0"/>
            <a:t>Recognizing and avoiding “high risk” situations</a:t>
          </a:r>
        </a:p>
        <a:p>
          <a:pPr marL="228600" lvl="1" indent="-228600" algn="l" defTabSz="1066800" rtl="0">
            <a:lnSpc>
              <a:spcPct val="90000"/>
            </a:lnSpc>
            <a:spcBef>
              <a:spcPct val="0"/>
            </a:spcBef>
            <a:spcAft>
              <a:spcPct val="20000"/>
            </a:spcAft>
            <a:buChar char="••"/>
          </a:pPr>
          <a:r>
            <a:rPr lang="en-GB" sz="2400" kern="1200" dirty="0"/>
            <a:t>Facilitating positive coping skills</a:t>
          </a:r>
        </a:p>
      </dsp:txBody>
      <dsp:txXfrm>
        <a:off x="0" y="863276"/>
        <a:ext cx="11710250" cy="1330215"/>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03DBC1-78FC-0D42-AB84-88475EE6C912}">
      <dsp:nvSpPr>
        <dsp:cNvPr id="0" name=""/>
        <dsp:cNvSpPr/>
      </dsp:nvSpPr>
      <dsp:spPr>
        <a:xfrm>
          <a:off x="0" y="0"/>
          <a:ext cx="11762984" cy="574179"/>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rtl="0">
            <a:lnSpc>
              <a:spcPct val="90000"/>
            </a:lnSpc>
            <a:spcBef>
              <a:spcPct val="0"/>
            </a:spcBef>
            <a:spcAft>
              <a:spcPct val="35000"/>
            </a:spcAft>
          </a:pPr>
          <a:r>
            <a:rPr lang="en-US" sz="2800" kern="1200" dirty="0"/>
            <a:t>In later phases of recovery, more emphasis is given to the “cognitive” aspect:</a:t>
          </a:r>
        </a:p>
      </dsp:txBody>
      <dsp:txXfrm>
        <a:off x="28029" y="28029"/>
        <a:ext cx="11706926" cy="518121"/>
      </dsp:txXfrm>
    </dsp:sp>
    <dsp:sp modelId="{57B5F28D-EEF9-E040-8CD2-A0757693F9D6}">
      <dsp:nvSpPr>
        <dsp:cNvPr id="0" name=""/>
        <dsp:cNvSpPr/>
      </dsp:nvSpPr>
      <dsp:spPr>
        <a:xfrm>
          <a:off x="0" y="854490"/>
          <a:ext cx="11762984" cy="1656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73475" tIns="30480" rIns="170688" bIns="30480" numCol="1" spcCol="1270" anchor="t" anchorCtr="0">
          <a:noAutofit/>
        </a:bodyPr>
        <a:lstStyle/>
        <a:p>
          <a:pPr marL="228600" lvl="1" indent="-228600" algn="l" defTabSz="1066800" rtl="0">
            <a:lnSpc>
              <a:spcPct val="90000"/>
            </a:lnSpc>
            <a:spcBef>
              <a:spcPct val="0"/>
            </a:spcBef>
            <a:spcAft>
              <a:spcPct val="20000"/>
            </a:spcAft>
            <a:buChar char="••"/>
          </a:pPr>
          <a:r>
            <a:rPr lang="en-US" sz="2400" i="0" kern="1200" dirty="0" err="1"/>
            <a:t>Psychoeducation</a:t>
          </a:r>
          <a:r>
            <a:rPr lang="en-US" sz="2400" i="0" kern="1200" dirty="0"/>
            <a:t> regarding addiction</a:t>
          </a:r>
        </a:p>
        <a:p>
          <a:pPr marL="228600" lvl="1" indent="-228600" algn="l" defTabSz="1066800" rtl="0">
            <a:lnSpc>
              <a:spcPct val="90000"/>
            </a:lnSpc>
            <a:spcBef>
              <a:spcPct val="0"/>
            </a:spcBef>
            <a:spcAft>
              <a:spcPct val="20000"/>
            </a:spcAft>
            <a:buChar char="••"/>
          </a:pPr>
          <a:r>
            <a:rPr lang="en-US" sz="2400" i="0" kern="1200" dirty="0"/>
            <a:t>Teaching clients about triggers and cravings</a:t>
          </a:r>
        </a:p>
        <a:p>
          <a:pPr marL="228600" lvl="1" indent="-228600" algn="l" defTabSz="1066800" rtl="0">
            <a:lnSpc>
              <a:spcPct val="90000"/>
            </a:lnSpc>
            <a:spcBef>
              <a:spcPct val="0"/>
            </a:spcBef>
            <a:spcAft>
              <a:spcPct val="20000"/>
            </a:spcAft>
            <a:buChar char="••"/>
          </a:pPr>
          <a:r>
            <a:rPr lang="en-US" sz="2400" i="0" kern="1200" dirty="0"/>
            <a:t>Teaching clients cognitive skills (e.g., “thought stopping” and “urge surfing”)</a:t>
          </a:r>
        </a:p>
        <a:p>
          <a:pPr marL="228600" lvl="1" indent="-228600" algn="l" defTabSz="1066800" rtl="0">
            <a:lnSpc>
              <a:spcPct val="90000"/>
            </a:lnSpc>
            <a:spcBef>
              <a:spcPct val="0"/>
            </a:spcBef>
            <a:spcAft>
              <a:spcPct val="20000"/>
            </a:spcAft>
            <a:buChar char="••"/>
          </a:pPr>
          <a:r>
            <a:rPr lang="en-US" sz="2400" i="0" kern="1200" dirty="0"/>
            <a:t>Identifying “red flag thoughts”</a:t>
          </a:r>
        </a:p>
      </dsp:txBody>
      <dsp:txXfrm>
        <a:off x="0" y="854490"/>
        <a:ext cx="11762984" cy="1656000"/>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219291-FB85-484A-87C4-82D6CDF39C35}">
      <dsp:nvSpPr>
        <dsp:cNvPr id="0" name=""/>
        <dsp:cNvSpPr/>
      </dsp:nvSpPr>
      <dsp:spPr>
        <a:xfrm>
          <a:off x="0" y="159606"/>
          <a:ext cx="11693602" cy="319176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8110" tIns="118110" rIns="118110" bIns="118110" numCol="1" spcCol="1270" anchor="ctr" anchorCtr="0">
          <a:noAutofit/>
        </a:bodyPr>
        <a:lstStyle/>
        <a:p>
          <a:pPr lvl="0" algn="l" defTabSz="1377950" rtl="0">
            <a:lnSpc>
              <a:spcPct val="90000"/>
            </a:lnSpc>
            <a:spcBef>
              <a:spcPct val="0"/>
            </a:spcBef>
            <a:spcAft>
              <a:spcPct val="35000"/>
            </a:spcAft>
          </a:pPr>
          <a:r>
            <a:rPr lang="en-US" sz="3100" kern="1200"/>
            <a:t>There is an expanding body of research literature that documents the benefits of 12 Step program participation.  Researchers at Stanford University (Moos, Finney, Humphreys and others) have amassed a substantial body of evidence that individuals who engage in the 12 Step program have better SUD outcomes and more improvement in the quality of life measures, than individuals who do not participate.</a:t>
          </a:r>
        </a:p>
      </dsp:txBody>
      <dsp:txXfrm>
        <a:off x="155809" y="315415"/>
        <a:ext cx="11381984" cy="2880142"/>
      </dsp:txXfrm>
    </dsp:sp>
    <dsp:sp modelId="{1BF057D9-5B83-D343-8B13-23783475795A}">
      <dsp:nvSpPr>
        <dsp:cNvPr id="0" name=""/>
        <dsp:cNvSpPr/>
      </dsp:nvSpPr>
      <dsp:spPr>
        <a:xfrm>
          <a:off x="1626813" y="3482770"/>
          <a:ext cx="8554103" cy="6096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71272" tIns="45720" rIns="256032" bIns="45720" numCol="1" spcCol="1270" anchor="t" anchorCtr="0">
          <a:noAutofit/>
        </a:bodyPr>
        <a:lstStyle/>
        <a:p>
          <a:pPr marL="285750" lvl="1" indent="-285750" algn="ctr" defTabSz="1600200" rtl="0">
            <a:lnSpc>
              <a:spcPct val="90000"/>
            </a:lnSpc>
            <a:spcBef>
              <a:spcPct val="0"/>
            </a:spcBef>
            <a:spcAft>
              <a:spcPct val="20000"/>
            </a:spcAft>
            <a:buChar char="••"/>
          </a:pPr>
          <a:r>
            <a:rPr lang="en-US" sz="3600" i="1" kern="1200" dirty="0"/>
            <a:t>Identify YMSM/LGBT groups in your area</a:t>
          </a:r>
          <a:endParaRPr lang="en-US" sz="3600" kern="1200" dirty="0"/>
        </a:p>
      </dsp:txBody>
      <dsp:txXfrm>
        <a:off x="1626813" y="3482770"/>
        <a:ext cx="8554103" cy="609615"/>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943FC7-4B30-3340-AEA4-9DF332E907B8}">
      <dsp:nvSpPr>
        <dsp:cNvPr id="0" name=""/>
        <dsp:cNvSpPr/>
      </dsp:nvSpPr>
      <dsp:spPr>
        <a:xfrm>
          <a:off x="0" y="29443"/>
          <a:ext cx="10674020" cy="308880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52400" tIns="152400" rIns="152400" bIns="152400" numCol="1" spcCol="1270" anchor="ctr" anchorCtr="0">
          <a:noAutofit/>
        </a:bodyPr>
        <a:lstStyle/>
        <a:p>
          <a:pPr lvl="0" algn="l" defTabSz="1778000" rtl="0">
            <a:lnSpc>
              <a:spcPct val="90000"/>
            </a:lnSpc>
            <a:spcBef>
              <a:spcPct val="0"/>
            </a:spcBef>
            <a:spcAft>
              <a:spcPct val="35000"/>
            </a:spcAft>
          </a:pPr>
          <a:r>
            <a:rPr lang="en-US" sz="4000" kern="1200" dirty="0"/>
            <a:t>Evidence based treatment must be adapted to include culturally-relevant treatment strategies that address the specific needs of YMSM     </a:t>
          </a:r>
        </a:p>
        <a:p>
          <a:pPr lvl="0" algn="l" defTabSz="1778000" rtl="0">
            <a:lnSpc>
              <a:spcPct val="90000"/>
            </a:lnSpc>
            <a:spcBef>
              <a:spcPct val="0"/>
            </a:spcBef>
            <a:spcAft>
              <a:spcPct val="35000"/>
            </a:spcAft>
          </a:pPr>
          <a:r>
            <a:rPr lang="en-US" sz="4000" kern="1200" dirty="0"/>
            <a:t>                   (Jerome &amp; </a:t>
          </a:r>
          <a:r>
            <a:rPr lang="en-US" sz="4000" kern="1200" dirty="0" err="1"/>
            <a:t>Halkitis</a:t>
          </a:r>
          <a:r>
            <a:rPr lang="en-US" sz="4000" kern="1200" dirty="0"/>
            <a:t> 2014)</a:t>
          </a:r>
        </a:p>
      </dsp:txBody>
      <dsp:txXfrm>
        <a:off x="150783" y="180226"/>
        <a:ext cx="10372454" cy="2787234"/>
      </dsp:txXfrm>
    </dsp:sp>
    <dsp:sp modelId="{5ECBD778-B2EB-664C-AA09-72EEE971C813}">
      <dsp:nvSpPr>
        <dsp:cNvPr id="0" name=""/>
        <dsp:cNvSpPr/>
      </dsp:nvSpPr>
      <dsp:spPr>
        <a:xfrm>
          <a:off x="0" y="3118243"/>
          <a:ext cx="10674020" cy="9729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8900" tIns="50800" rIns="284480" bIns="50800" numCol="1" spcCol="1270" anchor="t" anchorCtr="0">
          <a:noAutofit/>
        </a:bodyPr>
        <a:lstStyle/>
        <a:p>
          <a:pPr marL="285750" lvl="1" indent="-285750" algn="l" defTabSz="1377950" rtl="0">
            <a:lnSpc>
              <a:spcPct val="90000"/>
            </a:lnSpc>
            <a:spcBef>
              <a:spcPct val="0"/>
            </a:spcBef>
            <a:spcAft>
              <a:spcPct val="20000"/>
            </a:spcAft>
            <a:buChar char="••"/>
          </a:pPr>
          <a:r>
            <a:rPr lang="en-US" sz="3100" i="1" kern="1200"/>
            <a:t>Includes: outreach/recruitment strategies, therapist qualities, group characteristics, and intervention elements</a:t>
          </a:r>
          <a:endParaRPr lang="en-US" sz="3100" kern="1200"/>
        </a:p>
      </dsp:txBody>
      <dsp:txXfrm>
        <a:off x="0" y="3118243"/>
        <a:ext cx="10674020" cy="972900"/>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BE6A0B-F1A3-8F44-8DDD-78558A0C4270}">
      <dsp:nvSpPr>
        <dsp:cNvPr id="0" name=""/>
        <dsp:cNvSpPr/>
      </dsp:nvSpPr>
      <dsp:spPr>
        <a:xfrm>
          <a:off x="0" y="12793"/>
          <a:ext cx="11227443" cy="409500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33350" tIns="133350" rIns="133350" bIns="133350" numCol="1" spcCol="1270" anchor="ctr" anchorCtr="0">
          <a:noAutofit/>
        </a:bodyPr>
        <a:lstStyle/>
        <a:p>
          <a:pPr lvl="0" algn="l" defTabSz="1555750" rtl="0">
            <a:lnSpc>
              <a:spcPct val="90000"/>
            </a:lnSpc>
            <a:spcBef>
              <a:spcPct val="0"/>
            </a:spcBef>
            <a:spcAft>
              <a:spcPct val="35000"/>
            </a:spcAft>
          </a:pPr>
          <a:r>
            <a:rPr lang="en-US" sz="3500" b="1" i="1" kern="1200"/>
            <a:t>Peer Services are Essential</a:t>
          </a:r>
          <a:r>
            <a:rPr lang="en-US" sz="3500" kern="1200"/>
            <a:t>: Involving racial/ethnic minority YMSM with personal experience receiving YMSM services in all aspects of service delivery is critical. Peers can serve as positive role models for minority YMSM, help fight stigma by representing services in the community, and make invaluable contributions to treatment by bringing client perspectives to programming and services.  </a:t>
          </a:r>
        </a:p>
      </dsp:txBody>
      <dsp:txXfrm>
        <a:off x="199901" y="212694"/>
        <a:ext cx="10827641" cy="3695198"/>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244BE3-1FD4-3A48-B224-9F46CC9E3795}">
      <dsp:nvSpPr>
        <dsp:cNvPr id="0" name=""/>
        <dsp:cNvSpPr/>
      </dsp:nvSpPr>
      <dsp:spPr>
        <a:xfrm>
          <a:off x="0" y="246793"/>
          <a:ext cx="11227443" cy="362700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8110" tIns="118110" rIns="118110" bIns="118110" numCol="1" spcCol="1270" anchor="ctr" anchorCtr="0">
          <a:noAutofit/>
        </a:bodyPr>
        <a:lstStyle/>
        <a:p>
          <a:pPr lvl="0" algn="l" defTabSz="1377950" rtl="0">
            <a:lnSpc>
              <a:spcPct val="90000"/>
            </a:lnSpc>
            <a:spcBef>
              <a:spcPct val="0"/>
            </a:spcBef>
            <a:spcAft>
              <a:spcPct val="35000"/>
            </a:spcAft>
          </a:pPr>
          <a:r>
            <a:rPr lang="en-US" sz="3100" b="1" i="1" kern="1200"/>
            <a:t>Services Need to be Holistic</a:t>
          </a:r>
          <a:r>
            <a:rPr lang="en-US" sz="3100" kern="1200"/>
            <a:t>: Though racial/ethnic minority YMSM may have pressing service needs related to behavioral health and HIV, they often face a variety of social and legal challenges. By making care holistic, and designing it to help YMSM address all of their life challenges, providers can better engage minority YMSM in treatment and ensure that all of their needs—not just those related to behavioral health and HIV—are properly addressed.</a:t>
          </a:r>
        </a:p>
      </dsp:txBody>
      <dsp:txXfrm>
        <a:off x="177056" y="423849"/>
        <a:ext cx="10873331" cy="3272888"/>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1BFF50-A445-4D43-B084-9A0BF813082C}">
      <dsp:nvSpPr>
        <dsp:cNvPr id="0" name=""/>
        <dsp:cNvSpPr/>
      </dsp:nvSpPr>
      <dsp:spPr>
        <a:xfrm>
          <a:off x="0" y="1093"/>
          <a:ext cx="11227443" cy="411840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52400" tIns="152400" rIns="152400" bIns="152400" numCol="1" spcCol="1270" anchor="ctr" anchorCtr="0">
          <a:noAutofit/>
        </a:bodyPr>
        <a:lstStyle/>
        <a:p>
          <a:pPr lvl="0" algn="l" defTabSz="1778000" rtl="0">
            <a:lnSpc>
              <a:spcPct val="90000"/>
            </a:lnSpc>
            <a:spcBef>
              <a:spcPct val="0"/>
            </a:spcBef>
            <a:spcAft>
              <a:spcPct val="35000"/>
            </a:spcAft>
          </a:pPr>
          <a:r>
            <a:rPr lang="en-US" sz="4000" b="1" i="1" kern="1200"/>
            <a:t>Services Need to be Fun</a:t>
          </a:r>
          <a:r>
            <a:rPr lang="en-US" sz="4000" kern="1200"/>
            <a:t>: In order to engage racial/ethnic minority YMSM in treatment and keep them engaged in continuing care and recovery, it is important to make services engaging and fun. Continuously devising creative strategies to make services novel and engaging is critical.</a:t>
          </a:r>
        </a:p>
      </dsp:txBody>
      <dsp:txXfrm>
        <a:off x="201044" y="202137"/>
        <a:ext cx="10825355" cy="371631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92D0F5-1A63-4B60-AA0E-1783C97A5A26}">
      <dsp:nvSpPr>
        <dsp:cNvPr id="0" name=""/>
        <dsp:cNvSpPr/>
      </dsp:nvSpPr>
      <dsp:spPr>
        <a:xfrm>
          <a:off x="0" y="0"/>
          <a:ext cx="11297653" cy="753303"/>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rtl="0">
            <a:lnSpc>
              <a:spcPct val="90000"/>
            </a:lnSpc>
            <a:spcBef>
              <a:spcPct val="0"/>
            </a:spcBef>
            <a:spcAft>
              <a:spcPct val="35000"/>
            </a:spcAft>
          </a:pPr>
          <a:r>
            <a:rPr lang="en-US" sz="2400" b="1" kern="1200" dirty="0"/>
            <a:t>(1) Higher prevalence of incarceration</a:t>
          </a:r>
          <a:endParaRPr lang="en-US" sz="2400" kern="1200" dirty="0"/>
        </a:p>
      </dsp:txBody>
      <dsp:txXfrm>
        <a:off x="36773" y="36773"/>
        <a:ext cx="11224107" cy="679757"/>
      </dsp:txXfrm>
    </dsp:sp>
    <dsp:sp modelId="{0162438C-B569-4526-867B-89CFAD2D9875}">
      <dsp:nvSpPr>
        <dsp:cNvPr id="0" name=""/>
        <dsp:cNvSpPr/>
      </dsp:nvSpPr>
      <dsp:spPr>
        <a:xfrm>
          <a:off x="0" y="830179"/>
          <a:ext cx="11297653" cy="585714"/>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rtl="0">
            <a:lnSpc>
              <a:spcPct val="90000"/>
            </a:lnSpc>
            <a:spcBef>
              <a:spcPct val="0"/>
            </a:spcBef>
            <a:spcAft>
              <a:spcPct val="35000"/>
            </a:spcAft>
          </a:pPr>
          <a:r>
            <a:rPr lang="en-US" sz="2400" b="1" kern="1200" dirty="0"/>
            <a:t>(2) More likely to have partners known to be HIV positive</a:t>
          </a:r>
          <a:endParaRPr lang="en-US" sz="2400" kern="1200" dirty="0"/>
        </a:p>
      </dsp:txBody>
      <dsp:txXfrm>
        <a:off x="28592" y="858771"/>
        <a:ext cx="11240469" cy="528530"/>
      </dsp:txXfrm>
    </dsp:sp>
    <dsp:sp modelId="{29AE9B9E-3CDC-4672-BF8B-5F8C8BDB73D8}">
      <dsp:nvSpPr>
        <dsp:cNvPr id="0" name=""/>
        <dsp:cNvSpPr/>
      </dsp:nvSpPr>
      <dsp:spPr>
        <a:xfrm>
          <a:off x="0" y="1500046"/>
          <a:ext cx="11297653" cy="585714"/>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rtl="0">
            <a:lnSpc>
              <a:spcPct val="90000"/>
            </a:lnSpc>
            <a:spcBef>
              <a:spcPct val="0"/>
            </a:spcBef>
            <a:spcAft>
              <a:spcPct val="35000"/>
            </a:spcAft>
          </a:pPr>
          <a:r>
            <a:rPr lang="en-US" sz="2400" b="1" kern="1200" dirty="0"/>
            <a:t>(3) Other partner characteristics (age, drug use, incarceration history) </a:t>
          </a:r>
          <a:endParaRPr lang="en-US" sz="2400" kern="1200" dirty="0"/>
        </a:p>
      </dsp:txBody>
      <dsp:txXfrm>
        <a:off x="28592" y="1528638"/>
        <a:ext cx="11240469" cy="528530"/>
      </dsp:txXfrm>
    </dsp:sp>
    <dsp:sp modelId="{C220BA72-72A2-4FC0-8FF7-D47B41B9BA9B}">
      <dsp:nvSpPr>
        <dsp:cNvPr id="0" name=""/>
        <dsp:cNvSpPr/>
      </dsp:nvSpPr>
      <dsp:spPr>
        <a:xfrm>
          <a:off x="0" y="2142936"/>
          <a:ext cx="11297653" cy="585714"/>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rtl="0">
            <a:lnSpc>
              <a:spcPct val="90000"/>
            </a:lnSpc>
            <a:spcBef>
              <a:spcPct val="0"/>
            </a:spcBef>
            <a:spcAft>
              <a:spcPct val="35000"/>
            </a:spcAft>
          </a:pPr>
          <a:r>
            <a:rPr lang="en-US" sz="2400" b="1" kern="1200" dirty="0"/>
            <a:t>(4) Higher risk sexual behavior</a:t>
          </a:r>
          <a:endParaRPr lang="en-US" sz="2400" kern="1200" dirty="0"/>
        </a:p>
      </dsp:txBody>
      <dsp:txXfrm>
        <a:off x="28592" y="2171528"/>
        <a:ext cx="11240469" cy="528530"/>
      </dsp:txXfrm>
    </dsp:sp>
    <dsp:sp modelId="{BB32762C-61A0-4BEC-8D9C-F43C6FBF042C}">
      <dsp:nvSpPr>
        <dsp:cNvPr id="0" name=""/>
        <dsp:cNvSpPr/>
      </dsp:nvSpPr>
      <dsp:spPr>
        <a:xfrm>
          <a:off x="0" y="2785851"/>
          <a:ext cx="11297653" cy="585714"/>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rtl="0">
            <a:lnSpc>
              <a:spcPct val="90000"/>
            </a:lnSpc>
            <a:spcBef>
              <a:spcPct val="0"/>
            </a:spcBef>
            <a:spcAft>
              <a:spcPct val="35000"/>
            </a:spcAft>
          </a:pPr>
          <a:r>
            <a:rPr lang="en-US" sz="2400" b="1" kern="1200" dirty="0"/>
            <a:t>(5) Less likely to identify as gay or disclose same sex behavior </a:t>
          </a:r>
          <a:endParaRPr lang="en-US" sz="2400" kern="1200" dirty="0"/>
        </a:p>
      </dsp:txBody>
      <dsp:txXfrm>
        <a:off x="28592" y="2814443"/>
        <a:ext cx="11240469" cy="528530"/>
      </dsp:txXfrm>
    </dsp:sp>
    <dsp:sp modelId="{1041AFA2-220F-467D-AD7B-034EEA4349B6}">
      <dsp:nvSpPr>
        <dsp:cNvPr id="0" name=""/>
        <dsp:cNvSpPr/>
      </dsp:nvSpPr>
      <dsp:spPr>
        <a:xfrm>
          <a:off x="0" y="3455213"/>
          <a:ext cx="11297653" cy="585714"/>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rtl="0">
            <a:lnSpc>
              <a:spcPct val="90000"/>
            </a:lnSpc>
            <a:spcBef>
              <a:spcPct val="0"/>
            </a:spcBef>
            <a:spcAft>
              <a:spcPct val="35000"/>
            </a:spcAft>
          </a:pPr>
          <a:r>
            <a:rPr lang="en-US" sz="2400" b="1" kern="1200" dirty="0"/>
            <a:t>(6) Higher rates of drug use</a:t>
          </a:r>
          <a:endParaRPr lang="en-US" sz="2400" kern="1200" dirty="0"/>
        </a:p>
      </dsp:txBody>
      <dsp:txXfrm>
        <a:off x="28592" y="3483805"/>
        <a:ext cx="11240469" cy="528530"/>
      </dsp:txXfrm>
    </dsp:sp>
    <dsp:sp modelId="{106665DE-C4DC-4045-A024-2CD3A81FCBE5}">
      <dsp:nvSpPr>
        <dsp:cNvPr id="0" name=""/>
        <dsp:cNvSpPr/>
      </dsp:nvSpPr>
      <dsp:spPr>
        <a:xfrm>
          <a:off x="0" y="4106976"/>
          <a:ext cx="11297653" cy="585714"/>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rtl="0">
            <a:lnSpc>
              <a:spcPct val="90000"/>
            </a:lnSpc>
            <a:spcBef>
              <a:spcPct val="0"/>
            </a:spcBef>
            <a:spcAft>
              <a:spcPct val="35000"/>
            </a:spcAft>
          </a:pPr>
          <a:r>
            <a:rPr lang="en-US" sz="2400" b="1" kern="1200" dirty="0"/>
            <a:t>(7) Genetic susceptibility</a:t>
          </a:r>
          <a:endParaRPr lang="en-US" sz="2400" kern="1200" dirty="0"/>
        </a:p>
      </dsp:txBody>
      <dsp:txXfrm>
        <a:off x="28592" y="4135568"/>
        <a:ext cx="11240469" cy="528530"/>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083031-954B-F34E-AE85-C6CAA66ADA8F}">
      <dsp:nvSpPr>
        <dsp:cNvPr id="0" name=""/>
        <dsp:cNvSpPr/>
      </dsp:nvSpPr>
      <dsp:spPr>
        <a:xfrm>
          <a:off x="0" y="68953"/>
          <a:ext cx="11227443" cy="398268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5260" tIns="175260" rIns="175260" bIns="175260" numCol="1" spcCol="1270" anchor="ctr" anchorCtr="0">
          <a:noAutofit/>
        </a:bodyPr>
        <a:lstStyle/>
        <a:p>
          <a:pPr lvl="0" algn="l" defTabSz="2044700" rtl="0">
            <a:lnSpc>
              <a:spcPct val="90000"/>
            </a:lnSpc>
            <a:spcBef>
              <a:spcPct val="0"/>
            </a:spcBef>
            <a:spcAft>
              <a:spcPct val="35000"/>
            </a:spcAft>
          </a:pPr>
          <a:r>
            <a:rPr lang="en-US" sz="4600" b="1" i="1" kern="1200"/>
            <a:t>Technology is Important</a:t>
          </a:r>
          <a:r>
            <a:rPr lang="en-US" sz="4600" kern="1200"/>
            <a:t>: YMSM today grew up in the internet age, and services need to incorporate technology—particularly social media—since it is central to how they find health information and make decisions.  </a:t>
          </a:r>
        </a:p>
      </dsp:txBody>
      <dsp:txXfrm>
        <a:off x="194418" y="263371"/>
        <a:ext cx="10838607" cy="3593844"/>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B10803-2D61-D641-838C-F0475E84D7E1}">
      <dsp:nvSpPr>
        <dsp:cNvPr id="0" name=""/>
        <dsp:cNvSpPr/>
      </dsp:nvSpPr>
      <dsp:spPr>
        <a:xfrm>
          <a:off x="0" y="109325"/>
          <a:ext cx="11593712" cy="1228207"/>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lvl="0" algn="l" defTabSz="1155700" rtl="0">
            <a:lnSpc>
              <a:spcPct val="90000"/>
            </a:lnSpc>
            <a:spcBef>
              <a:spcPct val="0"/>
            </a:spcBef>
            <a:spcAft>
              <a:spcPct val="35000"/>
            </a:spcAft>
          </a:pPr>
          <a:r>
            <a:rPr lang="en-US" sz="2600" kern="1200"/>
            <a:t>Lesbian: a female who is emotionally, romantically, sexually, affectionately or relationally attracted to other females </a:t>
          </a:r>
        </a:p>
      </dsp:txBody>
      <dsp:txXfrm>
        <a:off x="59956" y="169281"/>
        <a:ext cx="11473800" cy="1108295"/>
      </dsp:txXfrm>
    </dsp:sp>
    <dsp:sp modelId="{202E779A-5F3F-EF4F-AEB7-91ABB7EF7DE3}">
      <dsp:nvSpPr>
        <dsp:cNvPr id="0" name=""/>
        <dsp:cNvSpPr/>
      </dsp:nvSpPr>
      <dsp:spPr>
        <a:xfrm>
          <a:off x="0" y="1528896"/>
          <a:ext cx="11593712" cy="1228207"/>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lvl="0" algn="l" defTabSz="1155700" rtl="0">
            <a:lnSpc>
              <a:spcPct val="90000"/>
            </a:lnSpc>
            <a:spcBef>
              <a:spcPct val="0"/>
            </a:spcBef>
            <a:spcAft>
              <a:spcPct val="35000"/>
            </a:spcAft>
          </a:pPr>
          <a:r>
            <a:rPr lang="en-US" sz="2600" kern="1200"/>
            <a:t>Gay Male: a male who is emotionally, romantically, sexually, affectionately or relationally attracted to other males </a:t>
          </a:r>
        </a:p>
      </dsp:txBody>
      <dsp:txXfrm>
        <a:off x="59956" y="1588852"/>
        <a:ext cx="11473800" cy="1108295"/>
      </dsp:txXfrm>
    </dsp:sp>
    <dsp:sp modelId="{F87A45AD-FC24-5048-A59D-7FDCDB583724}">
      <dsp:nvSpPr>
        <dsp:cNvPr id="0" name=""/>
        <dsp:cNvSpPr/>
      </dsp:nvSpPr>
      <dsp:spPr>
        <a:xfrm>
          <a:off x="0" y="2955772"/>
          <a:ext cx="11593712" cy="1228207"/>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lvl="0" algn="l" defTabSz="1155700" rtl="0">
            <a:lnSpc>
              <a:spcPct val="90000"/>
            </a:lnSpc>
            <a:spcBef>
              <a:spcPct val="0"/>
            </a:spcBef>
            <a:spcAft>
              <a:spcPct val="35000"/>
            </a:spcAft>
          </a:pPr>
          <a:r>
            <a:rPr lang="en-US" sz="2600" kern="1200" dirty="0"/>
            <a:t>Bisexual: an individual who is emotionally, romantically, sexually, affectionately or relationally attracted to both men and women (or to people of any gender identity)</a:t>
          </a:r>
        </a:p>
      </dsp:txBody>
      <dsp:txXfrm>
        <a:off x="59956" y="3015728"/>
        <a:ext cx="11473800" cy="1108295"/>
      </dsp:txXfrm>
    </dsp:sp>
    <dsp:sp modelId="{8C2BC3FA-9DDF-F14E-A654-EA7FCE0A2749}">
      <dsp:nvSpPr>
        <dsp:cNvPr id="0" name=""/>
        <dsp:cNvSpPr/>
      </dsp:nvSpPr>
      <dsp:spPr>
        <a:xfrm>
          <a:off x="0" y="4446549"/>
          <a:ext cx="11593712" cy="1228207"/>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lvl="0" algn="l" defTabSz="977900" rtl="0">
            <a:lnSpc>
              <a:spcPct val="90000"/>
            </a:lnSpc>
            <a:spcBef>
              <a:spcPct val="0"/>
            </a:spcBef>
            <a:spcAft>
              <a:spcPct val="35000"/>
            </a:spcAft>
          </a:pPr>
          <a:r>
            <a:rPr lang="en-US" sz="2200" kern="1200" dirty="0"/>
            <a:t>Transgender: refers to a person whose gender identity does not correspond to their sex assigned at birth.  May be used to refer to an individual person’s gender identity and is sometimes used as an umbrella term for all people who do not conform to traditional gender norms</a:t>
          </a:r>
        </a:p>
      </dsp:txBody>
      <dsp:txXfrm>
        <a:off x="59956" y="4506505"/>
        <a:ext cx="11473800" cy="1108295"/>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631C9B-3C6F-BE48-B4A8-723F8F75C420}">
      <dsp:nvSpPr>
        <dsp:cNvPr id="0" name=""/>
        <dsp:cNvSpPr/>
      </dsp:nvSpPr>
      <dsp:spPr>
        <a:xfrm>
          <a:off x="0" y="263217"/>
          <a:ext cx="11227443" cy="111384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rtl="0">
            <a:lnSpc>
              <a:spcPct val="90000"/>
            </a:lnSpc>
            <a:spcBef>
              <a:spcPct val="0"/>
            </a:spcBef>
            <a:spcAft>
              <a:spcPct val="35000"/>
            </a:spcAft>
          </a:pPr>
          <a:r>
            <a:rPr lang="en-US" sz="2800" kern="1200"/>
            <a:t>Trans Man: A person who was assigned a female sex at birth and who now identifies as male. Some clients may use the term FTM (female to male).</a:t>
          </a:r>
        </a:p>
      </dsp:txBody>
      <dsp:txXfrm>
        <a:off x="54373" y="317590"/>
        <a:ext cx="11118697" cy="1005094"/>
      </dsp:txXfrm>
    </dsp:sp>
    <dsp:sp modelId="{B4378021-82E8-E445-BB22-F59C7416BD7B}">
      <dsp:nvSpPr>
        <dsp:cNvPr id="0" name=""/>
        <dsp:cNvSpPr/>
      </dsp:nvSpPr>
      <dsp:spPr>
        <a:xfrm>
          <a:off x="0" y="1857229"/>
          <a:ext cx="11227443" cy="111384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rtl="0">
            <a:lnSpc>
              <a:spcPct val="90000"/>
            </a:lnSpc>
            <a:spcBef>
              <a:spcPct val="0"/>
            </a:spcBef>
            <a:spcAft>
              <a:spcPct val="35000"/>
            </a:spcAft>
          </a:pPr>
          <a:r>
            <a:rPr lang="en-US" sz="2800" kern="1200"/>
            <a:t>Trans Female: A person who was assigned a male sex at birth and who now identifies as female. Some clients may use the term MTF (male to female).</a:t>
          </a:r>
        </a:p>
      </dsp:txBody>
      <dsp:txXfrm>
        <a:off x="54373" y="1911602"/>
        <a:ext cx="11118697" cy="1005094"/>
      </dsp:txXfrm>
    </dsp:sp>
    <dsp:sp modelId="{39255457-13AB-1F43-9A3C-6E758172677D}">
      <dsp:nvSpPr>
        <dsp:cNvPr id="0" name=""/>
        <dsp:cNvSpPr/>
      </dsp:nvSpPr>
      <dsp:spPr>
        <a:xfrm>
          <a:off x="0" y="3508315"/>
          <a:ext cx="11227443" cy="111384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rtl="0">
            <a:lnSpc>
              <a:spcPct val="90000"/>
            </a:lnSpc>
            <a:spcBef>
              <a:spcPct val="0"/>
            </a:spcBef>
            <a:spcAft>
              <a:spcPct val="35000"/>
            </a:spcAft>
          </a:pPr>
          <a:r>
            <a:rPr lang="en-US" sz="2800" kern="1200"/>
            <a:t>Cisgender: Birth-assigned sex, “body parts,” and gender identity (your internal sense of who you are in terms of gender) are congruent.</a:t>
          </a:r>
        </a:p>
      </dsp:txBody>
      <dsp:txXfrm>
        <a:off x="54373" y="3562688"/>
        <a:ext cx="11118697" cy="1005094"/>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F82A1F-DE29-5347-9645-641A5257BB38}">
      <dsp:nvSpPr>
        <dsp:cNvPr id="0" name=""/>
        <dsp:cNvSpPr/>
      </dsp:nvSpPr>
      <dsp:spPr>
        <a:xfrm>
          <a:off x="0" y="236239"/>
          <a:ext cx="11227443" cy="225459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56210" tIns="156210" rIns="156210" bIns="156210" numCol="1" spcCol="1270" anchor="ctr" anchorCtr="0">
          <a:noAutofit/>
        </a:bodyPr>
        <a:lstStyle/>
        <a:p>
          <a:pPr lvl="0" algn="l" defTabSz="1822450" rtl="0">
            <a:lnSpc>
              <a:spcPct val="90000"/>
            </a:lnSpc>
            <a:spcBef>
              <a:spcPct val="0"/>
            </a:spcBef>
            <a:spcAft>
              <a:spcPct val="35000"/>
            </a:spcAft>
          </a:pPr>
          <a:r>
            <a:rPr lang="en-US" sz="4100" kern="1200" dirty="0"/>
            <a:t>MSM: an abbreviation for “Men who have Sex with Men”.  This term focuses on behaviors.  The term does not indicate sexual orientation. </a:t>
          </a:r>
        </a:p>
      </dsp:txBody>
      <dsp:txXfrm>
        <a:off x="110060" y="346299"/>
        <a:ext cx="11007323" cy="2034470"/>
      </dsp:txXfrm>
    </dsp:sp>
    <dsp:sp modelId="{9E7FA131-8B61-234C-A3A0-36B0763E597E}">
      <dsp:nvSpPr>
        <dsp:cNvPr id="0" name=""/>
        <dsp:cNvSpPr/>
      </dsp:nvSpPr>
      <dsp:spPr>
        <a:xfrm>
          <a:off x="0" y="2822944"/>
          <a:ext cx="11227443" cy="225459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56210" tIns="156210" rIns="156210" bIns="156210" numCol="1" spcCol="1270" anchor="ctr" anchorCtr="0">
          <a:noAutofit/>
        </a:bodyPr>
        <a:lstStyle/>
        <a:p>
          <a:pPr lvl="0" algn="l" defTabSz="1822450" rtl="0">
            <a:lnSpc>
              <a:spcPct val="90000"/>
            </a:lnSpc>
            <a:spcBef>
              <a:spcPct val="0"/>
            </a:spcBef>
            <a:spcAft>
              <a:spcPct val="35000"/>
            </a:spcAft>
          </a:pPr>
          <a:r>
            <a:rPr lang="en-US" sz="4100" kern="1200"/>
            <a:t>WSW: an abbreviation for “Women who have Sex with Women”.  This term focuses on behaviors.  The term does not indicate sexual orientation. </a:t>
          </a:r>
        </a:p>
      </dsp:txBody>
      <dsp:txXfrm>
        <a:off x="110060" y="2933004"/>
        <a:ext cx="11007323" cy="2034470"/>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117755-4B37-6B42-B481-123C5CDB85BC}">
      <dsp:nvSpPr>
        <dsp:cNvPr id="0" name=""/>
        <dsp:cNvSpPr/>
      </dsp:nvSpPr>
      <dsp:spPr>
        <a:xfrm>
          <a:off x="0" y="198707"/>
          <a:ext cx="11227443" cy="2325045"/>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5730" tIns="125730" rIns="125730" bIns="125730" numCol="1" spcCol="1270" anchor="ctr" anchorCtr="0">
          <a:noAutofit/>
        </a:bodyPr>
        <a:lstStyle/>
        <a:p>
          <a:pPr lvl="0" algn="l" defTabSz="1466850" rtl="0">
            <a:lnSpc>
              <a:spcPct val="90000"/>
            </a:lnSpc>
            <a:spcBef>
              <a:spcPct val="0"/>
            </a:spcBef>
            <a:spcAft>
              <a:spcPct val="35000"/>
            </a:spcAft>
          </a:pPr>
          <a:r>
            <a:rPr lang="en-US" sz="3300" kern="1200"/>
            <a:t>Heterosexism: the assumption all people are or should be heterosexual. Assumption that heterosexuality is inherently normal and superior to LGBTQ people’s lives and relationships.</a:t>
          </a:r>
        </a:p>
      </dsp:txBody>
      <dsp:txXfrm>
        <a:off x="113499" y="312206"/>
        <a:ext cx="11000445" cy="2098047"/>
      </dsp:txXfrm>
    </dsp:sp>
    <dsp:sp modelId="{A6FE8942-5FD3-0441-B698-65DD4352F524}">
      <dsp:nvSpPr>
        <dsp:cNvPr id="0" name=""/>
        <dsp:cNvSpPr/>
      </dsp:nvSpPr>
      <dsp:spPr>
        <a:xfrm>
          <a:off x="0" y="2817500"/>
          <a:ext cx="11227443" cy="2325045"/>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5730" tIns="125730" rIns="125730" bIns="125730" numCol="1" spcCol="1270" anchor="ctr" anchorCtr="0">
          <a:noAutofit/>
        </a:bodyPr>
        <a:lstStyle/>
        <a:p>
          <a:pPr lvl="0" algn="l" defTabSz="1466850" rtl="0">
            <a:lnSpc>
              <a:spcPct val="90000"/>
            </a:lnSpc>
            <a:spcBef>
              <a:spcPct val="0"/>
            </a:spcBef>
            <a:spcAft>
              <a:spcPct val="35000"/>
            </a:spcAft>
          </a:pPr>
          <a:r>
            <a:rPr lang="en-US" sz="3300" kern="1200"/>
            <a:t>Ally: those who support and respect sexual diversity and challenges homophobic, biphobic, transphobic and heterosexist remarks and behaviors. Those who are willing to explore and understand these forms of bias within themselves. </a:t>
          </a:r>
        </a:p>
      </dsp:txBody>
      <dsp:txXfrm>
        <a:off x="113499" y="2930999"/>
        <a:ext cx="11000445" cy="2098047"/>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044097-F343-FB46-8E24-1870FFDB25B2}">
      <dsp:nvSpPr>
        <dsp:cNvPr id="0" name=""/>
        <dsp:cNvSpPr/>
      </dsp:nvSpPr>
      <dsp:spPr>
        <a:xfrm>
          <a:off x="0" y="16461"/>
          <a:ext cx="11227443" cy="2953139"/>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9540" tIns="129540" rIns="129540" bIns="129540" numCol="1" spcCol="1270" anchor="ctr" anchorCtr="0">
          <a:noAutofit/>
        </a:bodyPr>
        <a:lstStyle/>
        <a:p>
          <a:pPr lvl="0" algn="l" defTabSz="1511300" rtl="0">
            <a:lnSpc>
              <a:spcPct val="90000"/>
            </a:lnSpc>
            <a:spcBef>
              <a:spcPct val="0"/>
            </a:spcBef>
            <a:spcAft>
              <a:spcPct val="35000"/>
            </a:spcAft>
          </a:pPr>
          <a:r>
            <a:rPr lang="en-US" sz="3400" kern="1200" dirty="0"/>
            <a:t>Sexual Orientation: a consistent pattern of sexual desire for individuals of the same sex, other sex, or both sexes, regardless of whether this pattern is manifested in sexual behavior.  Indicators of sexual orientation can include sexual and romantic desire, attraction, arousal and fantasy. </a:t>
          </a:r>
        </a:p>
      </dsp:txBody>
      <dsp:txXfrm>
        <a:off x="144160" y="160621"/>
        <a:ext cx="10939123" cy="2664819"/>
      </dsp:txXfrm>
    </dsp:sp>
    <dsp:sp modelId="{8AA3F125-AD5F-D142-9150-8BB60BE208A7}">
      <dsp:nvSpPr>
        <dsp:cNvPr id="0" name=""/>
        <dsp:cNvSpPr/>
      </dsp:nvSpPr>
      <dsp:spPr>
        <a:xfrm>
          <a:off x="0" y="3079041"/>
          <a:ext cx="11227443" cy="2055577"/>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9540" tIns="129540" rIns="129540" bIns="129540" numCol="1" spcCol="1270" anchor="ctr" anchorCtr="0">
          <a:noAutofit/>
        </a:bodyPr>
        <a:lstStyle/>
        <a:p>
          <a:pPr lvl="0" algn="l" defTabSz="1511300" rtl="0">
            <a:lnSpc>
              <a:spcPct val="90000"/>
            </a:lnSpc>
            <a:spcBef>
              <a:spcPct val="0"/>
            </a:spcBef>
            <a:spcAft>
              <a:spcPct val="35000"/>
            </a:spcAft>
          </a:pPr>
          <a:r>
            <a:rPr lang="en-US" sz="3400" kern="1200" dirty="0"/>
            <a:t>Sexual Identity: a culturally organized concept of the self. Labels can include lesbian, gay, bisexual, or heterosexual.</a:t>
          </a:r>
        </a:p>
      </dsp:txBody>
      <dsp:txXfrm>
        <a:off x="100345" y="3179386"/>
        <a:ext cx="11026753" cy="185488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370266-1F17-4701-ADB9-9A414D411D3E}">
      <dsp:nvSpPr>
        <dsp:cNvPr id="0" name=""/>
        <dsp:cNvSpPr/>
      </dsp:nvSpPr>
      <dsp:spPr>
        <a:xfrm>
          <a:off x="3124205" y="1752596"/>
          <a:ext cx="2030921" cy="1756829"/>
        </a:xfrm>
        <a:prstGeom prst="hexagon">
          <a:avLst>
            <a:gd name="adj" fmla="val 28570"/>
            <a:gd name="vf" fmla="val 115470"/>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kern="1200" dirty="0"/>
            <a:t>For every </a:t>
          </a:r>
          <a:r>
            <a:rPr lang="en-US" sz="2400" b="1" kern="1200" dirty="0"/>
            <a:t>100 people </a:t>
          </a:r>
          <a:r>
            <a:rPr lang="en-US" sz="2000" kern="1200" dirty="0"/>
            <a:t>living with HIV…</a:t>
          </a:r>
        </a:p>
      </dsp:txBody>
      <dsp:txXfrm>
        <a:off x="3460757" y="2043727"/>
        <a:ext cx="1357817" cy="1174567"/>
      </dsp:txXfrm>
    </dsp:sp>
    <dsp:sp modelId="{5C69FDEB-6DF6-45BA-AC18-B0C1A499E992}">
      <dsp:nvSpPr>
        <dsp:cNvPr id="0" name=""/>
        <dsp:cNvSpPr/>
      </dsp:nvSpPr>
      <dsp:spPr>
        <a:xfrm>
          <a:off x="3810000" y="762001"/>
          <a:ext cx="766260" cy="660234"/>
        </a:xfrm>
        <a:prstGeom prst="hexagon">
          <a:avLst>
            <a:gd name="adj" fmla="val 28900"/>
            <a:gd name="vf" fmla="val 115470"/>
          </a:avLst>
        </a:prstGeom>
        <a:solidFill>
          <a:schemeClr val="accent1">
            <a:tint val="4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dsp:style>
    </dsp:sp>
    <dsp:sp modelId="{25228058-3CC4-4F55-8881-DE463A7D5969}">
      <dsp:nvSpPr>
        <dsp:cNvPr id="0" name=""/>
        <dsp:cNvSpPr/>
      </dsp:nvSpPr>
      <dsp:spPr>
        <a:xfrm>
          <a:off x="3276593" y="76196"/>
          <a:ext cx="1664325" cy="1439837"/>
        </a:xfrm>
        <a:prstGeom prst="hexagon">
          <a:avLst>
            <a:gd name="adj" fmla="val 28570"/>
            <a:gd name="vf" fmla="val 115470"/>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b="1" kern="1200" dirty="0"/>
            <a:t>80 </a:t>
          </a:r>
          <a:r>
            <a:rPr lang="en-US" sz="1600" kern="1200" dirty="0"/>
            <a:t>are aware of their infection</a:t>
          </a:r>
        </a:p>
      </dsp:txBody>
      <dsp:txXfrm>
        <a:off x="3552407" y="314808"/>
        <a:ext cx="1112697" cy="962613"/>
      </dsp:txXfrm>
    </dsp:sp>
    <dsp:sp modelId="{2F447FDA-5FAA-4CFD-A2C9-900555756248}">
      <dsp:nvSpPr>
        <dsp:cNvPr id="0" name=""/>
        <dsp:cNvSpPr/>
      </dsp:nvSpPr>
      <dsp:spPr>
        <a:xfrm>
          <a:off x="5562598" y="1981202"/>
          <a:ext cx="766260" cy="660234"/>
        </a:xfrm>
        <a:prstGeom prst="hexagon">
          <a:avLst>
            <a:gd name="adj" fmla="val 28900"/>
            <a:gd name="vf" fmla="val 115470"/>
          </a:avLst>
        </a:prstGeom>
        <a:solidFill>
          <a:schemeClr val="accent1">
            <a:tint val="4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dsp:style>
    </dsp:sp>
    <dsp:sp modelId="{B88959E6-5C43-4576-9559-7BBEC848DE37}">
      <dsp:nvSpPr>
        <dsp:cNvPr id="0" name=""/>
        <dsp:cNvSpPr/>
      </dsp:nvSpPr>
      <dsp:spPr>
        <a:xfrm>
          <a:off x="5346076" y="1371599"/>
          <a:ext cx="1664325" cy="1439837"/>
        </a:xfrm>
        <a:prstGeom prst="hexagon">
          <a:avLst>
            <a:gd name="adj" fmla="val 28570"/>
            <a:gd name="vf" fmla="val 115470"/>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b="1" kern="1200" dirty="0"/>
            <a:t>62</a:t>
          </a:r>
          <a:r>
            <a:rPr lang="en-US" sz="1600" kern="1200" dirty="0"/>
            <a:t> are linked to HIV care</a:t>
          </a:r>
        </a:p>
      </dsp:txBody>
      <dsp:txXfrm>
        <a:off x="5621890" y="1610211"/>
        <a:ext cx="1112697" cy="962613"/>
      </dsp:txXfrm>
    </dsp:sp>
    <dsp:sp modelId="{0CEE7D22-5199-4F87-9335-50447731B794}">
      <dsp:nvSpPr>
        <dsp:cNvPr id="0" name=""/>
        <dsp:cNvSpPr/>
      </dsp:nvSpPr>
      <dsp:spPr>
        <a:xfrm>
          <a:off x="5257796" y="3733801"/>
          <a:ext cx="766260" cy="660234"/>
        </a:xfrm>
        <a:prstGeom prst="hexagon">
          <a:avLst>
            <a:gd name="adj" fmla="val 28900"/>
            <a:gd name="vf" fmla="val 115470"/>
          </a:avLst>
        </a:prstGeom>
        <a:solidFill>
          <a:schemeClr val="accent1">
            <a:tint val="4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dsp:style>
    </dsp:sp>
    <dsp:sp modelId="{BE4BD16F-4A0E-443F-AA77-6F687744EC5F}">
      <dsp:nvSpPr>
        <dsp:cNvPr id="0" name=""/>
        <dsp:cNvSpPr/>
      </dsp:nvSpPr>
      <dsp:spPr>
        <a:xfrm>
          <a:off x="4724400" y="3276604"/>
          <a:ext cx="1664325" cy="1439837"/>
        </a:xfrm>
        <a:prstGeom prst="hexagon">
          <a:avLst>
            <a:gd name="adj" fmla="val 28570"/>
            <a:gd name="vf" fmla="val 115470"/>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b="1" kern="1200" dirty="0"/>
            <a:t>41</a:t>
          </a:r>
          <a:r>
            <a:rPr lang="en-US" sz="1600" kern="1200" dirty="0"/>
            <a:t> stay in HIV care</a:t>
          </a:r>
        </a:p>
      </dsp:txBody>
      <dsp:txXfrm>
        <a:off x="5000214" y="3515216"/>
        <a:ext cx="1112697" cy="962613"/>
      </dsp:txXfrm>
    </dsp:sp>
    <dsp:sp modelId="{11E4AD10-65F9-4416-AE61-A70CBEC2AF3C}">
      <dsp:nvSpPr>
        <dsp:cNvPr id="0" name=""/>
        <dsp:cNvSpPr/>
      </dsp:nvSpPr>
      <dsp:spPr>
        <a:xfrm>
          <a:off x="2438404" y="3581402"/>
          <a:ext cx="766260" cy="660234"/>
        </a:xfrm>
        <a:prstGeom prst="hexagon">
          <a:avLst>
            <a:gd name="adj" fmla="val 28900"/>
            <a:gd name="vf" fmla="val 115470"/>
          </a:avLst>
        </a:prstGeom>
        <a:solidFill>
          <a:schemeClr val="accent1">
            <a:tint val="4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dsp:style>
    </dsp:sp>
    <dsp:sp modelId="{7BF1DDFD-50B1-4B9F-A53D-BA771F60555B}">
      <dsp:nvSpPr>
        <dsp:cNvPr id="0" name=""/>
        <dsp:cNvSpPr/>
      </dsp:nvSpPr>
      <dsp:spPr>
        <a:xfrm>
          <a:off x="1905006" y="3276597"/>
          <a:ext cx="1664325" cy="1439837"/>
        </a:xfrm>
        <a:prstGeom prst="hexagon">
          <a:avLst>
            <a:gd name="adj" fmla="val 28570"/>
            <a:gd name="vf" fmla="val 115470"/>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b="1" kern="1200" dirty="0"/>
            <a:t>36 </a:t>
          </a:r>
          <a:r>
            <a:rPr lang="en-US" sz="1600" kern="1200" dirty="0"/>
            <a:t>get </a:t>
          </a:r>
          <a:r>
            <a:rPr lang="en-US" sz="1600" kern="1200" dirty="0" err="1"/>
            <a:t>antiretro</a:t>
          </a:r>
          <a:r>
            <a:rPr lang="en-US" sz="1600" kern="1200" dirty="0"/>
            <a:t>- viral therapy</a:t>
          </a:r>
        </a:p>
      </dsp:txBody>
      <dsp:txXfrm>
        <a:off x="2180820" y="3515209"/>
        <a:ext cx="1112697" cy="962613"/>
      </dsp:txXfrm>
    </dsp:sp>
    <dsp:sp modelId="{17199803-9677-4B96-819C-05FAE4702371}">
      <dsp:nvSpPr>
        <dsp:cNvPr id="0" name=""/>
        <dsp:cNvSpPr/>
      </dsp:nvSpPr>
      <dsp:spPr>
        <a:xfrm>
          <a:off x="1219198" y="1447807"/>
          <a:ext cx="1664325" cy="1439837"/>
        </a:xfrm>
        <a:prstGeom prst="hexagon">
          <a:avLst>
            <a:gd name="adj" fmla="val 28570"/>
            <a:gd name="vf" fmla="val 115470"/>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b="1" kern="1200" dirty="0"/>
            <a:t>28</a:t>
          </a:r>
          <a:r>
            <a:rPr lang="en-US" sz="1600" kern="1200" dirty="0"/>
            <a:t> have a very low amount of virus in their body</a:t>
          </a:r>
        </a:p>
      </dsp:txBody>
      <dsp:txXfrm>
        <a:off x="1495012" y="1686419"/>
        <a:ext cx="1112697" cy="96261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9ED92A-D120-584C-9B58-4CF26B40E79E}">
      <dsp:nvSpPr>
        <dsp:cNvPr id="0" name=""/>
        <dsp:cNvSpPr/>
      </dsp:nvSpPr>
      <dsp:spPr>
        <a:xfrm>
          <a:off x="0" y="282359"/>
          <a:ext cx="9917706" cy="339768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5730" tIns="125730" rIns="125730" bIns="125730" numCol="1" spcCol="1270" anchor="ctr" anchorCtr="0">
          <a:noAutofit/>
        </a:bodyPr>
        <a:lstStyle/>
        <a:p>
          <a:pPr lvl="0" algn="l" defTabSz="1466850" rtl="0">
            <a:lnSpc>
              <a:spcPct val="90000"/>
            </a:lnSpc>
            <a:spcBef>
              <a:spcPct val="0"/>
            </a:spcBef>
            <a:spcAft>
              <a:spcPct val="35000"/>
            </a:spcAft>
          </a:pPr>
          <a:r>
            <a:rPr lang="en-US" sz="3300" b="1" kern="1200"/>
            <a:t>“Then [my mother] hit me with this clincher that always gets a lot of kids…‘I thought I’d raise someone who would grow up to be someone I could count on, someone who I could be proud of’ …That is one thing that can really lead you to hopelessness, like ‘what good am I, I did not meet the standards?’”</a:t>
          </a:r>
          <a:endParaRPr lang="en-US" sz="3300" kern="1200"/>
        </a:p>
      </dsp:txBody>
      <dsp:txXfrm>
        <a:off x="165861" y="448220"/>
        <a:ext cx="9585984" cy="306595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4069F5-A2AA-2D41-80CE-1DEA3BFA5FE4}">
      <dsp:nvSpPr>
        <dsp:cNvPr id="0" name=""/>
        <dsp:cNvSpPr/>
      </dsp:nvSpPr>
      <dsp:spPr>
        <a:xfrm>
          <a:off x="0" y="236274"/>
          <a:ext cx="8761830" cy="170469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8110" tIns="118110" rIns="118110" bIns="118110" numCol="1" spcCol="1270" anchor="ctr" anchorCtr="0">
          <a:noAutofit/>
        </a:bodyPr>
        <a:lstStyle/>
        <a:p>
          <a:pPr lvl="0" algn="l" defTabSz="1377950" rtl="0">
            <a:lnSpc>
              <a:spcPct val="90000"/>
            </a:lnSpc>
            <a:spcBef>
              <a:spcPct val="0"/>
            </a:spcBef>
            <a:spcAft>
              <a:spcPct val="35000"/>
            </a:spcAft>
          </a:pPr>
          <a:r>
            <a:rPr lang="en-US" sz="3100" b="1" kern="1200"/>
            <a:t>“I felt less in the eyes of God like I was going to be judged, and it’s kind of hard when you feel like you have an impending axe above your head.”</a:t>
          </a:r>
          <a:endParaRPr lang="en-US" sz="3100" kern="1200"/>
        </a:p>
      </dsp:txBody>
      <dsp:txXfrm>
        <a:off x="83216" y="319490"/>
        <a:ext cx="8595398" cy="153825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B87FB1-13CC-C94D-B6FB-E8E6E600F07A}">
      <dsp:nvSpPr>
        <dsp:cNvPr id="0" name=""/>
        <dsp:cNvSpPr/>
      </dsp:nvSpPr>
      <dsp:spPr>
        <a:xfrm>
          <a:off x="0" y="56699"/>
          <a:ext cx="9832086" cy="400140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4300" tIns="114300" rIns="114300" bIns="114300" numCol="1" spcCol="1270" anchor="ctr" anchorCtr="0">
          <a:noAutofit/>
        </a:bodyPr>
        <a:lstStyle/>
        <a:p>
          <a:pPr lvl="0" algn="l" defTabSz="1333500" rtl="0">
            <a:lnSpc>
              <a:spcPct val="90000"/>
            </a:lnSpc>
            <a:spcBef>
              <a:spcPct val="0"/>
            </a:spcBef>
            <a:spcAft>
              <a:spcPct val="35000"/>
            </a:spcAft>
          </a:pPr>
          <a:r>
            <a:rPr lang="en-US" sz="3000" b="1" kern="1200"/>
            <a:t>“I got way too close to suicide when I was in the closet. I hated my life. I was tired of lying, and of being afraid…One night, I found myself with a knife in my hand, and I thought, ‘Nothing can hurt more than this.’…I realized that I could die anytime, but I could only live once. So I chose to come out. It was difficult, but I did it. And the pain stopped. It was like breathing for the first time.”</a:t>
          </a:r>
          <a:endParaRPr lang="en-US" sz="3000" kern="1200"/>
        </a:p>
      </dsp:txBody>
      <dsp:txXfrm>
        <a:off x="195332" y="252031"/>
        <a:ext cx="9441422" cy="3610736"/>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221B9D-B97F-1748-8777-4BD26C6A0432}">
      <dsp:nvSpPr>
        <dsp:cNvPr id="0" name=""/>
        <dsp:cNvSpPr/>
      </dsp:nvSpPr>
      <dsp:spPr>
        <a:xfrm>
          <a:off x="0" y="178761"/>
          <a:ext cx="11227443" cy="175968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lvl="0" algn="l" defTabSz="1422400" rtl="0">
            <a:lnSpc>
              <a:spcPct val="90000"/>
            </a:lnSpc>
            <a:spcBef>
              <a:spcPct val="0"/>
            </a:spcBef>
            <a:spcAft>
              <a:spcPct val="35000"/>
            </a:spcAft>
          </a:pPr>
          <a:r>
            <a:rPr lang="en-US" sz="3200" b="1" kern="1200"/>
            <a:t>“I mean my family stands behind me 100 percent…I’m actually letting out who I am and I’ve become more responsible and respectful of people around me because I’m gay.”</a:t>
          </a:r>
          <a:endParaRPr lang="en-US" sz="3200" kern="1200"/>
        </a:p>
      </dsp:txBody>
      <dsp:txXfrm>
        <a:off x="85900" y="264661"/>
        <a:ext cx="11055643" cy="158788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854151-2799-4359-A82E-BDD6DB5F56B7}">
      <dsp:nvSpPr>
        <dsp:cNvPr id="0" name=""/>
        <dsp:cNvSpPr/>
      </dsp:nvSpPr>
      <dsp:spPr>
        <a:xfrm>
          <a:off x="0" y="203518"/>
          <a:ext cx="11792197" cy="413946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0980" tIns="220980" rIns="220980" bIns="220980" numCol="1" spcCol="1270" anchor="ctr" anchorCtr="0">
          <a:noAutofit/>
        </a:bodyPr>
        <a:lstStyle/>
        <a:p>
          <a:pPr lvl="0" algn="ctr" defTabSz="2578100" rtl="0">
            <a:lnSpc>
              <a:spcPct val="90000"/>
            </a:lnSpc>
            <a:spcBef>
              <a:spcPct val="0"/>
            </a:spcBef>
            <a:spcAft>
              <a:spcPct val="35000"/>
            </a:spcAft>
          </a:pPr>
          <a:r>
            <a:rPr lang="en-US" sz="5800" kern="1200" dirty="0"/>
            <a:t>“Be open to someone's individuality. Just because you’ve worked with one _____, doesn’t mean the next _____ will be just like them”.</a:t>
          </a:r>
        </a:p>
      </dsp:txBody>
      <dsp:txXfrm>
        <a:off x="202072" y="405590"/>
        <a:ext cx="11388053" cy="3735316"/>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C45055-52AD-485B-B161-38EE6A520088}">
      <dsp:nvSpPr>
        <dsp:cNvPr id="0" name=""/>
        <dsp:cNvSpPr/>
      </dsp:nvSpPr>
      <dsp:spPr>
        <a:xfrm>
          <a:off x="0" y="240358"/>
          <a:ext cx="11227443" cy="363987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4310" tIns="194310" rIns="194310" bIns="194310" numCol="1" spcCol="1270" anchor="ctr" anchorCtr="0">
          <a:noAutofit/>
        </a:bodyPr>
        <a:lstStyle/>
        <a:p>
          <a:pPr lvl="0" algn="l" defTabSz="2266950" rtl="0">
            <a:lnSpc>
              <a:spcPct val="90000"/>
            </a:lnSpc>
            <a:spcBef>
              <a:spcPct val="0"/>
            </a:spcBef>
            <a:spcAft>
              <a:spcPct val="35000"/>
            </a:spcAft>
          </a:pPr>
          <a:r>
            <a:rPr lang="en-US" sz="5100" kern="1200" dirty="0"/>
            <a:t>Examines the ways in which the unique stressors experienced by minority individuals may relate to </a:t>
          </a:r>
          <a:r>
            <a:rPr lang="en-US" sz="5100" b="1" i="1" kern="1200" dirty="0"/>
            <a:t>mental health disparities in health </a:t>
          </a:r>
          <a:r>
            <a:rPr lang="en-US" sz="5100" kern="1200" dirty="0"/>
            <a:t>(Meyer, 2003).</a:t>
          </a:r>
        </a:p>
      </dsp:txBody>
      <dsp:txXfrm>
        <a:off x="177684" y="418042"/>
        <a:ext cx="10872075" cy="3284502"/>
      </dsp:txXfrm>
    </dsp:sp>
  </dsp:spTree>
</dsp:drawing>
</file>

<file path=ppt/diagrams/layout1.xml><?xml version="1.0" encoding="utf-8"?>
<dgm:layoutDef xmlns:dgm="http://schemas.openxmlformats.org/drawingml/2006/diagram" xmlns:a="http://schemas.openxmlformats.org/drawingml/2006/main" uniqueId="urn:microsoft.com/office/officeart/2005/8/layout/default#1">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48.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0.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F8054C2B-5085-43F7-A539-F9AB7B03A64F}" type="datetimeFigureOut">
              <a:rPr lang="en-US" smtClean="0"/>
              <a:pPr/>
              <a:t>1/2/2020</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5DA40B38-0370-478F-A5E1-416971C82839}" type="slidenum">
              <a:rPr lang="en-US" smtClean="0"/>
              <a:pPr/>
              <a:t>‹#›</a:t>
            </a:fld>
            <a:endParaRPr lang="en-US"/>
          </a:p>
        </p:txBody>
      </p:sp>
    </p:spTree>
    <p:extLst>
      <p:ext uri="{BB962C8B-B14F-4D97-AF65-F5344CB8AC3E}">
        <p14:creationId xmlns:p14="http://schemas.microsoft.com/office/powerpoint/2010/main" val="104671157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B718F4FC-A93F-4392-8724-6EFA611BBEFA}" type="datetimeFigureOut">
              <a:rPr lang="en-US" smtClean="0"/>
              <a:pPr/>
              <a:t>1/2/2020</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00C2020F-4E4E-463A-95B7-DDFFF607D600}" type="slidenum">
              <a:rPr lang="en-US" smtClean="0"/>
              <a:pPr/>
              <a:t>‹#›</a:t>
            </a:fld>
            <a:endParaRPr lang="en-US"/>
          </a:p>
        </p:txBody>
      </p:sp>
    </p:spTree>
    <p:extLst>
      <p:ext uri="{BB962C8B-B14F-4D97-AF65-F5344CB8AC3E}">
        <p14:creationId xmlns:p14="http://schemas.microsoft.com/office/powerpoint/2010/main" val="3697274511"/>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3" Type="http://schemas.openxmlformats.org/officeDocument/2006/relationships/hyperlink" Target="http://www.nyc.gov/hhc" TargetMode="External"/><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www.nimh.nih.gov/videos/press/prbrainmaturing.mpeg"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www.cdc.gov/hiv/topics/surveillance/resources/slides/adolescents/index.htm"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www.gilead.com/responsibility/us-patient-access/truvada%20for%20prep%20medication%20assistance%20program" TargetMode="External"/><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3" Type="http://schemas.openxmlformats.org/officeDocument/2006/relationships/hyperlink" Target="http://gucchd.georgetown.edu/72808.html" TargetMode="External"/><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Welcome participants to training.</a:t>
            </a:r>
          </a:p>
          <a:p>
            <a:endParaRPr lang="en-US" dirty="0"/>
          </a:p>
          <a:p>
            <a:r>
              <a:rPr lang="en-US" dirty="0"/>
              <a:t>Introduce title and trainer(s) for this training.</a:t>
            </a:r>
          </a:p>
          <a:p>
            <a:r>
              <a:rPr lang="en-US" dirty="0"/>
              <a:t>Identify YMSM+</a:t>
            </a:r>
            <a:r>
              <a:rPr lang="en-US" baseline="0" dirty="0"/>
              <a:t> </a:t>
            </a:r>
            <a:r>
              <a:rPr lang="en-US" dirty="0"/>
              <a:t>LGBT </a:t>
            </a:r>
            <a:r>
              <a:rPr lang="en-US" dirty="0" err="1"/>
              <a:t>CoE</a:t>
            </a:r>
            <a:r>
              <a:rPr lang="en-US" dirty="0"/>
              <a:t> as the organization who developed curriculum.</a:t>
            </a:r>
          </a:p>
          <a:p>
            <a:endParaRPr lang="en-US" dirty="0"/>
          </a:p>
          <a:p>
            <a:r>
              <a:rPr lang="en-US" dirty="0"/>
              <a:t>If the entire, full-day training is delivered, the total hours of the curriculum is 6 hours. The suggested start and end times for the training are 8:30am to approximately 4:30pm.  That includes 2 breaks and an</a:t>
            </a:r>
            <a:r>
              <a:rPr lang="en-US" baseline="0" dirty="0"/>
              <a:t> hour-long</a:t>
            </a:r>
            <a:r>
              <a:rPr lang="en-US" dirty="0"/>
              <a:t> lunch break. There is a sample agenda included.</a:t>
            </a:r>
          </a:p>
          <a:p>
            <a:endParaRPr lang="en-US" dirty="0"/>
          </a:p>
          <a:p>
            <a:r>
              <a:rPr lang="en-US" dirty="0"/>
              <a:t>The duration of the entire training depends on the level of participant questions, comments and discussion.  Also, the duration of the training is impacted by slight modifications made to respond to group’s prior knowledge.  Additional content can be added to localize and/or augment information.  However, the expectation is that these slides will be presented as is, to ensure uniformity across the country.</a:t>
            </a:r>
          </a:p>
          <a:p>
            <a:endParaRPr lang="en-US" dirty="0"/>
          </a:p>
          <a:p>
            <a:r>
              <a:rPr lang="en-US" dirty="0"/>
              <a:t>A half-day training can be scheduled in a 4 hour timeframe.</a:t>
            </a:r>
          </a:p>
          <a:p>
            <a:endParaRPr lang="en-US" dirty="0"/>
          </a:p>
          <a:p>
            <a:r>
              <a:rPr lang="en-US" dirty="0"/>
              <a:t>Art Work by Emma R</a:t>
            </a:r>
            <a:r>
              <a:rPr lang="en-US" baseline="0" dirty="0"/>
              <a:t> (first grader).</a:t>
            </a:r>
            <a:endParaRPr lang="en-US" dirty="0"/>
          </a:p>
        </p:txBody>
      </p:sp>
      <p:sp>
        <p:nvSpPr>
          <p:cNvPr id="4" name="Slide Number Placeholder 3"/>
          <p:cNvSpPr>
            <a:spLocks noGrp="1"/>
          </p:cNvSpPr>
          <p:nvPr>
            <p:ph type="sldNum" sz="quarter" idx="10"/>
          </p:nvPr>
        </p:nvSpPr>
        <p:spPr/>
        <p:txBody>
          <a:bodyPr/>
          <a:lstStyle/>
          <a:p>
            <a:fld id="{00C2020F-4E4E-463A-95B7-DDFFF607D600}" type="slidenum">
              <a:rPr lang="en-US" smtClean="0"/>
              <a:pPr/>
              <a:t>1</a:t>
            </a:fld>
            <a:endParaRPr lang="en-US"/>
          </a:p>
        </p:txBody>
      </p:sp>
    </p:spTree>
    <p:extLst>
      <p:ext uri="{BB962C8B-B14F-4D97-AF65-F5344CB8AC3E}">
        <p14:creationId xmlns:p14="http://schemas.microsoft.com/office/powerpoint/2010/main" val="22626919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baseline="0" dirty="0"/>
              <a:t>Trainer reviews the goals of the module by informing participants that at the end of Module I they</a:t>
            </a:r>
            <a:r>
              <a:rPr lang="en-US" b="0" dirty="0"/>
              <a:t> w</a:t>
            </a:r>
            <a:r>
              <a:rPr lang="en-US" b="0" baseline="0" dirty="0"/>
              <a:t>ill be able to: </a:t>
            </a:r>
          </a:p>
          <a:p>
            <a:r>
              <a:rPr lang="en-US" dirty="0"/>
              <a:t>a)  Define YMSM and other key related terms</a:t>
            </a:r>
            <a:endParaRPr lang="en-US" b="0" baseline="0" dirty="0"/>
          </a:p>
          <a:p>
            <a:pPr marL="228600" indent="-228600">
              <a:buAutoNum type="alphaLcParenR" startAt="2"/>
            </a:pPr>
            <a:r>
              <a:rPr lang="en-US" b="0" baseline="0" dirty="0"/>
              <a:t>To identify strategies for exploring client’s identity</a:t>
            </a:r>
          </a:p>
          <a:p>
            <a:pPr marL="228600" indent="-228600">
              <a:buAutoNum type="alphaLcParenR" startAt="2"/>
            </a:pPr>
            <a:r>
              <a:rPr lang="en-US" b="0" baseline="0" dirty="0"/>
              <a:t>To examine population characteristics</a:t>
            </a:r>
          </a:p>
        </p:txBody>
      </p:sp>
      <p:sp>
        <p:nvSpPr>
          <p:cNvPr id="4" name="Slide Number Placeholder 3"/>
          <p:cNvSpPr>
            <a:spLocks noGrp="1"/>
          </p:cNvSpPr>
          <p:nvPr>
            <p:ph type="sldNum" sz="quarter" idx="10"/>
          </p:nvPr>
        </p:nvSpPr>
        <p:spPr/>
        <p:txBody>
          <a:bodyPr/>
          <a:lstStyle/>
          <a:p>
            <a:fld id="{00C2020F-4E4E-463A-95B7-DDFFF607D600}" type="slidenum">
              <a:rPr lang="en-US" smtClean="0"/>
              <a:pPr/>
              <a:t>10</a:t>
            </a:fld>
            <a:endParaRPr lang="en-US"/>
          </a:p>
        </p:txBody>
      </p:sp>
    </p:spTree>
    <p:extLst>
      <p:ext uri="{BB962C8B-B14F-4D97-AF65-F5344CB8AC3E}">
        <p14:creationId xmlns:p14="http://schemas.microsoft.com/office/powerpoint/2010/main" val="1934944969"/>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269452"/>
            <a:ext cx="5608320" cy="4183380"/>
          </a:xfrm>
        </p:spPr>
        <p:txBody>
          <a:bodyPr/>
          <a:lstStyle/>
          <a:p>
            <a:r>
              <a:rPr lang="en-US" b="0" dirty="0"/>
              <a:t>Trainer</a:t>
            </a:r>
            <a:r>
              <a:rPr lang="en-US" b="0" baseline="0" dirty="0"/>
              <a:t> starts this module with definitions to underscore how the term minority is often used</a:t>
            </a:r>
            <a:r>
              <a:rPr lang="en-US" b="0" dirty="0"/>
              <a:t> </a:t>
            </a:r>
            <a:r>
              <a:rPr lang="en-US" b="0" baseline="0" dirty="0"/>
              <a:t>and commonly associated only with race and ethnicity. </a:t>
            </a:r>
          </a:p>
          <a:p>
            <a:r>
              <a:rPr lang="en-US" b="0" baseline="0" dirty="0"/>
              <a:t>Trainer engages participants by asking the 3 questions on the slide and provides the following answers:</a:t>
            </a:r>
          </a:p>
          <a:p>
            <a:endParaRPr lang="en-US" b="1" baseline="0" dirty="0"/>
          </a:p>
          <a:p>
            <a:r>
              <a:rPr lang="en-US" b="1" baseline="0" dirty="0"/>
              <a:t>Racial/ethnic minorities </a:t>
            </a:r>
            <a:r>
              <a:rPr lang="en-US" b="0" baseline="0" dirty="0"/>
              <a:t>– US Census Bureau defines as Asian, Black or African American, Hispanic or Latino, Native Hawaiian and other Pacific Islander,</a:t>
            </a:r>
          </a:p>
          <a:p>
            <a:r>
              <a:rPr lang="en-US" b="0" baseline="0" dirty="0"/>
              <a:t>American Indian and Alaska Native.</a:t>
            </a:r>
          </a:p>
          <a:p>
            <a:pPr defTabSz="465887">
              <a:defRPr/>
            </a:pPr>
            <a:endParaRPr lang="en-US" b="0" baseline="0" dirty="0"/>
          </a:p>
          <a:p>
            <a:r>
              <a:rPr lang="en-US" b="1" baseline="0" dirty="0"/>
              <a:t>Sexual minorities </a:t>
            </a:r>
            <a:r>
              <a:rPr lang="en-US" b="0" baseline="0" dirty="0"/>
              <a:t>–  lesbian, gay, bisexual and also people</a:t>
            </a:r>
          </a:p>
          <a:p>
            <a:r>
              <a:rPr lang="en-US" b="0" baseline="0" dirty="0"/>
              <a:t>who identify as </a:t>
            </a:r>
            <a:r>
              <a:rPr lang="en-US" b="0" baseline="0" dirty="0" err="1"/>
              <a:t>asexuals</a:t>
            </a:r>
            <a:r>
              <a:rPr lang="en-US" b="0" baseline="0" dirty="0"/>
              <a:t>, </a:t>
            </a:r>
            <a:r>
              <a:rPr lang="en-US" b="0" baseline="0" dirty="0" err="1"/>
              <a:t>pansexuals</a:t>
            </a:r>
            <a:r>
              <a:rPr lang="en-US" b="0" baseline="0" dirty="0"/>
              <a:t>, or </a:t>
            </a:r>
            <a:r>
              <a:rPr lang="en-US" b="0" baseline="0" dirty="0" err="1"/>
              <a:t>polysexuals</a:t>
            </a:r>
            <a:r>
              <a:rPr lang="en-US" b="0" baseline="0" dirty="0"/>
              <a:t>; may also include individuals who do </a:t>
            </a:r>
            <a:r>
              <a:rPr lang="en-US" b="0" u="sng" baseline="0" dirty="0"/>
              <a:t>not</a:t>
            </a:r>
            <a:r>
              <a:rPr lang="en-US" b="0" baseline="0" dirty="0"/>
              <a:t> choose an identity but who engage in same-sex behavior (i.e.., YMSM) </a:t>
            </a:r>
          </a:p>
          <a:p>
            <a:pPr defTabSz="465887">
              <a:defRPr/>
            </a:pPr>
            <a:r>
              <a:rPr lang="en-US" b="1" baseline="0" dirty="0"/>
              <a:t>Pansexual</a:t>
            </a:r>
            <a:r>
              <a:rPr lang="en-US" b="0" baseline="0" dirty="0"/>
              <a:t>– “pan” means “all”; people who may be attracted to other people regardless of their gender identity or biological sex; may be attracted to someone male, female, trans, intersex or gender non-conforming; attracted to all genders</a:t>
            </a:r>
          </a:p>
          <a:p>
            <a:pPr defTabSz="465887">
              <a:defRPr/>
            </a:pPr>
            <a:r>
              <a:rPr lang="en-US" b="1" baseline="0" dirty="0" err="1"/>
              <a:t>Polysexual</a:t>
            </a:r>
            <a:r>
              <a:rPr lang="en-US" b="1" baseline="0" dirty="0"/>
              <a:t> </a:t>
            </a:r>
            <a:r>
              <a:rPr lang="en-US" b="0" baseline="0" dirty="0"/>
              <a:t>– ‘poly’ means ‘multiple or many’; people attracted to multiple genders</a:t>
            </a:r>
            <a:r>
              <a:rPr lang="en-US" b="0" dirty="0"/>
              <a:t> not necessarily all genders</a:t>
            </a:r>
            <a:endParaRPr lang="en-US" dirty="0"/>
          </a:p>
          <a:p>
            <a:pPr defTabSz="465887">
              <a:defRPr/>
            </a:pPr>
            <a:r>
              <a:rPr lang="en-US" b="1" dirty="0" err="1"/>
              <a:t>Pansexuals</a:t>
            </a:r>
            <a:r>
              <a:rPr lang="en-US" b="1" dirty="0"/>
              <a:t> and </a:t>
            </a:r>
            <a:r>
              <a:rPr lang="en-US" b="1" dirty="0" err="1"/>
              <a:t>polysexuals</a:t>
            </a:r>
            <a:r>
              <a:rPr lang="en-US" b="1" dirty="0"/>
              <a:t> </a:t>
            </a:r>
            <a:r>
              <a:rPr lang="en-US" dirty="0"/>
              <a:t>differ from bisexuals who are people sexually attracted to two binary genders</a:t>
            </a:r>
            <a:endParaRPr lang="en-US" b="0" baseline="0" dirty="0"/>
          </a:p>
          <a:p>
            <a:pPr defTabSz="465887">
              <a:defRPr/>
            </a:pPr>
            <a:r>
              <a:rPr lang="en-US" b="1" baseline="0" dirty="0"/>
              <a:t>Gender minorities – </a:t>
            </a:r>
            <a:r>
              <a:rPr lang="en-US" b="0" baseline="0" dirty="0"/>
              <a:t>non-</a:t>
            </a:r>
            <a:r>
              <a:rPr lang="en-US" b="0" baseline="0" dirty="0" err="1"/>
              <a:t>cisgender</a:t>
            </a:r>
            <a:r>
              <a:rPr lang="en-US" b="0" baseline="0" dirty="0"/>
              <a:t>, transgender man, transgender woman, gender queer, gender non-conforming</a:t>
            </a:r>
          </a:p>
          <a:p>
            <a:pPr defTabSz="465887">
              <a:defRPr/>
            </a:pPr>
            <a:r>
              <a:rPr lang="en-US" b="1" baseline="0" dirty="0" err="1"/>
              <a:t>Cisgender</a:t>
            </a:r>
            <a:r>
              <a:rPr lang="en-US" b="1" baseline="0" dirty="0"/>
              <a:t> or </a:t>
            </a:r>
            <a:r>
              <a:rPr lang="en-US" b="1" baseline="0" dirty="0" err="1"/>
              <a:t>Cis</a:t>
            </a:r>
            <a:r>
              <a:rPr lang="en-US" b="0" baseline="0" dirty="0"/>
              <a:t>– describes someone whose gender corresponds to their biological sex; describes the vast majority of people</a:t>
            </a:r>
          </a:p>
          <a:p>
            <a:endParaRPr lang="en-US" b="0" baseline="0" dirty="0"/>
          </a:p>
          <a:p>
            <a:endParaRPr lang="en-US" b="0" dirty="0"/>
          </a:p>
        </p:txBody>
      </p:sp>
      <p:sp>
        <p:nvSpPr>
          <p:cNvPr id="4" name="Slide Number Placeholder 3"/>
          <p:cNvSpPr>
            <a:spLocks noGrp="1"/>
          </p:cNvSpPr>
          <p:nvPr>
            <p:ph type="sldNum" sz="quarter" idx="10"/>
          </p:nvPr>
        </p:nvSpPr>
        <p:spPr/>
        <p:txBody>
          <a:bodyPr/>
          <a:lstStyle/>
          <a:p>
            <a:fld id="{5F0B8E03-B682-CA49-9DE4-53360AC9A75F}" type="slidenum">
              <a:rPr lang="en-US" smtClean="0"/>
              <a:pPr/>
              <a:t>100</a:t>
            </a:fld>
            <a:endParaRPr lang="en-US"/>
          </a:p>
        </p:txBody>
      </p:sp>
    </p:spTree>
    <p:extLst>
      <p:ext uri="{BB962C8B-B14F-4D97-AF65-F5344CB8AC3E}">
        <p14:creationId xmlns:p14="http://schemas.microsoft.com/office/powerpoint/2010/main" val="693638319"/>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Trainer provides a succinct overview</a:t>
            </a:r>
            <a:r>
              <a:rPr lang="en-US" b="0" baseline="0" dirty="0"/>
              <a:t> of the minority stress theory and uses</a:t>
            </a:r>
            <a:r>
              <a:rPr lang="en-US" b="0" dirty="0"/>
              <a:t> the following description of the </a:t>
            </a:r>
            <a:r>
              <a:rPr lang="en-US" dirty="0"/>
              <a:t>described in </a:t>
            </a:r>
            <a:r>
              <a:rPr lang="en-US" b="0" dirty="0"/>
              <a:t>the American Psychological Association as context for explaining the theory:</a:t>
            </a:r>
            <a:endParaRPr lang="en-US" b="0" baseline="0" dirty="0"/>
          </a:p>
          <a:p>
            <a:endParaRPr lang="en-US" dirty="0"/>
          </a:p>
          <a:p>
            <a:r>
              <a:rPr lang="en-US" dirty="0"/>
              <a:t>The concept of minority stress stems from several social and psychological theoretical orientations and can be described as </a:t>
            </a:r>
            <a:r>
              <a:rPr lang="en-US" b="1" dirty="0"/>
              <a:t>a relationship between minority and dominant values and resultant conflict with the social environment experienced by minority group members (</a:t>
            </a:r>
            <a:r>
              <a:rPr lang="en-US" dirty="0"/>
              <a:t>Meyer, 1995; </a:t>
            </a:r>
            <a:r>
              <a:rPr lang="en-US" dirty="0" err="1"/>
              <a:t>Mirowsky</a:t>
            </a:r>
            <a:r>
              <a:rPr lang="en-US" dirty="0"/>
              <a:t> &amp; Ross, 1989; </a:t>
            </a:r>
            <a:r>
              <a:rPr lang="en-US" dirty="0" err="1"/>
              <a:t>Pearlin</a:t>
            </a:r>
            <a:r>
              <a:rPr lang="en-US" dirty="0"/>
              <a:t>, 1989). Minority stress theory proposes that </a:t>
            </a:r>
            <a:r>
              <a:rPr lang="en-US" b="1" dirty="0"/>
              <a:t>sexual minority health disparities can be explained in large part by stressors induced by a hostile, homophobic culture, </a:t>
            </a:r>
            <a:r>
              <a:rPr lang="en-US" dirty="0"/>
              <a:t>which often results in a lifetime of harassment, maltreatment, discrimination and victimization (Marshal et al., 2008; Meyer, 2003) and </a:t>
            </a:r>
            <a:r>
              <a:rPr lang="en-US" b="1" dirty="0"/>
              <a:t>may ultimately impact access to care.</a:t>
            </a:r>
            <a:r>
              <a:rPr lang="en-US" b="1" baseline="0" dirty="0"/>
              <a:t>  - Psychology</a:t>
            </a:r>
            <a:r>
              <a:rPr lang="en-US" b="1" dirty="0"/>
              <a:t> and AIDS Exchange Newsletter, Michael </a:t>
            </a:r>
            <a:r>
              <a:rPr lang="en-US" b="1" dirty="0" err="1"/>
              <a:t>Dentato</a:t>
            </a:r>
            <a:r>
              <a:rPr lang="en-US" b="1" dirty="0"/>
              <a:t>, PhD, MSW</a:t>
            </a:r>
          </a:p>
        </p:txBody>
      </p:sp>
      <p:sp>
        <p:nvSpPr>
          <p:cNvPr id="4" name="Slide Number Placeholder 3"/>
          <p:cNvSpPr>
            <a:spLocks noGrp="1"/>
          </p:cNvSpPr>
          <p:nvPr>
            <p:ph type="sldNum" sz="quarter" idx="10"/>
          </p:nvPr>
        </p:nvSpPr>
        <p:spPr/>
        <p:txBody>
          <a:bodyPr/>
          <a:lstStyle/>
          <a:p>
            <a:fld id="{5F0B8E03-B682-CA49-9DE4-53360AC9A75F}" type="slidenum">
              <a:rPr lang="en-US" smtClean="0"/>
              <a:pPr/>
              <a:t>101</a:t>
            </a:fld>
            <a:endParaRPr lang="en-US"/>
          </a:p>
        </p:txBody>
      </p:sp>
    </p:spTree>
    <p:extLst>
      <p:ext uri="{BB962C8B-B14F-4D97-AF65-F5344CB8AC3E}">
        <p14:creationId xmlns:p14="http://schemas.microsoft.com/office/powerpoint/2010/main" val="645044090"/>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Trainer continues the explanation by highlighting the deleterious effects of minority stress related to health outcomes.</a:t>
            </a:r>
          </a:p>
          <a:p>
            <a:endParaRPr lang="en-US" b="1" dirty="0"/>
          </a:p>
          <a:p>
            <a:r>
              <a:rPr lang="en-US" b="1" dirty="0"/>
              <a:t>Source:</a:t>
            </a:r>
          </a:p>
          <a:p>
            <a:r>
              <a:rPr lang="en-US" b="1" dirty="0"/>
              <a:t>Minority stress and physical health among sexual minority individuals.</a:t>
            </a:r>
          </a:p>
          <a:p>
            <a:r>
              <a:rPr lang="en-US" dirty="0"/>
              <a:t>David M. Frost, Karen </a:t>
            </a:r>
            <a:r>
              <a:rPr lang="en-US" dirty="0" err="1"/>
              <a:t>Lehavot</a:t>
            </a:r>
            <a:r>
              <a:rPr lang="en-US" dirty="0"/>
              <a:t>, </a:t>
            </a:r>
            <a:r>
              <a:rPr lang="en-US" dirty="0" err="1"/>
              <a:t>Ilan</a:t>
            </a:r>
            <a:r>
              <a:rPr lang="en-US" dirty="0"/>
              <a:t> H. Meyer, </a:t>
            </a:r>
          </a:p>
          <a:p>
            <a:r>
              <a:rPr lang="en-US" dirty="0"/>
              <a:t>Journal of Behavioral Medicine, June 2013</a:t>
            </a:r>
          </a:p>
          <a:p>
            <a:endParaRPr lang="en-US" dirty="0"/>
          </a:p>
          <a:p>
            <a:r>
              <a:rPr lang="en-US" dirty="0"/>
              <a:t>Trainer continues the definition of minority stress theory by connecting ethnic or racial group minority status with that of sexual minority  group status.</a:t>
            </a:r>
          </a:p>
          <a:p>
            <a:endParaRPr lang="en-US" dirty="0"/>
          </a:p>
          <a:p>
            <a:r>
              <a:rPr lang="en-US" dirty="0"/>
              <a:t>Trainer cites the study below to</a:t>
            </a:r>
            <a:r>
              <a:rPr lang="en-US" baseline="0" dirty="0"/>
              <a:t> highlight how belonging to an ethnic or racial minority group exposes sexual minorities to</a:t>
            </a:r>
            <a:r>
              <a:rPr lang="en-US" dirty="0"/>
              <a:t> </a:t>
            </a:r>
            <a:r>
              <a:rPr lang="en-US" baseline="0" dirty="0"/>
              <a:t>additional sources of discrimination-related stress.</a:t>
            </a:r>
          </a:p>
          <a:p>
            <a:endParaRPr lang="en-US" dirty="0"/>
          </a:p>
          <a:p>
            <a:r>
              <a:rPr lang="en-US" b="1" dirty="0"/>
              <a:t>Source:</a:t>
            </a:r>
          </a:p>
          <a:p>
            <a:r>
              <a:rPr lang="en-US" b="1" dirty="0"/>
              <a:t>Measuring Multiple Minority Stress:</a:t>
            </a:r>
            <a:r>
              <a:rPr lang="en-US" b="1" baseline="0" dirty="0"/>
              <a:t> The LGBT People of Color</a:t>
            </a:r>
          </a:p>
          <a:p>
            <a:r>
              <a:rPr lang="en-US" b="1" baseline="0" dirty="0" err="1"/>
              <a:t>Microagressions</a:t>
            </a:r>
            <a:r>
              <a:rPr lang="en-US" b="1" baseline="0" dirty="0"/>
              <a:t> Scale </a:t>
            </a:r>
            <a:r>
              <a:rPr lang="en-US" b="0" baseline="0" dirty="0" err="1"/>
              <a:t>Balasam</a:t>
            </a:r>
            <a:r>
              <a:rPr lang="en-US" b="0" baseline="0" dirty="0"/>
              <a:t>, K.F, Molina, Y., </a:t>
            </a:r>
            <a:r>
              <a:rPr lang="en-US" b="0" baseline="0" dirty="0" err="1"/>
              <a:t>Beadnell</a:t>
            </a:r>
            <a:r>
              <a:rPr lang="en-US" b="0" baseline="0" dirty="0"/>
              <a:t>, B., </a:t>
            </a:r>
            <a:r>
              <a:rPr lang="en-US" b="0" baseline="0" dirty="0" err="1"/>
              <a:t>Simoni</a:t>
            </a:r>
            <a:r>
              <a:rPr lang="en-US" b="0" baseline="0" dirty="0"/>
              <a:t>, J., </a:t>
            </a:r>
            <a:r>
              <a:rPr lang="en-US" b="0" baseline="0" dirty="0" err="1"/>
              <a:t>Walthers</a:t>
            </a:r>
            <a:r>
              <a:rPr lang="en-US" b="0" baseline="0" dirty="0"/>
              <a:t>, K.</a:t>
            </a:r>
          </a:p>
          <a:p>
            <a:r>
              <a:rPr lang="en-US" b="0" baseline="0" dirty="0"/>
              <a:t>Cultural Diversity and Ethnic Minority Psychology, April 2011.</a:t>
            </a:r>
            <a:endParaRPr lang="en-US" b="0" dirty="0"/>
          </a:p>
          <a:p>
            <a:endParaRPr lang="en-US" dirty="0"/>
          </a:p>
          <a:p>
            <a:endParaRPr lang="en-US" dirty="0"/>
          </a:p>
        </p:txBody>
      </p:sp>
      <p:sp>
        <p:nvSpPr>
          <p:cNvPr id="4" name="Slide Number Placeholder 3"/>
          <p:cNvSpPr>
            <a:spLocks noGrp="1"/>
          </p:cNvSpPr>
          <p:nvPr>
            <p:ph type="sldNum" sz="quarter" idx="10"/>
          </p:nvPr>
        </p:nvSpPr>
        <p:spPr/>
        <p:txBody>
          <a:bodyPr/>
          <a:lstStyle/>
          <a:p>
            <a:fld id="{00C2020F-4E4E-463A-95B7-DDFFF607D600}" type="slidenum">
              <a:rPr lang="en-US" smtClean="0"/>
              <a:pPr/>
              <a:t>102</a:t>
            </a:fld>
            <a:endParaRPr lang="en-US"/>
          </a:p>
        </p:txBody>
      </p:sp>
    </p:spTree>
    <p:extLst>
      <p:ext uri="{BB962C8B-B14F-4D97-AF65-F5344CB8AC3E}">
        <p14:creationId xmlns:p14="http://schemas.microsoft.com/office/powerpoint/2010/main" val="1760121796"/>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260850"/>
            <a:ext cx="5608320" cy="4183380"/>
          </a:xfrm>
        </p:spPr>
        <p:txBody>
          <a:bodyPr/>
          <a:lstStyle/>
          <a:p>
            <a:r>
              <a:rPr lang="en-US" b="1" dirty="0"/>
              <a:t>Trainer underscores the following points:</a:t>
            </a:r>
          </a:p>
          <a:p>
            <a:r>
              <a:rPr lang="en-US" dirty="0"/>
              <a:t>1. Emerging research connects minority stress with sexual minority populations to describe the risk for negative</a:t>
            </a:r>
            <a:r>
              <a:rPr lang="en-US" baseline="0" dirty="0"/>
              <a:t> outcomes </a:t>
            </a:r>
            <a:r>
              <a:rPr lang="en-US" dirty="0"/>
              <a:t>on mental and physical health.</a:t>
            </a:r>
          </a:p>
          <a:p>
            <a:endParaRPr lang="en-US" dirty="0"/>
          </a:p>
          <a:p>
            <a:r>
              <a:rPr lang="en-US" dirty="0"/>
              <a:t>2. Few such studies have explored mental &amp; physical health among </a:t>
            </a:r>
          </a:p>
          <a:p>
            <a:r>
              <a:rPr lang="en-US" dirty="0"/>
              <a:t>men who actively deny a sexual minority sexual identity label (such as gay or            bisexual) while engaging in same-sex sexual behaviors. </a:t>
            </a:r>
          </a:p>
          <a:p>
            <a:endParaRPr lang="en-US" dirty="0"/>
          </a:p>
          <a:p>
            <a:r>
              <a:rPr lang="en-US" dirty="0"/>
              <a:t>3. Although some forms of</a:t>
            </a:r>
            <a:r>
              <a:rPr lang="en-US" baseline="0" dirty="0"/>
              <a:t> minority stress can be experienced by any socially stigmatized minority group, hiding one’s sexual minority status or identity</a:t>
            </a:r>
          </a:p>
          <a:p>
            <a:r>
              <a:rPr lang="en-US" baseline="0" dirty="0"/>
              <a:t>and internalized homophobia are unique to sexual minority individuals.  This is may be another</a:t>
            </a:r>
            <a:r>
              <a:rPr lang="en-US" dirty="0"/>
              <a:t> factor of minority stress than may be extrapolated to YMSMs. Even without choosing to claim a gay or bisexual identity, YMSMs may experience similar stress related to the stigma and internalized homophobia.</a:t>
            </a:r>
          </a:p>
          <a:p>
            <a:endParaRPr lang="en-US" b="1" dirty="0"/>
          </a:p>
          <a:p>
            <a:r>
              <a:rPr lang="en-US" b="1" dirty="0"/>
              <a:t>Sources:</a:t>
            </a:r>
          </a:p>
          <a:p>
            <a:r>
              <a:rPr lang="en-US" b="1" dirty="0"/>
              <a:t>Effects of Minority Stress Processes on the Mental Health of</a:t>
            </a:r>
          </a:p>
          <a:p>
            <a:r>
              <a:rPr lang="en-US" b="1" dirty="0"/>
              <a:t>Latino Men Who Have Sex with Men and Women: A Qualitative Study.</a:t>
            </a:r>
          </a:p>
          <a:p>
            <a:r>
              <a:rPr lang="en-US" b="1" dirty="0"/>
              <a:t>Holloway, IW, Padilla, MB, </a:t>
            </a:r>
            <a:r>
              <a:rPr lang="en-US" b="1" dirty="0" err="1"/>
              <a:t>Willner</a:t>
            </a:r>
            <a:r>
              <a:rPr lang="en-US" b="1" dirty="0"/>
              <a:t> L, </a:t>
            </a:r>
            <a:r>
              <a:rPr lang="en-US" b="1" dirty="0" err="1"/>
              <a:t>Guilamo</a:t>
            </a:r>
            <a:r>
              <a:rPr lang="en-US" b="1" dirty="0"/>
              <a:t>-Ramos V. </a:t>
            </a:r>
            <a:endParaRPr lang="en-US" dirty="0"/>
          </a:p>
          <a:p>
            <a:r>
              <a:rPr lang="en-US" dirty="0"/>
              <a:t>Archives of Sexual Behavior, Nov 2014</a:t>
            </a:r>
          </a:p>
          <a:p>
            <a:endParaRPr lang="en-US" dirty="0"/>
          </a:p>
          <a:p>
            <a:r>
              <a:rPr lang="en-US" b="1" dirty="0"/>
              <a:t>Minority stress and physical health among sexual minority individuals.</a:t>
            </a:r>
          </a:p>
          <a:p>
            <a:r>
              <a:rPr lang="en-US" dirty="0"/>
              <a:t>David M. Frost, Karen </a:t>
            </a:r>
            <a:r>
              <a:rPr lang="en-US" dirty="0" err="1"/>
              <a:t>Lehavot</a:t>
            </a:r>
            <a:r>
              <a:rPr lang="en-US" dirty="0"/>
              <a:t>, </a:t>
            </a:r>
            <a:r>
              <a:rPr lang="en-US" dirty="0" err="1"/>
              <a:t>Ilan</a:t>
            </a:r>
            <a:r>
              <a:rPr lang="en-US" dirty="0"/>
              <a:t> H. Meyer, </a:t>
            </a:r>
          </a:p>
          <a:p>
            <a:r>
              <a:rPr lang="en-US" dirty="0"/>
              <a:t>Journal of Behavioral Medicine, June 2013</a:t>
            </a:r>
          </a:p>
          <a:p>
            <a:endParaRPr lang="en-US" dirty="0"/>
          </a:p>
        </p:txBody>
      </p:sp>
      <p:sp>
        <p:nvSpPr>
          <p:cNvPr id="4" name="Slide Number Placeholder 3"/>
          <p:cNvSpPr>
            <a:spLocks noGrp="1"/>
          </p:cNvSpPr>
          <p:nvPr>
            <p:ph type="sldNum" sz="quarter" idx="10"/>
          </p:nvPr>
        </p:nvSpPr>
        <p:spPr/>
        <p:txBody>
          <a:bodyPr/>
          <a:lstStyle/>
          <a:p>
            <a:fld id="{5F0B8E03-B682-CA49-9DE4-53360AC9A75F}" type="slidenum">
              <a:rPr lang="en-US" smtClean="0"/>
              <a:pPr/>
              <a:t>103</a:t>
            </a:fld>
            <a:endParaRPr lang="en-US"/>
          </a:p>
        </p:txBody>
      </p:sp>
    </p:spTree>
    <p:extLst>
      <p:ext uri="{BB962C8B-B14F-4D97-AF65-F5344CB8AC3E}">
        <p14:creationId xmlns:p14="http://schemas.microsoft.com/office/powerpoint/2010/main" val="2485991280"/>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Trainer explains the schematic</a:t>
            </a:r>
            <a:r>
              <a:rPr lang="en-US" b="1" baseline="0" dirty="0"/>
              <a:t> is a visual to:</a:t>
            </a:r>
          </a:p>
          <a:p>
            <a:pPr marL="174708" indent="-174708">
              <a:buFont typeface="Arial"/>
              <a:buChar char="•"/>
            </a:pPr>
            <a:r>
              <a:rPr lang="en-US" b="0" baseline="0" dirty="0"/>
              <a:t>Show how the intersections of race/ethnicity, sexuality and gender may contribute to a layering of multi-minority stressors</a:t>
            </a:r>
          </a:p>
          <a:p>
            <a:r>
              <a:rPr lang="en-US" b="0" baseline="0" dirty="0"/>
              <a:t>    that could contribute to risky behaviors, negative health outcomes</a:t>
            </a:r>
          </a:p>
          <a:p>
            <a:pPr marL="174708" indent="-174708">
              <a:buFont typeface="Arial"/>
              <a:buChar char="•"/>
            </a:pPr>
            <a:r>
              <a:rPr lang="en-US" b="0" baseline="0" dirty="0"/>
              <a:t>Help providers visualize the stressors so that they can consider how to provide opportunities for YMSMs to talk about their stress</a:t>
            </a:r>
          </a:p>
          <a:p>
            <a:pPr marL="174708" indent="-174708">
              <a:buFont typeface="Arial"/>
              <a:buChar char="•"/>
            </a:pPr>
            <a:r>
              <a:rPr lang="en-US" b="0" baseline="0" dirty="0"/>
              <a:t>Help providers assess (not assume) if there is cultural isolation, internalized negative stereotypes or internalized homophobia</a:t>
            </a:r>
          </a:p>
          <a:p>
            <a:pPr marL="174708" indent="-174708">
              <a:buFont typeface="Arial"/>
              <a:buChar char="•"/>
            </a:pPr>
            <a:endParaRPr lang="en-US" b="0" dirty="0"/>
          </a:p>
        </p:txBody>
      </p:sp>
      <p:sp>
        <p:nvSpPr>
          <p:cNvPr id="4" name="Slide Number Placeholder 3"/>
          <p:cNvSpPr>
            <a:spLocks noGrp="1"/>
          </p:cNvSpPr>
          <p:nvPr>
            <p:ph type="sldNum" sz="quarter" idx="10"/>
          </p:nvPr>
        </p:nvSpPr>
        <p:spPr/>
        <p:txBody>
          <a:bodyPr/>
          <a:lstStyle/>
          <a:p>
            <a:fld id="{5F0B8E03-B682-CA49-9DE4-53360AC9A75F}" type="slidenum">
              <a:rPr lang="en-US" smtClean="0"/>
              <a:pPr/>
              <a:t>104</a:t>
            </a:fld>
            <a:endParaRPr lang="en-US"/>
          </a:p>
        </p:txBody>
      </p:sp>
    </p:spTree>
    <p:extLst>
      <p:ext uri="{BB962C8B-B14F-4D97-AF65-F5344CB8AC3E}">
        <p14:creationId xmlns:p14="http://schemas.microsoft.com/office/powerpoint/2010/main" val="1267669737"/>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This next section</a:t>
            </a:r>
            <a:r>
              <a:rPr lang="en-US" b="1" baseline="0" dirty="0"/>
              <a:t> will focus on resilience and coping.</a:t>
            </a:r>
            <a:endParaRPr lang="en-US" b="1" dirty="0"/>
          </a:p>
          <a:p>
            <a:endParaRPr lang="en-US" b="1" dirty="0"/>
          </a:p>
        </p:txBody>
      </p:sp>
      <p:sp>
        <p:nvSpPr>
          <p:cNvPr id="4" name="Slide Number Placeholder 3"/>
          <p:cNvSpPr>
            <a:spLocks noGrp="1"/>
          </p:cNvSpPr>
          <p:nvPr>
            <p:ph type="sldNum" sz="quarter" idx="10"/>
          </p:nvPr>
        </p:nvSpPr>
        <p:spPr/>
        <p:txBody>
          <a:bodyPr/>
          <a:lstStyle/>
          <a:p>
            <a:fld id="{5F0B8E03-B682-CA49-9DE4-53360AC9A75F}" type="slidenum">
              <a:rPr lang="en-US" smtClean="0"/>
              <a:pPr/>
              <a:t>105</a:t>
            </a:fld>
            <a:endParaRPr lang="en-US"/>
          </a:p>
        </p:txBody>
      </p:sp>
    </p:spTree>
    <p:extLst>
      <p:ext uri="{BB962C8B-B14F-4D97-AF65-F5344CB8AC3E}">
        <p14:creationId xmlns:p14="http://schemas.microsoft.com/office/powerpoint/2010/main" val="560205477"/>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Trainer reiterates the</a:t>
            </a:r>
            <a:r>
              <a:rPr lang="en-US" baseline="0" dirty="0"/>
              <a:t> “arc” of minority stress bending from race/ethnicity to sexual to gender minority related stress.</a:t>
            </a:r>
          </a:p>
          <a:p>
            <a:endParaRPr lang="en-US" baseline="0" dirty="0"/>
          </a:p>
          <a:p>
            <a:r>
              <a:rPr lang="en-US" baseline="0" dirty="0"/>
              <a:t>Trainer describes</a:t>
            </a:r>
            <a:r>
              <a:rPr lang="en-US" dirty="0"/>
              <a:t> resilience and coping as resources and ways of thinking, behaving, and managing emotion that may serve as protective factors or be the buffer between the individual and the external stress factor.</a:t>
            </a:r>
          </a:p>
          <a:p>
            <a:endParaRPr lang="en-US" dirty="0"/>
          </a:p>
          <a:p>
            <a:endParaRPr lang="en-US" dirty="0"/>
          </a:p>
          <a:p>
            <a:endParaRPr lang="en-US" b="1" dirty="0"/>
          </a:p>
          <a:p>
            <a:endParaRPr lang="en-US" b="1" dirty="0"/>
          </a:p>
        </p:txBody>
      </p:sp>
      <p:sp>
        <p:nvSpPr>
          <p:cNvPr id="4" name="Slide Number Placeholder 3"/>
          <p:cNvSpPr>
            <a:spLocks noGrp="1"/>
          </p:cNvSpPr>
          <p:nvPr>
            <p:ph type="sldNum" sz="quarter" idx="10"/>
          </p:nvPr>
        </p:nvSpPr>
        <p:spPr/>
        <p:txBody>
          <a:bodyPr/>
          <a:lstStyle/>
          <a:p>
            <a:fld id="{5F0B8E03-B682-CA49-9DE4-53360AC9A75F}" type="slidenum">
              <a:rPr lang="en-US" smtClean="0"/>
              <a:pPr/>
              <a:t>106</a:t>
            </a:fld>
            <a:endParaRPr lang="en-US"/>
          </a:p>
        </p:txBody>
      </p:sp>
    </p:spTree>
    <p:extLst>
      <p:ext uri="{BB962C8B-B14F-4D97-AF65-F5344CB8AC3E}">
        <p14:creationId xmlns:p14="http://schemas.microsoft.com/office/powerpoint/2010/main" val="3838763390"/>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Trainer reminds participants  that YMSMs are under-researched making it difficult to </a:t>
            </a:r>
          </a:p>
          <a:p>
            <a:r>
              <a:rPr lang="en-US" dirty="0"/>
              <a:t>identify them given YMSM is an epidemiological term, not a self-identity.  The reason for YMSMs avoiding a self-identity as a sexual minority, the reason for maintaining secrecy may in and of itself be a coping strategy for some.</a:t>
            </a:r>
          </a:p>
          <a:p>
            <a:endParaRPr lang="en-US" dirty="0"/>
          </a:p>
          <a:p>
            <a:endParaRPr lang="en-US" dirty="0"/>
          </a:p>
          <a:p>
            <a:endParaRPr lang="en-US" dirty="0"/>
          </a:p>
          <a:p>
            <a:r>
              <a:rPr lang="en-US" b="1" dirty="0"/>
              <a:t>Source:</a:t>
            </a:r>
          </a:p>
          <a:p>
            <a:r>
              <a:rPr lang="en-US" dirty="0"/>
              <a:t>Responses to Discrimination and Psychiatric</a:t>
            </a:r>
            <a:r>
              <a:rPr lang="en-US" baseline="0" dirty="0"/>
              <a:t> Disorders Among Black, Hispanic, Female, and Lesbian, Gay, and Bisexual Individuals</a:t>
            </a:r>
          </a:p>
          <a:p>
            <a:r>
              <a:rPr lang="en-US" baseline="0" dirty="0"/>
              <a:t>McLaughlin, K.A., </a:t>
            </a:r>
            <a:r>
              <a:rPr lang="en-US" baseline="0" dirty="0" err="1"/>
              <a:t>Hatzenbuehler</a:t>
            </a:r>
            <a:r>
              <a:rPr lang="en-US" baseline="0" dirty="0"/>
              <a:t>, M.L., &amp; Keyes, K.M. American Journal of Public Health. 2010</a:t>
            </a:r>
            <a:endParaRPr lang="en-US" dirty="0"/>
          </a:p>
        </p:txBody>
      </p:sp>
      <p:sp>
        <p:nvSpPr>
          <p:cNvPr id="4" name="Slide Number Placeholder 3"/>
          <p:cNvSpPr>
            <a:spLocks noGrp="1"/>
          </p:cNvSpPr>
          <p:nvPr>
            <p:ph type="sldNum" sz="quarter" idx="10"/>
          </p:nvPr>
        </p:nvSpPr>
        <p:spPr/>
        <p:txBody>
          <a:bodyPr/>
          <a:lstStyle/>
          <a:p>
            <a:fld id="{00C2020F-4E4E-463A-95B7-DDFFF607D600}" type="slidenum">
              <a:rPr lang="en-US" smtClean="0"/>
              <a:pPr/>
              <a:t>107</a:t>
            </a:fld>
            <a:endParaRPr lang="en-US"/>
          </a:p>
        </p:txBody>
      </p:sp>
    </p:spTree>
    <p:extLst>
      <p:ext uri="{BB962C8B-B14F-4D97-AF65-F5344CB8AC3E}">
        <p14:creationId xmlns:p14="http://schemas.microsoft.com/office/powerpoint/2010/main" val="545651544"/>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a:p>
            <a:r>
              <a:rPr lang="en-US" b="1" dirty="0"/>
              <a:t>This next</a:t>
            </a:r>
            <a:r>
              <a:rPr lang="en-US" b="1" baseline="0" dirty="0"/>
              <a:t> section will look at how providers can support YMSM clients.</a:t>
            </a:r>
            <a:endParaRPr lang="en-US" b="1" dirty="0"/>
          </a:p>
        </p:txBody>
      </p:sp>
      <p:sp>
        <p:nvSpPr>
          <p:cNvPr id="4" name="Slide Number Placeholder 3"/>
          <p:cNvSpPr>
            <a:spLocks noGrp="1"/>
          </p:cNvSpPr>
          <p:nvPr>
            <p:ph type="sldNum" sz="quarter" idx="10"/>
          </p:nvPr>
        </p:nvSpPr>
        <p:spPr/>
        <p:txBody>
          <a:bodyPr/>
          <a:lstStyle/>
          <a:p>
            <a:fld id="{5F0B8E03-B682-CA49-9DE4-53360AC9A75F}" type="slidenum">
              <a:rPr lang="en-US" smtClean="0"/>
              <a:pPr/>
              <a:t>108</a:t>
            </a:fld>
            <a:endParaRPr lang="en-US"/>
          </a:p>
        </p:txBody>
      </p:sp>
    </p:spTree>
    <p:extLst>
      <p:ext uri="{BB962C8B-B14F-4D97-AF65-F5344CB8AC3E}">
        <p14:creationId xmlns:p14="http://schemas.microsoft.com/office/powerpoint/2010/main" val="110626906"/>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Trainer revisits the prior schematic showing the multi-minority stressors for YMSMs.</a:t>
            </a:r>
          </a:p>
          <a:p>
            <a:pPr defTabSz="465887">
              <a:defRPr/>
            </a:pPr>
            <a:endParaRPr lang="en-US" dirty="0"/>
          </a:p>
          <a:p>
            <a:pPr defTabSz="465887">
              <a:defRPr/>
            </a:pPr>
            <a:r>
              <a:rPr lang="en-US" dirty="0"/>
              <a:t>Trainer now shows the added interventions on the periphery. (</a:t>
            </a:r>
            <a:r>
              <a:rPr lang="en-US" dirty="0" err="1"/>
              <a:t>i.e</a:t>
            </a:r>
            <a:r>
              <a:rPr lang="en-US" dirty="0"/>
              <a:t>, creating safe</a:t>
            </a:r>
            <a:r>
              <a:rPr lang="en-US" baseline="0" dirty="0"/>
              <a:t> environment, identifying community support, encouraging social networks, recognizing self-efficacy and resiliency)</a:t>
            </a:r>
          </a:p>
          <a:p>
            <a:pPr defTabSz="465887">
              <a:defRPr/>
            </a:pPr>
            <a:endParaRPr lang="en-US" dirty="0"/>
          </a:p>
          <a:p>
            <a:pPr defTabSz="465887">
              <a:defRPr/>
            </a:pPr>
            <a:r>
              <a:rPr lang="en-US" dirty="0"/>
              <a:t>Trainer points to these interventions as strategies providers can use to add protective elements that may support YMSMs.</a:t>
            </a:r>
          </a:p>
          <a:p>
            <a:pPr defTabSz="465887">
              <a:defRPr/>
            </a:pPr>
            <a:endParaRPr lang="en-US" dirty="0"/>
          </a:p>
          <a:p>
            <a:pPr defTabSz="465887">
              <a:defRPr/>
            </a:pPr>
            <a:endParaRPr lang="en-US" dirty="0"/>
          </a:p>
          <a:p>
            <a:endParaRPr lang="en-US" b="1" dirty="0"/>
          </a:p>
        </p:txBody>
      </p:sp>
      <p:sp>
        <p:nvSpPr>
          <p:cNvPr id="4" name="Slide Number Placeholder 3"/>
          <p:cNvSpPr>
            <a:spLocks noGrp="1"/>
          </p:cNvSpPr>
          <p:nvPr>
            <p:ph type="sldNum" sz="quarter" idx="10"/>
          </p:nvPr>
        </p:nvSpPr>
        <p:spPr/>
        <p:txBody>
          <a:bodyPr/>
          <a:lstStyle/>
          <a:p>
            <a:fld id="{5F0B8E03-B682-CA49-9DE4-53360AC9A75F}" type="slidenum">
              <a:rPr lang="en-US" smtClean="0"/>
              <a:pPr/>
              <a:t>109</a:t>
            </a:fld>
            <a:endParaRPr lang="en-US"/>
          </a:p>
        </p:txBody>
      </p:sp>
    </p:spTree>
    <p:extLst>
      <p:ext uri="{BB962C8B-B14F-4D97-AF65-F5344CB8AC3E}">
        <p14:creationId xmlns:p14="http://schemas.microsoft.com/office/powerpoint/2010/main" val="72459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fontAlgn="base"/>
            <a:r>
              <a:rPr lang="en-US" sz="1200" kern="1200" dirty="0">
                <a:solidFill>
                  <a:schemeClr val="tx1"/>
                </a:solidFill>
                <a:effectLst/>
                <a:latin typeface="+mn-lt"/>
                <a:ea typeface="+mn-ea"/>
                <a:cs typeface="+mn-cs"/>
              </a:rPr>
              <a:t>The Centers for Disease Control (CDC) recently reported that an unprecedented number of Americans identify as bisexual. The CDC study also found that more men who identify as straight admit to having same-sex sex. Sometimes, attraction to same-sex love affairs becomes a routine part of their lives.</a:t>
            </a:r>
          </a:p>
          <a:p>
            <a:pPr fontAlgn="base"/>
            <a:r>
              <a:rPr lang="en-US" sz="1200" kern="1200" dirty="0">
                <a:solidFill>
                  <a:schemeClr val="tx1"/>
                </a:solidFill>
                <a:effectLst/>
                <a:latin typeface="+mn-lt"/>
                <a:ea typeface="+mn-ea"/>
                <a:cs typeface="+mn-cs"/>
              </a:rPr>
              <a:t>After interviewing more than 9,000 people age 18 to 44, the CDC discovered 6.2 percent of the male participants admitted that they had same-sex sex at least once in their lives, and 2.3 percent of those men identified as straight.  In a nutshell, more straight men are having sex with men, and many of them continue to engage in same-sex activities throughout their lives.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“We can learn a lot about sexual fluidity and diversity from men on the down low. Some men on the DL identify as bisexual but are not public about their sex with men. Others are completely straight-identified and view their sex with men as an erotic hobby, so to speak. For them, it’s an occasional means of getting off, but it’s not something that feels significant enough to influence how they understand their sexual orientation.”</a:t>
            </a:r>
          </a:p>
          <a:p>
            <a:endParaRPr lang="en-US" dirty="0"/>
          </a:p>
        </p:txBody>
      </p:sp>
      <p:sp>
        <p:nvSpPr>
          <p:cNvPr id="4" name="Slide Number Placeholder 3"/>
          <p:cNvSpPr>
            <a:spLocks noGrp="1"/>
          </p:cNvSpPr>
          <p:nvPr>
            <p:ph type="sldNum" sz="quarter" idx="10"/>
          </p:nvPr>
        </p:nvSpPr>
        <p:spPr/>
        <p:txBody>
          <a:bodyPr/>
          <a:lstStyle/>
          <a:p>
            <a:fld id="{CD177313-3CBD-47CB-8071-9BEAE09FBB90}" type="slidenum">
              <a:rPr lang="en-US" smtClean="0"/>
              <a:pPr/>
              <a:t>11</a:t>
            </a:fld>
            <a:endParaRPr lang="en-US"/>
          </a:p>
        </p:txBody>
      </p:sp>
    </p:spTree>
    <p:extLst>
      <p:ext uri="{BB962C8B-B14F-4D97-AF65-F5344CB8AC3E}">
        <p14:creationId xmlns:p14="http://schemas.microsoft.com/office/powerpoint/2010/main" val="722025021"/>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a:t>Trainer makes the following key points when introducing this slide:</a:t>
            </a:r>
          </a:p>
          <a:p>
            <a:pPr marL="174708" indent="-174708" defTabSz="465887">
              <a:buFont typeface="Arial"/>
              <a:buChar char="•"/>
              <a:defRPr/>
            </a:pPr>
            <a:r>
              <a:rPr lang="en-US" baseline="0" dirty="0"/>
              <a:t>To increase the likelihood of being effective, providers need to be aware minority stress exists</a:t>
            </a:r>
          </a:p>
          <a:p>
            <a:pPr marL="174708" indent="-174708">
              <a:buFont typeface="Arial"/>
              <a:buChar char="•"/>
            </a:pPr>
            <a:r>
              <a:rPr lang="en-US" baseline="0" dirty="0"/>
              <a:t>Providers can’t resolve or lessen minority stress but we can be cued into it as a factor that impacts mental and physical health</a:t>
            </a:r>
          </a:p>
          <a:p>
            <a:pPr marL="174708" indent="-174708">
              <a:buFont typeface="Arial"/>
              <a:buChar char="•"/>
            </a:pPr>
            <a:r>
              <a:rPr lang="en-US" baseline="0" dirty="0"/>
              <a:t>Have self-awareness to avoid adding to the minority stress with hidden biases, assumptions, stereotypes, and/or disregard</a:t>
            </a:r>
            <a:r>
              <a:rPr lang="en-US" dirty="0"/>
              <a:t> </a:t>
            </a:r>
            <a:r>
              <a:rPr lang="en-US" baseline="0" dirty="0"/>
              <a:t>for its significance </a:t>
            </a:r>
          </a:p>
          <a:p>
            <a:endParaRPr lang="en-US" baseline="0" dirty="0"/>
          </a:p>
          <a:p>
            <a:endParaRPr lang="en-US" dirty="0"/>
          </a:p>
          <a:p>
            <a:r>
              <a:rPr lang="en-US" b="1" baseline="0" dirty="0"/>
              <a:t>Large Group Discussion</a:t>
            </a:r>
            <a:r>
              <a:rPr lang="en-US" b="1" dirty="0"/>
              <a:t> - </a:t>
            </a:r>
            <a:r>
              <a:rPr lang="en-US" b="1" baseline="0" dirty="0"/>
              <a:t>Trainer asks:</a:t>
            </a:r>
          </a:p>
          <a:p>
            <a:pPr marL="232943" indent="-232943">
              <a:buFont typeface="+mj-lt"/>
              <a:buAutoNum type="arabicPeriod"/>
            </a:pPr>
            <a:r>
              <a:rPr lang="en-US" baseline="0" dirty="0"/>
              <a:t>What are ways in which providers can invite YMSMs to discuss their stress that may be</a:t>
            </a:r>
            <a:r>
              <a:rPr lang="en-US" dirty="0"/>
              <a:t> </a:t>
            </a:r>
            <a:r>
              <a:rPr lang="en-US" baseline="0" dirty="0"/>
              <a:t>related to their sexual risk behaviors? (sexual minority stress)</a:t>
            </a:r>
          </a:p>
          <a:p>
            <a:endParaRPr lang="en-US" baseline="0" dirty="0"/>
          </a:p>
          <a:p>
            <a:pPr marL="232943" indent="-232943">
              <a:buFont typeface="+mj-lt"/>
              <a:buAutoNum type="arabicPeriod"/>
            </a:pPr>
            <a:r>
              <a:rPr lang="en-US" baseline="0" dirty="0"/>
              <a:t>What are ways in which providers can invite YMSMs to discuss their stress that may be</a:t>
            </a:r>
            <a:r>
              <a:rPr lang="en-US" dirty="0"/>
              <a:t> </a:t>
            </a:r>
            <a:r>
              <a:rPr lang="en-US" baseline="0" dirty="0"/>
              <a:t>related to their race or ethnicity? (racial/ethnicity minority stress)</a:t>
            </a:r>
          </a:p>
          <a:p>
            <a:endParaRPr lang="en-US" baseline="0" dirty="0"/>
          </a:p>
          <a:p>
            <a:pPr marL="232943" indent="-232943">
              <a:buFont typeface="+mj-lt"/>
              <a:buAutoNum type="arabicPeriod"/>
            </a:pPr>
            <a:r>
              <a:rPr lang="en-US" baseline="0" dirty="0"/>
              <a:t>How might the provider assess if the YMSMs is experiencing isolation or has internalized</a:t>
            </a:r>
            <a:r>
              <a:rPr lang="en-US" dirty="0"/>
              <a:t> </a:t>
            </a:r>
            <a:r>
              <a:rPr lang="en-US" baseline="0" dirty="0"/>
              <a:t>negative stereotypes or internalized transphobia? (gender minority stress)</a:t>
            </a:r>
          </a:p>
          <a:p>
            <a:pPr marL="232943" indent="-232943">
              <a:buFont typeface="+mj-lt"/>
              <a:buAutoNum type="arabicPeriod"/>
            </a:pPr>
            <a:endParaRPr lang="en-US" dirty="0"/>
          </a:p>
        </p:txBody>
      </p:sp>
      <p:sp>
        <p:nvSpPr>
          <p:cNvPr id="4" name="Slide Number Placeholder 3"/>
          <p:cNvSpPr>
            <a:spLocks noGrp="1"/>
          </p:cNvSpPr>
          <p:nvPr>
            <p:ph type="sldNum" sz="quarter" idx="10"/>
          </p:nvPr>
        </p:nvSpPr>
        <p:spPr/>
        <p:txBody>
          <a:bodyPr/>
          <a:lstStyle/>
          <a:p>
            <a:fld id="{00C2020F-4E4E-463A-95B7-DDFFF607D600}" type="slidenum">
              <a:rPr lang="en-US" smtClean="0"/>
              <a:pPr/>
              <a:t>110</a:t>
            </a:fld>
            <a:endParaRPr lang="en-US"/>
          </a:p>
        </p:txBody>
      </p:sp>
    </p:spTree>
    <p:extLst>
      <p:ext uri="{BB962C8B-B14F-4D97-AF65-F5344CB8AC3E}">
        <p14:creationId xmlns:p14="http://schemas.microsoft.com/office/powerpoint/2010/main" val="2560216199"/>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baseline="0" dirty="0"/>
              <a:t>Dyad Exercise – 15 minutes</a:t>
            </a:r>
          </a:p>
          <a:p>
            <a:r>
              <a:rPr lang="en-US" b="0" baseline="0" dirty="0"/>
              <a:t>Trainer instructs the participants to find a partner preferably someone they do not know well. Inform them that being able to engage openly </a:t>
            </a:r>
            <a:r>
              <a:rPr lang="en-US" b="0" dirty="0"/>
              <a:t>with someone they don’t know well is transferable skill for working with client whom they may not know well.</a:t>
            </a:r>
            <a:endParaRPr lang="en-US" b="0" baseline="0" dirty="0"/>
          </a:p>
          <a:p>
            <a:r>
              <a:rPr lang="en-US" b="0" baseline="0" dirty="0"/>
              <a:t>*Note- If time does not permit, then trainer asks participants to turn to the person closest for the 15 minute activity</a:t>
            </a:r>
          </a:p>
          <a:p>
            <a:endParaRPr lang="en-US" b="0" baseline="0" dirty="0"/>
          </a:p>
          <a:p>
            <a:r>
              <a:rPr lang="en-US" b="1" baseline="0" dirty="0"/>
              <a:t>Instructions for the exercise</a:t>
            </a:r>
          </a:p>
          <a:p>
            <a:r>
              <a:rPr lang="en-US" b="1" baseline="0" dirty="0"/>
              <a:t>Based on the short description of the client, develop key questions or statements to help you:</a:t>
            </a:r>
          </a:p>
          <a:p>
            <a:pPr marL="232943" indent="-232943">
              <a:buFontTx/>
              <a:buAutoNum type="arabicParenR"/>
            </a:pPr>
            <a:r>
              <a:rPr lang="en-US" b="0" baseline="0" dirty="0"/>
              <a:t>Build rapport to create an environment where the client can discuss his vulnerabilities and stress recognizing that he may not call it out as minority stress, just like he may not refer to himself as a MSM</a:t>
            </a:r>
          </a:p>
          <a:p>
            <a:pPr marL="232943" indent="-232943">
              <a:buFontTx/>
              <a:buAutoNum type="arabicParenR"/>
            </a:pPr>
            <a:r>
              <a:rPr lang="en-US" dirty="0"/>
              <a:t>Identify community support, encourage social networks or recognize self-efficacy &amp; resiliency</a:t>
            </a:r>
            <a:endParaRPr lang="en-US" b="0" baseline="0" dirty="0"/>
          </a:p>
          <a:p>
            <a:endParaRPr lang="en-US" b="0" baseline="0" dirty="0"/>
          </a:p>
          <a:p>
            <a:r>
              <a:rPr lang="en-US" b="0" baseline="0" dirty="0"/>
              <a:t>Handouts: Each client Profile below needs to be developed as a handout:</a:t>
            </a:r>
          </a:p>
          <a:p>
            <a:endParaRPr lang="en-US" b="0" baseline="0" dirty="0"/>
          </a:p>
          <a:p>
            <a:pPr defTabSz="931774">
              <a:defRPr/>
            </a:pPr>
            <a:r>
              <a:rPr lang="en-US" b="1" dirty="0" err="1"/>
              <a:t>Deepesh</a:t>
            </a:r>
            <a:r>
              <a:rPr lang="en-US" dirty="0"/>
              <a:t> is an 26 year-old bi-racial man who shares that he has sex with men and does not identify as gay or bisexual. He tells you he shuns labels of any kind and works hard every day to have people see him as a human being first instead of always trying to “figure me out by the way I look.”</a:t>
            </a:r>
          </a:p>
          <a:p>
            <a:pPr defTabSz="931774">
              <a:defRPr/>
            </a:pPr>
            <a:endParaRPr lang="en-US" dirty="0"/>
          </a:p>
          <a:p>
            <a:pPr defTabSz="931774">
              <a:defRPr/>
            </a:pPr>
            <a:r>
              <a:rPr lang="en-US" b="1" dirty="0"/>
              <a:t>Donald</a:t>
            </a:r>
            <a:r>
              <a:rPr lang="en-US" dirty="0"/>
              <a:t> is a 24 year-old white man who shares that he has sex with men, does not identify as gay or bisexual, and keeps his private life to himself. He tells you he hates his job because his co-workers constantly joke about sex and tell homophobic and misogynistic jokes. </a:t>
            </a:r>
          </a:p>
          <a:p>
            <a:pPr defTabSz="931774">
              <a:defRPr/>
            </a:pPr>
            <a:endParaRPr lang="en-US" dirty="0"/>
          </a:p>
          <a:p>
            <a:pPr defTabSz="931774">
              <a:defRPr/>
            </a:pPr>
            <a:r>
              <a:rPr lang="en-US" b="1" dirty="0" err="1"/>
              <a:t>DeVaughn</a:t>
            </a:r>
            <a:r>
              <a:rPr lang="en-US" dirty="0"/>
              <a:t> is an 18 year-old African American youth who shares that he has sex with boys his age and older men and does not identify as gay or bisexual.  He lives at home with is</a:t>
            </a:r>
            <a:r>
              <a:rPr lang="en-US" baseline="0" dirty="0"/>
              <a:t> family in an urban neighborhood with significant amounts for violence in the community.</a:t>
            </a:r>
            <a:endParaRPr lang="en-US" dirty="0"/>
          </a:p>
          <a:p>
            <a:pPr defTabSz="931774">
              <a:defRPr/>
            </a:pPr>
            <a:endParaRPr lang="en-US" dirty="0"/>
          </a:p>
          <a:p>
            <a:pPr defTabSz="931774">
              <a:defRPr/>
            </a:pPr>
            <a:r>
              <a:rPr lang="en-US" b="1" dirty="0" err="1"/>
              <a:t>DeJesus</a:t>
            </a:r>
            <a:r>
              <a:rPr lang="en-US" dirty="0"/>
              <a:t> is an 20 year-old Latino man who shares that he has sex with men and does not identify as gay or bisexual. He said it would cost him his family if he were gay. His family considers being gay a curse.  After losing his cousin to AIDS and watching his family shun him in his dire time of need, he tells you he often thinks his family is right. He feels cursed.</a:t>
            </a:r>
          </a:p>
          <a:p>
            <a:endParaRPr lang="en-US" b="0" baseline="0" dirty="0"/>
          </a:p>
          <a:p>
            <a:endParaRPr lang="en-US" b="0" baseline="0" dirty="0"/>
          </a:p>
          <a:p>
            <a:r>
              <a:rPr lang="en-US" b="1" baseline="0" dirty="0"/>
              <a:t>Process points:</a:t>
            </a:r>
          </a:p>
          <a:p>
            <a:r>
              <a:rPr lang="en-US" b="0" baseline="0" dirty="0"/>
              <a:t>Assess not assume.</a:t>
            </a:r>
          </a:p>
          <a:p>
            <a:pPr defTabSz="465887">
              <a:defRPr/>
            </a:pPr>
            <a:r>
              <a:rPr lang="en-US" b="0" baseline="0" dirty="0"/>
              <a:t>Practice self-awareness to avoid </a:t>
            </a:r>
          </a:p>
          <a:p>
            <a:pPr defTabSz="465887">
              <a:defRPr/>
            </a:pPr>
            <a:r>
              <a:rPr lang="en-US" b="0" baseline="0" dirty="0"/>
              <a:t>inflicting further minority stress (e.g., stereotyping, committing micro-</a:t>
            </a:r>
            <a:r>
              <a:rPr lang="en-US" b="0" baseline="0" dirty="0" err="1"/>
              <a:t>agressions</a:t>
            </a:r>
            <a:r>
              <a:rPr lang="en-US" b="0" baseline="0" dirty="0"/>
              <a:t>)</a:t>
            </a:r>
          </a:p>
          <a:p>
            <a:endParaRPr lang="en-US" b="0" baseline="0" dirty="0"/>
          </a:p>
          <a:p>
            <a:endParaRPr lang="en-US" b="0" baseline="0" dirty="0"/>
          </a:p>
          <a:p>
            <a:endParaRPr lang="en-US" b="0" baseline="0" dirty="0"/>
          </a:p>
          <a:p>
            <a:pPr marL="174708" indent="-174708">
              <a:buFontTx/>
              <a:buChar char="-"/>
            </a:pPr>
            <a:endParaRPr lang="en-US" b="0" baseline="0" dirty="0"/>
          </a:p>
          <a:p>
            <a:endParaRPr lang="en-US" b="0" baseline="0" dirty="0"/>
          </a:p>
          <a:p>
            <a:endParaRPr lang="en-US" b="1" dirty="0"/>
          </a:p>
        </p:txBody>
      </p:sp>
      <p:sp>
        <p:nvSpPr>
          <p:cNvPr id="4" name="Slide Number Placeholder 3"/>
          <p:cNvSpPr>
            <a:spLocks noGrp="1"/>
          </p:cNvSpPr>
          <p:nvPr>
            <p:ph type="sldNum" sz="quarter" idx="10"/>
          </p:nvPr>
        </p:nvSpPr>
        <p:spPr/>
        <p:txBody>
          <a:bodyPr/>
          <a:lstStyle/>
          <a:p>
            <a:fld id="{CD177313-3CBD-47CB-8071-9BEAE09FBB90}" type="slidenum">
              <a:rPr lang="en-US" smtClean="0">
                <a:solidFill>
                  <a:prstClr val="black"/>
                </a:solidFill>
              </a:rPr>
              <a:pPr/>
              <a:t>111</a:t>
            </a:fld>
            <a:endParaRPr lang="en-US">
              <a:solidFill>
                <a:prstClr val="black"/>
              </a:solidFill>
            </a:endParaRPr>
          </a:p>
        </p:txBody>
      </p:sp>
    </p:spTree>
    <p:extLst>
      <p:ext uri="{BB962C8B-B14F-4D97-AF65-F5344CB8AC3E}">
        <p14:creationId xmlns:p14="http://schemas.microsoft.com/office/powerpoint/2010/main" val="2596337309"/>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baseline="0" dirty="0"/>
              <a:t>Trainer uses the process questions to guide the large group discussion based on the 4 short client descriptions.</a:t>
            </a:r>
          </a:p>
          <a:p>
            <a:endParaRPr lang="en-US" b="0" baseline="0" dirty="0"/>
          </a:p>
          <a:p>
            <a:r>
              <a:rPr lang="en-US" b="0" baseline="0" dirty="0"/>
              <a:t>Trainer reinforces the key areas are the ways that providers can support YMSMs as demonstrated by the visual on slide 15.</a:t>
            </a:r>
            <a:endParaRPr lang="en-US" b="0" dirty="0"/>
          </a:p>
          <a:p>
            <a:endParaRPr lang="en-US" dirty="0"/>
          </a:p>
        </p:txBody>
      </p:sp>
      <p:sp>
        <p:nvSpPr>
          <p:cNvPr id="4" name="Slide Number Placeholder 3"/>
          <p:cNvSpPr>
            <a:spLocks noGrp="1"/>
          </p:cNvSpPr>
          <p:nvPr>
            <p:ph type="sldNum" sz="quarter" idx="10"/>
          </p:nvPr>
        </p:nvSpPr>
        <p:spPr/>
        <p:txBody>
          <a:bodyPr/>
          <a:lstStyle/>
          <a:p>
            <a:fld id="{5F0B8E03-B682-CA49-9DE4-53360AC9A75F}" type="slidenum">
              <a:rPr lang="en-US" smtClean="0"/>
              <a:pPr/>
              <a:t>112</a:t>
            </a:fld>
            <a:endParaRPr lang="en-US"/>
          </a:p>
        </p:txBody>
      </p:sp>
    </p:spTree>
    <p:extLst>
      <p:ext uri="{BB962C8B-B14F-4D97-AF65-F5344CB8AC3E}">
        <p14:creationId xmlns:p14="http://schemas.microsoft.com/office/powerpoint/2010/main" val="3686315547"/>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Trainer reviews the key points</a:t>
            </a:r>
            <a:r>
              <a:rPr lang="en-US" baseline="0" dirty="0"/>
              <a:t> and connection between minority stress, YMSM and provider support. </a:t>
            </a:r>
          </a:p>
          <a:p>
            <a:endParaRPr lang="en-US" baseline="0" dirty="0"/>
          </a:p>
          <a:p>
            <a:r>
              <a:rPr lang="en-US" baseline="0" dirty="0"/>
              <a:t>Trainer reminds participants that the positive impact providers can have begins with</a:t>
            </a:r>
          </a:p>
          <a:p>
            <a:r>
              <a:rPr lang="en-US" b="1" dirty="0"/>
              <a:t>self-awareness- </a:t>
            </a:r>
            <a:r>
              <a:rPr lang="en-US" dirty="0"/>
              <a:t>being mindful</a:t>
            </a:r>
            <a:r>
              <a:rPr lang="en-US" baseline="0" dirty="0"/>
              <a:t> of unconscious bias, assumptions, stereotypes and other possible obstacles to recognizing minority stress exists</a:t>
            </a:r>
          </a:p>
          <a:p>
            <a:r>
              <a:rPr lang="en-US" baseline="0" dirty="0"/>
              <a:t>For some racial/ethnic, sexual, and gender minorities</a:t>
            </a:r>
          </a:p>
          <a:p>
            <a:endParaRPr lang="en-US" b="1" dirty="0"/>
          </a:p>
          <a:p>
            <a:pPr defTabSz="465887">
              <a:defRPr/>
            </a:pPr>
            <a:r>
              <a:rPr lang="en-US" b="1" dirty="0"/>
              <a:t>Cultural</a:t>
            </a:r>
            <a:r>
              <a:rPr lang="en-US" b="1" baseline="0" dirty="0"/>
              <a:t> competency </a:t>
            </a:r>
            <a:r>
              <a:rPr lang="en-US" baseline="0" dirty="0"/>
              <a:t>– referring to the previous module emphasizing cultural competency as t</a:t>
            </a:r>
            <a:r>
              <a:rPr lang="en-US" dirty="0"/>
              <a:t>he ability to </a:t>
            </a:r>
            <a:r>
              <a:rPr lang="en-US" i="1" dirty="0"/>
              <a:t>respectfully</a:t>
            </a:r>
            <a:r>
              <a:rPr lang="en-US" dirty="0"/>
              <a:t> &amp; </a:t>
            </a:r>
            <a:r>
              <a:rPr lang="en-US" i="1" dirty="0"/>
              <a:t>effectively </a:t>
            </a:r>
            <a:r>
              <a:rPr lang="en-US" dirty="0"/>
              <a:t>interact with different cultural groups</a:t>
            </a:r>
          </a:p>
          <a:p>
            <a:endParaRPr lang="en-US" baseline="0" dirty="0"/>
          </a:p>
          <a:p>
            <a:r>
              <a:rPr lang="en-US" b="1" baseline="0" dirty="0"/>
              <a:t>Resiliency – </a:t>
            </a:r>
            <a:r>
              <a:rPr lang="en-US" b="0" baseline="0" dirty="0"/>
              <a:t>recognizing client coping strategies and helping the client to see these strategies as strengths </a:t>
            </a:r>
            <a:r>
              <a:rPr lang="en-US" dirty="0"/>
              <a:t>as a foundation for creating positive health outcomes and possibly</a:t>
            </a:r>
            <a:r>
              <a:rPr lang="en-US" b="0" baseline="0" dirty="0"/>
              <a:t> reducing</a:t>
            </a:r>
            <a:r>
              <a:rPr lang="en-US" b="0" dirty="0"/>
              <a:t> the impact of</a:t>
            </a:r>
            <a:r>
              <a:rPr lang="en-US" b="0" baseline="0" dirty="0"/>
              <a:t> minority stress</a:t>
            </a:r>
            <a:endParaRPr lang="en-US" b="1" baseline="0" dirty="0"/>
          </a:p>
          <a:p>
            <a:endParaRPr lang="en-US" dirty="0"/>
          </a:p>
        </p:txBody>
      </p:sp>
      <p:sp>
        <p:nvSpPr>
          <p:cNvPr id="4" name="Slide Number Placeholder 3"/>
          <p:cNvSpPr>
            <a:spLocks noGrp="1"/>
          </p:cNvSpPr>
          <p:nvPr>
            <p:ph type="sldNum" sz="quarter" idx="10"/>
          </p:nvPr>
        </p:nvSpPr>
        <p:spPr/>
        <p:txBody>
          <a:bodyPr/>
          <a:lstStyle/>
          <a:p>
            <a:fld id="{5F0B8E03-B682-CA49-9DE4-53360AC9A75F}" type="slidenum">
              <a:rPr lang="en-US" smtClean="0"/>
              <a:pPr/>
              <a:t>113</a:t>
            </a:fld>
            <a:endParaRPr lang="en-US"/>
          </a:p>
        </p:txBody>
      </p:sp>
    </p:spTree>
    <p:extLst>
      <p:ext uri="{BB962C8B-B14F-4D97-AF65-F5344CB8AC3E}">
        <p14:creationId xmlns:p14="http://schemas.microsoft.com/office/powerpoint/2010/main" val="4275136084"/>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next module</a:t>
            </a:r>
            <a:r>
              <a:rPr lang="en-US" baseline="0" dirty="0"/>
              <a:t> will focus on treatment considerations.</a:t>
            </a:r>
            <a:endParaRPr lang="en-US" dirty="0"/>
          </a:p>
        </p:txBody>
      </p:sp>
      <p:sp>
        <p:nvSpPr>
          <p:cNvPr id="4" name="Slide Number Placeholder 3"/>
          <p:cNvSpPr>
            <a:spLocks noGrp="1"/>
          </p:cNvSpPr>
          <p:nvPr>
            <p:ph type="sldNum" sz="quarter" idx="10"/>
          </p:nvPr>
        </p:nvSpPr>
        <p:spPr/>
        <p:txBody>
          <a:bodyPr/>
          <a:lstStyle/>
          <a:p>
            <a:fld id="{00C2020F-4E4E-463A-95B7-DDFFF607D600}" type="slidenum">
              <a:rPr lang="en-US" smtClean="0"/>
              <a:pPr/>
              <a:t>114</a:t>
            </a:fld>
            <a:endParaRPr lang="en-US"/>
          </a:p>
        </p:txBody>
      </p:sp>
    </p:spTree>
    <p:extLst>
      <p:ext uri="{BB962C8B-B14F-4D97-AF65-F5344CB8AC3E}">
        <p14:creationId xmlns:p14="http://schemas.microsoft.com/office/powerpoint/2010/main" val="1241286482"/>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baseline="0" dirty="0"/>
              <a:t>Trainer reviews the goals of the module by informing participants that at the end of the module, they</a:t>
            </a:r>
            <a:r>
              <a:rPr lang="en-US" b="0" dirty="0"/>
              <a:t> w</a:t>
            </a:r>
            <a:r>
              <a:rPr lang="en-US" b="0" baseline="0" dirty="0"/>
              <a:t>ill be able to: </a:t>
            </a:r>
          </a:p>
          <a:p>
            <a:r>
              <a:rPr lang="en-US" dirty="0"/>
              <a:t>-Identify one treatment approach that may be effective when working with YMSM</a:t>
            </a:r>
          </a:p>
          <a:p>
            <a:r>
              <a:rPr lang="en-US" dirty="0"/>
              <a:t>-Identify one method to avoid provider burn out</a:t>
            </a:r>
          </a:p>
          <a:p>
            <a:endParaRPr lang="en-US" dirty="0"/>
          </a:p>
        </p:txBody>
      </p:sp>
      <p:sp>
        <p:nvSpPr>
          <p:cNvPr id="4" name="Slide Number Placeholder 3"/>
          <p:cNvSpPr>
            <a:spLocks noGrp="1"/>
          </p:cNvSpPr>
          <p:nvPr>
            <p:ph type="sldNum" sz="quarter" idx="10"/>
          </p:nvPr>
        </p:nvSpPr>
        <p:spPr/>
        <p:txBody>
          <a:bodyPr/>
          <a:lstStyle/>
          <a:p>
            <a:fld id="{00C2020F-4E4E-463A-95B7-DDFFF607D600}" type="slidenum">
              <a:rPr lang="en-US" smtClean="0"/>
              <a:pPr/>
              <a:t>115</a:t>
            </a:fld>
            <a:endParaRPr lang="en-US"/>
          </a:p>
        </p:txBody>
      </p:sp>
    </p:spTree>
    <p:extLst>
      <p:ext uri="{BB962C8B-B14F-4D97-AF65-F5344CB8AC3E}">
        <p14:creationId xmlns:p14="http://schemas.microsoft.com/office/powerpoint/2010/main" val="1190840136"/>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Video was made by The National LGBT Cancer Network.</a:t>
            </a:r>
          </a:p>
          <a:p>
            <a:pPr defTabSz="931774">
              <a:defRPr/>
            </a:pPr>
            <a:r>
              <a:rPr lang="en-US" i="1" dirty="0"/>
              <a:t>http://www.cancer-network.org/</a:t>
            </a:r>
          </a:p>
          <a:p>
            <a:endParaRPr lang="en-US" dirty="0"/>
          </a:p>
          <a:p>
            <a:r>
              <a:rPr lang="en-US" dirty="0"/>
              <a:t>"To Treat Me, You Have to Know Who I Am“ video was made for the New York City Health and Hospitals who launched a mandatory employee training program that will improve access to healthcare for lesbian, gay, bisexual and transgender (LGBT) individuals and help to reduce health disparities related to sexual orientation and gender identification. The training will teach staff to provide respectful, patient-centered and culturally competent healthcare services to thousands of LGBT New Yorkers who are served by the public hospitals, community health centers and nursing homes every year. </a:t>
            </a:r>
            <a:br>
              <a:rPr lang="en-US" dirty="0"/>
            </a:br>
            <a:r>
              <a:rPr lang="en-US" dirty="0"/>
              <a:t>Find out more at </a:t>
            </a:r>
            <a:r>
              <a:rPr lang="en-US" u="sng" dirty="0">
                <a:hlinkClick r:id="rId3"/>
              </a:rPr>
              <a:t>http://www.nyc.gov/hhc</a:t>
            </a:r>
            <a:r>
              <a:rPr lang="en-US" dirty="0"/>
              <a:t>.</a:t>
            </a:r>
          </a:p>
        </p:txBody>
      </p:sp>
      <p:sp>
        <p:nvSpPr>
          <p:cNvPr id="4" name="Slide Number Placeholder 3"/>
          <p:cNvSpPr>
            <a:spLocks noGrp="1"/>
          </p:cNvSpPr>
          <p:nvPr>
            <p:ph type="sldNum" sz="quarter" idx="10"/>
          </p:nvPr>
        </p:nvSpPr>
        <p:spPr/>
        <p:txBody>
          <a:bodyPr/>
          <a:lstStyle/>
          <a:p>
            <a:fld id="{CD177313-3CBD-47CB-8071-9BEAE09FBB90}" type="slidenum">
              <a:rPr lang="en-US" smtClean="0"/>
              <a:pPr/>
              <a:t>116</a:t>
            </a:fld>
            <a:endParaRPr lang="en-US"/>
          </a:p>
        </p:txBody>
      </p:sp>
    </p:spTree>
    <p:extLst>
      <p:ext uri="{BB962C8B-B14F-4D97-AF65-F5344CB8AC3E}">
        <p14:creationId xmlns:p14="http://schemas.microsoft.com/office/powerpoint/2010/main" val="4067726875"/>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next section</a:t>
            </a:r>
            <a:r>
              <a:rPr lang="en-US" baseline="0" dirty="0"/>
              <a:t> will discuss screening and assessments.</a:t>
            </a:r>
            <a:endParaRPr lang="en-US" dirty="0"/>
          </a:p>
        </p:txBody>
      </p:sp>
      <p:sp>
        <p:nvSpPr>
          <p:cNvPr id="4" name="Slide Number Placeholder 3"/>
          <p:cNvSpPr>
            <a:spLocks noGrp="1"/>
          </p:cNvSpPr>
          <p:nvPr>
            <p:ph type="sldNum" sz="quarter" idx="10"/>
          </p:nvPr>
        </p:nvSpPr>
        <p:spPr/>
        <p:txBody>
          <a:bodyPr/>
          <a:lstStyle/>
          <a:p>
            <a:fld id="{00C2020F-4E4E-463A-95B7-DDFFF607D600}" type="slidenum">
              <a:rPr lang="en-US" smtClean="0"/>
              <a:pPr/>
              <a:t>117</a:t>
            </a:fld>
            <a:endParaRPr lang="en-US"/>
          </a:p>
        </p:txBody>
      </p:sp>
    </p:spTree>
    <p:extLst>
      <p:ext uri="{BB962C8B-B14F-4D97-AF65-F5344CB8AC3E}">
        <p14:creationId xmlns:p14="http://schemas.microsoft.com/office/powerpoint/2010/main" val="2582115475"/>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68F0B28-7F4C-4ED6-A320-1C8967A57C23}" type="slidenum">
              <a:rPr lang="en-US" altLang="en-US"/>
              <a:pPr/>
              <a:t>118</a:t>
            </a:fld>
            <a:endParaRPr lang="en-US" altLang="en-US"/>
          </a:p>
        </p:txBody>
      </p:sp>
      <p:sp>
        <p:nvSpPr>
          <p:cNvPr id="30722" name="Rectangle 2"/>
          <p:cNvSpPr>
            <a:spLocks noGrp="1" noRot="1" noChangeAspect="1" noChangeArrowheads="1" noTextEdit="1"/>
          </p:cNvSpPr>
          <p:nvPr>
            <p:ph type="sldImg"/>
          </p:nvPr>
        </p:nvSpPr>
        <p:spPr>
          <a:ln/>
        </p:spPr>
      </p:sp>
      <p:sp>
        <p:nvSpPr>
          <p:cNvPr id="30723" name="Rectangle 3"/>
          <p:cNvSpPr>
            <a:spLocks noGrp="1" noChangeArrowheads="1"/>
          </p:cNvSpPr>
          <p:nvPr>
            <p:ph type="body" idx="1"/>
          </p:nvPr>
        </p:nvSpPr>
        <p:spPr/>
        <p:txBody>
          <a:bodyPr/>
          <a:lstStyle/>
          <a:p>
            <a:r>
              <a:rPr lang="en-US" altLang="en-US" dirty="0"/>
              <a:t>This checklist can be used by providers as</a:t>
            </a:r>
            <a:r>
              <a:rPr lang="en-US" altLang="en-US" baseline="0" dirty="0"/>
              <a:t> a guide on what to cover during an assessment.</a:t>
            </a:r>
          </a:p>
          <a:p>
            <a:r>
              <a:rPr lang="en-US" dirty="0"/>
              <a:t>An example of developing LGBT-sensitive</a:t>
            </a:r>
            <a:r>
              <a:rPr lang="en-US" baseline="0" dirty="0"/>
              <a:t> assessment strategies is not making assumptions about one’s sexual orientation or gender</a:t>
            </a:r>
            <a:r>
              <a:rPr lang="en-US" dirty="0"/>
              <a:t> i</a:t>
            </a:r>
            <a:r>
              <a:rPr lang="en-US" baseline="0" dirty="0"/>
              <a:t>dentity.</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
            </a:r>
            <a:br>
              <a:rPr lang="en-US" baseline="0" dirty="0"/>
            </a:br>
            <a:r>
              <a:rPr lang="en-US" baseline="0" dirty="0"/>
              <a:t>An</a:t>
            </a:r>
            <a:r>
              <a:rPr lang="en-US" dirty="0"/>
              <a:t> e</a:t>
            </a:r>
            <a:r>
              <a:rPr lang="en-US" baseline="0" dirty="0"/>
              <a:t>xample of asking questions </a:t>
            </a:r>
            <a:r>
              <a:rPr lang="en-US" dirty="0"/>
              <a:t>in an affirming way: “do you have a significant other?” and if the client responds yes, “what is the gender-identity of your significant other?”</a:t>
            </a:r>
          </a:p>
          <a:p>
            <a:endParaRPr lang="en-US" dirty="0"/>
          </a:p>
          <a:p>
            <a:r>
              <a:rPr lang="en-US" dirty="0"/>
              <a:t>Providers should also assess family and social related issues, their family of origin, their chosen family, any social involvement and possible social isolation </a:t>
            </a:r>
          </a:p>
          <a:p>
            <a:r>
              <a:rPr lang="en-US" dirty="0"/>
              <a:t/>
            </a:r>
            <a:br>
              <a:rPr lang="en-US" dirty="0"/>
            </a:br>
            <a:r>
              <a:rPr lang="en-US" dirty="0"/>
              <a:t>Provider can also assess any current or past connection to ethnic or cultural groups for support.</a:t>
            </a:r>
          </a:p>
          <a:p>
            <a:endParaRPr lang="en-US" altLang="en-US" dirty="0"/>
          </a:p>
        </p:txBody>
      </p:sp>
    </p:spTree>
    <p:extLst>
      <p:ext uri="{BB962C8B-B14F-4D97-AF65-F5344CB8AC3E}">
        <p14:creationId xmlns:p14="http://schemas.microsoft.com/office/powerpoint/2010/main" val="2122502993"/>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430E89B-3E6D-4BDD-A5AF-7153C02619FC}" type="slidenum">
              <a:rPr lang="en-US" altLang="en-US"/>
              <a:pPr/>
              <a:t>119</a:t>
            </a:fld>
            <a:endParaRPr lang="en-US" altLang="en-US"/>
          </a:p>
        </p:txBody>
      </p:sp>
      <p:sp>
        <p:nvSpPr>
          <p:cNvPr id="34818" name="Rectangle 2"/>
          <p:cNvSpPr>
            <a:spLocks noGrp="1" noRot="1" noChangeAspect="1" noChangeArrowheads="1" noTextEdit="1"/>
          </p:cNvSpPr>
          <p:nvPr>
            <p:ph type="sldImg"/>
          </p:nvPr>
        </p:nvSpPr>
        <p:spPr>
          <a:ln/>
        </p:spPr>
      </p:sp>
      <p:sp>
        <p:nvSpPr>
          <p:cNvPr id="34819" name="Rectangle 3"/>
          <p:cNvSpPr>
            <a:spLocks noGrp="1" noChangeArrowheads="1"/>
          </p:cNvSpPr>
          <p:nvPr>
            <p:ph type="body" idx="1"/>
          </p:nvPr>
        </p:nvSpPr>
        <p:spPr/>
        <p:txBody>
          <a:bodyPr/>
          <a:lstStyle/>
          <a:p>
            <a:r>
              <a:rPr lang="en-US" altLang="en-US" dirty="0"/>
              <a:t>This slide discusses</a:t>
            </a:r>
            <a:r>
              <a:rPr lang="en-US" altLang="en-US" baseline="0" dirty="0"/>
              <a:t> the importance of taking a family history – including additional questions for MSM clients.</a:t>
            </a:r>
            <a:endParaRPr lang="en-US" altLang="en-US" dirty="0"/>
          </a:p>
        </p:txBody>
      </p:sp>
    </p:spTree>
    <p:extLst>
      <p:ext uri="{BB962C8B-B14F-4D97-AF65-F5344CB8AC3E}">
        <p14:creationId xmlns:p14="http://schemas.microsoft.com/office/powerpoint/2010/main" val="11787788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Read the text on the slide and proceed to the next slide.</a:t>
            </a:r>
          </a:p>
          <a:p>
            <a:endParaRPr lang="en-US" dirty="0"/>
          </a:p>
          <a:p>
            <a:r>
              <a:rPr lang="en-US" dirty="0"/>
              <a:t>The </a:t>
            </a:r>
            <a:r>
              <a:rPr lang="en-US" dirty="0" err="1"/>
              <a:t>CoE</a:t>
            </a:r>
            <a:r>
              <a:rPr lang="en-US" baseline="0" dirty="0"/>
              <a:t> r</a:t>
            </a:r>
            <a:r>
              <a:rPr lang="en-US" dirty="0"/>
              <a:t>equest for proposals (RFP)</a:t>
            </a:r>
            <a:r>
              <a:rPr lang="en-US" baseline="0" dirty="0"/>
              <a:t> </a:t>
            </a:r>
            <a:r>
              <a:rPr lang="en-US" dirty="0"/>
              <a:t>defined </a:t>
            </a:r>
            <a:r>
              <a:rPr lang="en-US" baseline="0" dirty="0"/>
              <a:t>the target population of YMSM as those 18-29 years of age. </a:t>
            </a:r>
            <a:endParaRPr lang="en-US" dirty="0"/>
          </a:p>
        </p:txBody>
      </p:sp>
      <p:sp>
        <p:nvSpPr>
          <p:cNvPr id="4" name="Slide Number Placeholder 3"/>
          <p:cNvSpPr>
            <a:spLocks noGrp="1"/>
          </p:cNvSpPr>
          <p:nvPr>
            <p:ph type="sldNum" sz="quarter" idx="10"/>
          </p:nvPr>
        </p:nvSpPr>
        <p:spPr/>
        <p:txBody>
          <a:bodyPr/>
          <a:lstStyle/>
          <a:p>
            <a:fld id="{CD177313-3CBD-47CB-8071-9BEAE09FBB90}" type="slidenum">
              <a:rPr lang="en-US" smtClean="0"/>
              <a:pPr/>
              <a:t>12</a:t>
            </a:fld>
            <a:endParaRPr lang="en-US"/>
          </a:p>
        </p:txBody>
      </p:sp>
    </p:spTree>
    <p:extLst>
      <p:ext uri="{BB962C8B-B14F-4D97-AF65-F5344CB8AC3E}">
        <p14:creationId xmlns:p14="http://schemas.microsoft.com/office/powerpoint/2010/main" val="3394827025"/>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Screening, Brief Intervention, and Referral to Treatment (SBIRT) is an evidence-based practice used to identify, reduce, and prevent problematic use, abuse, and dependence on alcohol and illicit drugs. The SBIRT model was incited by an Institute of Medicine recommendation that called for community-based screening for health risk behaviors, including substance use.</a:t>
            </a:r>
          </a:p>
          <a:p>
            <a:pPr>
              <a:spcAft>
                <a:spcPts val="1800"/>
              </a:spcAft>
            </a:pPr>
            <a:endParaRPr lang="en-US" dirty="0"/>
          </a:p>
          <a:p>
            <a:pPr>
              <a:spcAft>
                <a:spcPts val="1800"/>
              </a:spcAft>
            </a:pPr>
            <a:endParaRPr lang="en-US" dirty="0"/>
          </a:p>
          <a:p>
            <a:pPr>
              <a:spcAft>
                <a:spcPts val="1800"/>
              </a:spcAft>
            </a:pPr>
            <a:r>
              <a:rPr lang="en-US" dirty="0"/>
              <a:t>For more information go to: http://www.integration.samhsa.gov/clinical-practice/sbirt</a:t>
            </a:r>
          </a:p>
          <a:p>
            <a:pPr>
              <a:spcAft>
                <a:spcPts val="1800"/>
              </a:spcAft>
            </a:pPr>
            <a:endParaRPr lang="en-US" dirty="0"/>
          </a:p>
        </p:txBody>
      </p:sp>
      <p:sp>
        <p:nvSpPr>
          <p:cNvPr id="4" name="Slide Number Placeholder 3"/>
          <p:cNvSpPr>
            <a:spLocks noGrp="1"/>
          </p:cNvSpPr>
          <p:nvPr>
            <p:ph type="sldNum" sz="quarter" idx="10"/>
          </p:nvPr>
        </p:nvSpPr>
        <p:spPr/>
        <p:txBody>
          <a:bodyPr/>
          <a:lstStyle/>
          <a:p>
            <a:fld id="{00C2020F-4E4E-463A-95B7-DDFFF607D600}" type="slidenum">
              <a:rPr lang="en-US" smtClean="0"/>
              <a:pPr/>
              <a:t>120</a:t>
            </a:fld>
            <a:endParaRPr lang="en-US"/>
          </a:p>
        </p:txBody>
      </p:sp>
    </p:spTree>
    <p:extLst>
      <p:ext uri="{BB962C8B-B14F-4D97-AF65-F5344CB8AC3E}">
        <p14:creationId xmlns:p14="http://schemas.microsoft.com/office/powerpoint/2010/main" val="2241166549"/>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cap="all" dirty="0">
                <a:solidFill>
                  <a:schemeClr val="tx1"/>
                </a:solidFill>
                <a:effectLst/>
                <a:latin typeface="+mn-lt"/>
                <a:ea typeface="+mn-ea"/>
                <a:cs typeface="+mn-cs"/>
              </a:rPr>
              <a:t>SBIRT CONSISTS OF THREE MAJOR COMPONENTS:</a:t>
            </a:r>
            <a:endParaRPr lang="en-US" sz="1200" b="0" i="0" kern="1200" cap="all"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Screening</a:t>
            </a:r>
            <a:r>
              <a:rPr lang="en-US" sz="1200" b="0" i="0" kern="1200" dirty="0">
                <a:solidFill>
                  <a:schemeClr val="tx1"/>
                </a:solidFill>
                <a:effectLst/>
                <a:latin typeface="+mn-lt"/>
                <a:ea typeface="+mn-ea"/>
                <a:cs typeface="+mn-cs"/>
              </a:rPr>
              <a:t> — a healthcare professional assesses a patient for risky substance use behaviors using standardized screening tools. Screening can occur in any healthcare setting</a:t>
            </a:r>
          </a:p>
          <a:p>
            <a:r>
              <a:rPr lang="en-US" sz="1200" b="1" i="0" kern="1200" dirty="0">
                <a:solidFill>
                  <a:schemeClr val="tx1"/>
                </a:solidFill>
                <a:effectLst/>
                <a:latin typeface="+mn-lt"/>
                <a:ea typeface="+mn-ea"/>
                <a:cs typeface="+mn-cs"/>
              </a:rPr>
              <a:t>Brief Intervention</a:t>
            </a:r>
            <a:r>
              <a:rPr lang="en-US" sz="1200" b="0" i="0" kern="1200" dirty="0">
                <a:solidFill>
                  <a:schemeClr val="tx1"/>
                </a:solidFill>
                <a:effectLst/>
                <a:latin typeface="+mn-lt"/>
                <a:ea typeface="+mn-ea"/>
                <a:cs typeface="+mn-cs"/>
              </a:rPr>
              <a:t> — a healthcare professional engages a patient showing risky substance use behaviors in a short conversation, providing feedback and advice</a:t>
            </a:r>
          </a:p>
          <a:p>
            <a:r>
              <a:rPr lang="en-US" sz="1200" b="1" i="0" kern="1200" dirty="0">
                <a:solidFill>
                  <a:schemeClr val="tx1"/>
                </a:solidFill>
                <a:effectLst/>
                <a:latin typeface="+mn-lt"/>
                <a:ea typeface="+mn-ea"/>
                <a:cs typeface="+mn-cs"/>
              </a:rPr>
              <a:t>Referral to Treatment</a:t>
            </a:r>
            <a:r>
              <a:rPr lang="en-US" sz="1200" b="0" i="0" kern="1200" dirty="0">
                <a:solidFill>
                  <a:schemeClr val="tx1"/>
                </a:solidFill>
                <a:effectLst/>
                <a:latin typeface="+mn-lt"/>
                <a:ea typeface="+mn-ea"/>
                <a:cs typeface="+mn-cs"/>
              </a:rPr>
              <a:t> — a healthcare professional provides a referral to brief therapy or additional treatment to patients who screen in need of additional services</a:t>
            </a:r>
          </a:p>
        </p:txBody>
      </p:sp>
      <p:sp>
        <p:nvSpPr>
          <p:cNvPr id="4" name="Slide Number Placeholder 3"/>
          <p:cNvSpPr>
            <a:spLocks noGrp="1"/>
          </p:cNvSpPr>
          <p:nvPr>
            <p:ph type="sldNum" sz="quarter" idx="10"/>
          </p:nvPr>
        </p:nvSpPr>
        <p:spPr/>
        <p:txBody>
          <a:bodyPr/>
          <a:lstStyle/>
          <a:p>
            <a:fld id="{00C2020F-4E4E-463A-95B7-DDFFF607D600}" type="slidenum">
              <a:rPr lang="en-US" smtClean="0"/>
              <a:pPr/>
              <a:t>121</a:t>
            </a:fld>
            <a:endParaRPr lang="en-US"/>
          </a:p>
        </p:txBody>
      </p:sp>
    </p:spTree>
    <p:extLst>
      <p:ext uri="{BB962C8B-B14F-4D97-AF65-F5344CB8AC3E}">
        <p14:creationId xmlns:p14="http://schemas.microsoft.com/office/powerpoint/2010/main" val="411695257"/>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For more information</a:t>
            </a:r>
            <a:r>
              <a:rPr lang="en-US" baseline="0" dirty="0"/>
              <a:t> visit the National LGBT Health Education Center, a Program through the Fenway Institute.</a:t>
            </a:r>
          </a:p>
          <a:p>
            <a:r>
              <a:rPr lang="en-US" baseline="0" dirty="0"/>
              <a:t>Webinar: </a:t>
            </a:r>
            <a:r>
              <a:rPr lang="en-US" dirty="0"/>
              <a:t>SBIRT And The LGBT Community: Identifying &amp; Addressing Unhealthy Substance Use in Primary Care</a:t>
            </a:r>
            <a:endParaRPr lang="en-US" baseline="0" dirty="0"/>
          </a:p>
          <a:p>
            <a:r>
              <a:rPr lang="en-US" dirty="0"/>
              <a:t>Webinar on Feb. 4, 2015 </a:t>
            </a:r>
          </a:p>
          <a:p>
            <a:endParaRPr lang="en-US" dirty="0"/>
          </a:p>
        </p:txBody>
      </p:sp>
      <p:sp>
        <p:nvSpPr>
          <p:cNvPr id="4" name="Slide Number Placeholder 3"/>
          <p:cNvSpPr>
            <a:spLocks noGrp="1"/>
          </p:cNvSpPr>
          <p:nvPr>
            <p:ph type="sldNum" sz="quarter" idx="10"/>
          </p:nvPr>
        </p:nvSpPr>
        <p:spPr/>
        <p:txBody>
          <a:bodyPr/>
          <a:lstStyle/>
          <a:p>
            <a:fld id="{00C2020F-4E4E-463A-95B7-DDFFF607D600}" type="slidenum">
              <a:rPr lang="en-US" smtClean="0"/>
              <a:pPr/>
              <a:t>122</a:t>
            </a:fld>
            <a:endParaRPr lang="en-US"/>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a:t>
            </a:r>
            <a:r>
              <a:rPr lang="en-US" baseline="0" dirty="0"/>
              <a:t> slide shows additional resources for providers.</a:t>
            </a:r>
            <a:endParaRPr lang="en-US" dirty="0"/>
          </a:p>
        </p:txBody>
      </p:sp>
      <p:sp>
        <p:nvSpPr>
          <p:cNvPr id="4" name="Slide Number Placeholder 3"/>
          <p:cNvSpPr>
            <a:spLocks noGrp="1"/>
          </p:cNvSpPr>
          <p:nvPr>
            <p:ph type="sldNum" sz="quarter" idx="10"/>
          </p:nvPr>
        </p:nvSpPr>
        <p:spPr/>
        <p:txBody>
          <a:bodyPr/>
          <a:lstStyle/>
          <a:p>
            <a:fld id="{00C2020F-4E4E-463A-95B7-DDFFF607D600}" type="slidenum">
              <a:rPr lang="en-US" smtClean="0"/>
              <a:pPr/>
              <a:t>123</a:t>
            </a:fld>
            <a:endParaRPr lang="en-US"/>
          </a:p>
        </p:txBody>
      </p:sp>
    </p:spTree>
    <p:extLst>
      <p:ext uri="{BB962C8B-B14F-4D97-AF65-F5344CB8AC3E}">
        <p14:creationId xmlns:p14="http://schemas.microsoft.com/office/powerpoint/2010/main" val="3940041146"/>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next section</a:t>
            </a:r>
            <a:r>
              <a:rPr lang="en-US" baseline="0" dirty="0"/>
              <a:t> looks at Evidence- Based practices.</a:t>
            </a:r>
            <a:endParaRPr lang="en-US" dirty="0"/>
          </a:p>
        </p:txBody>
      </p:sp>
      <p:sp>
        <p:nvSpPr>
          <p:cNvPr id="4" name="Slide Number Placeholder 3"/>
          <p:cNvSpPr>
            <a:spLocks noGrp="1"/>
          </p:cNvSpPr>
          <p:nvPr>
            <p:ph type="sldNum" sz="quarter" idx="10"/>
          </p:nvPr>
        </p:nvSpPr>
        <p:spPr/>
        <p:txBody>
          <a:bodyPr/>
          <a:lstStyle/>
          <a:p>
            <a:fld id="{00C2020F-4E4E-463A-95B7-DDFFF607D600}" type="slidenum">
              <a:rPr lang="en-US" smtClean="0"/>
              <a:pPr/>
              <a:t>124</a:t>
            </a:fld>
            <a:endParaRPr lang="en-US"/>
          </a:p>
        </p:txBody>
      </p:sp>
    </p:spTree>
    <p:extLst>
      <p:ext uri="{BB962C8B-B14F-4D97-AF65-F5344CB8AC3E}">
        <p14:creationId xmlns:p14="http://schemas.microsoft.com/office/powerpoint/2010/main" val="2907588227"/>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list</a:t>
            </a:r>
            <a:r>
              <a:rPr lang="en-US" baseline="0" dirty="0"/>
              <a:t> the evidence based practices available for treatment substance use disorders.</a:t>
            </a:r>
            <a:endParaRPr lang="en-US" dirty="0"/>
          </a:p>
        </p:txBody>
      </p:sp>
      <p:sp>
        <p:nvSpPr>
          <p:cNvPr id="4" name="Slide Number Placeholder 3"/>
          <p:cNvSpPr>
            <a:spLocks noGrp="1"/>
          </p:cNvSpPr>
          <p:nvPr>
            <p:ph type="sldNum" sz="quarter" idx="10"/>
          </p:nvPr>
        </p:nvSpPr>
        <p:spPr/>
        <p:txBody>
          <a:bodyPr/>
          <a:lstStyle/>
          <a:p>
            <a:fld id="{00C2020F-4E4E-463A-95B7-DDFFF607D600}" type="slidenum">
              <a:rPr lang="en-US" smtClean="0"/>
              <a:pPr/>
              <a:t>125</a:t>
            </a:fld>
            <a:endParaRPr lang="en-US"/>
          </a:p>
        </p:txBody>
      </p:sp>
    </p:spTree>
    <p:extLst>
      <p:ext uri="{BB962C8B-B14F-4D97-AF65-F5344CB8AC3E}">
        <p14:creationId xmlns:p14="http://schemas.microsoft.com/office/powerpoint/2010/main" val="1171462624"/>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Motivational interviewing, a treatment approach developed by William Miller, has been well established as an effective way to promote behavior change in individuals. MI focuses on helping clients to engage in change talk, and then make commitments to make behavioral changes based on goals that they have identified. The</a:t>
            </a:r>
            <a:r>
              <a:rPr lang="en-US" sz="1200" kern="1200" baseline="0" dirty="0">
                <a:solidFill>
                  <a:schemeClr val="tx1"/>
                </a:solidFill>
                <a:effectLst/>
                <a:latin typeface="+mn-lt"/>
                <a:ea typeface="+mn-ea"/>
                <a:cs typeface="+mn-cs"/>
              </a:rPr>
              <a:t> goal is to </a:t>
            </a:r>
            <a:r>
              <a:rPr lang="en-US" sz="1200" kern="1200" dirty="0">
                <a:solidFill>
                  <a:schemeClr val="tx1"/>
                </a:solidFill>
                <a:effectLst/>
                <a:latin typeface="+mn-lt"/>
                <a:ea typeface="+mn-ea"/>
                <a:cs typeface="+mn-cs"/>
              </a:rPr>
              <a:t>elicit change talk from clients with low levels of readiness for change, thereby increasing levels of motivation and moving them toward action to address their substance use issues.</a:t>
            </a:r>
            <a:endParaRPr lang="en-US" dirty="0"/>
          </a:p>
        </p:txBody>
      </p:sp>
      <p:sp>
        <p:nvSpPr>
          <p:cNvPr id="4" name="Slide Number Placeholder 3"/>
          <p:cNvSpPr>
            <a:spLocks noGrp="1"/>
          </p:cNvSpPr>
          <p:nvPr>
            <p:ph type="sldNum" sz="quarter" idx="10"/>
          </p:nvPr>
        </p:nvSpPr>
        <p:spPr/>
        <p:txBody>
          <a:bodyPr/>
          <a:lstStyle/>
          <a:p>
            <a:fld id="{00C2020F-4E4E-463A-95B7-DDFFF607D600}" type="slidenum">
              <a:rPr lang="en-US" smtClean="0"/>
              <a:pPr/>
              <a:t>126</a:t>
            </a:fld>
            <a:endParaRPr lang="en-US"/>
          </a:p>
        </p:txBody>
      </p:sp>
    </p:spTree>
    <p:extLst>
      <p:ext uri="{BB962C8B-B14F-4D97-AF65-F5344CB8AC3E}">
        <p14:creationId xmlns:p14="http://schemas.microsoft.com/office/powerpoint/2010/main" val="2698277006"/>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ctr" fontAlgn="base"/>
            <a:endParaRPr lang="en-US" sz="1400" b="1" dirty="0">
              <a:solidFill>
                <a:srgbClr val="333333"/>
              </a:solidFill>
              <a:latin typeface="inherit"/>
            </a:endParaRPr>
          </a:p>
          <a:p>
            <a:pPr algn="l" fontAlgn="base"/>
            <a:r>
              <a:rPr lang="en-US" sz="1400" b="1" dirty="0">
                <a:solidFill>
                  <a:srgbClr val="333333"/>
                </a:solidFill>
                <a:latin typeface="inherit"/>
              </a:rPr>
              <a:t>This slide looks at the ANCHOR</a:t>
            </a:r>
            <a:r>
              <a:rPr lang="en-US" sz="1400" b="1" baseline="0" dirty="0">
                <a:solidFill>
                  <a:srgbClr val="333333"/>
                </a:solidFill>
                <a:latin typeface="inherit"/>
              </a:rPr>
              <a:t> project in Arizona.  A webinar on this program can be found on the website: ymsmlgbt.org/webinars</a:t>
            </a:r>
            <a:br>
              <a:rPr lang="en-US" sz="1400" b="1" baseline="0" dirty="0">
                <a:solidFill>
                  <a:srgbClr val="333333"/>
                </a:solidFill>
                <a:latin typeface="inherit"/>
              </a:rPr>
            </a:br>
            <a:endParaRPr lang="en-US" sz="1400" b="1" dirty="0">
              <a:solidFill>
                <a:srgbClr val="333333"/>
              </a:solidFill>
              <a:latin typeface="inherit"/>
            </a:endParaRPr>
          </a:p>
          <a:p>
            <a:pPr algn="l" fontAlgn="base"/>
            <a:r>
              <a:rPr lang="en-US" sz="1400" b="1" dirty="0">
                <a:solidFill>
                  <a:srgbClr val="333333"/>
                </a:solidFill>
                <a:latin typeface="inherit"/>
              </a:rPr>
              <a:t>The ANCHOR Project stands for:</a:t>
            </a:r>
            <a:endParaRPr lang="en-US" sz="1400" dirty="0">
              <a:solidFill>
                <a:srgbClr val="333333"/>
              </a:solidFill>
              <a:latin typeface="Lato"/>
            </a:endParaRPr>
          </a:p>
          <a:p>
            <a:pPr algn="l" fontAlgn="base"/>
            <a:r>
              <a:rPr lang="en-US" b="1" dirty="0">
                <a:solidFill>
                  <a:srgbClr val="333333"/>
                </a:solidFill>
                <a:latin typeface="inherit"/>
              </a:rPr>
              <a:t>A</a:t>
            </a:r>
            <a:r>
              <a:rPr lang="en-US" dirty="0">
                <a:solidFill>
                  <a:srgbClr val="333333"/>
                </a:solidFill>
                <a:latin typeface="Lato"/>
              </a:rPr>
              <a:t>ccessible </a:t>
            </a:r>
            <a:r>
              <a:rPr lang="en-US" b="1" dirty="0">
                <a:solidFill>
                  <a:srgbClr val="333333"/>
                </a:solidFill>
                <a:latin typeface="inherit"/>
              </a:rPr>
              <a:t>N</a:t>
            </a:r>
            <a:r>
              <a:rPr lang="en-US" dirty="0">
                <a:solidFill>
                  <a:srgbClr val="333333"/>
                </a:solidFill>
                <a:latin typeface="Lato"/>
              </a:rPr>
              <a:t>etwork for </a:t>
            </a:r>
            <a:r>
              <a:rPr lang="en-US" b="1" dirty="0">
                <a:solidFill>
                  <a:srgbClr val="333333"/>
                </a:solidFill>
                <a:latin typeface="inherit"/>
              </a:rPr>
              <a:t>C</a:t>
            </a:r>
            <a:r>
              <a:rPr lang="en-US" dirty="0">
                <a:solidFill>
                  <a:srgbClr val="333333"/>
                </a:solidFill>
                <a:latin typeface="Lato"/>
              </a:rPr>
              <a:t>oordinated </a:t>
            </a:r>
            <a:r>
              <a:rPr lang="en-US" b="1" dirty="0">
                <a:solidFill>
                  <a:srgbClr val="333333"/>
                </a:solidFill>
                <a:latin typeface="inherit"/>
              </a:rPr>
              <a:t>H</a:t>
            </a:r>
            <a:r>
              <a:rPr lang="en-US" dirty="0">
                <a:solidFill>
                  <a:srgbClr val="333333"/>
                </a:solidFill>
                <a:latin typeface="Lato"/>
              </a:rPr>
              <a:t>ousing, </a:t>
            </a:r>
            <a:r>
              <a:rPr lang="en-US" b="1" dirty="0">
                <a:solidFill>
                  <a:srgbClr val="333333"/>
                </a:solidFill>
                <a:latin typeface="inherit"/>
              </a:rPr>
              <a:t>O</a:t>
            </a:r>
            <a:r>
              <a:rPr lang="en-US" dirty="0">
                <a:solidFill>
                  <a:srgbClr val="333333"/>
                </a:solidFill>
                <a:latin typeface="Lato"/>
              </a:rPr>
              <a:t>pportunities, and </a:t>
            </a:r>
            <a:r>
              <a:rPr lang="en-US" b="1" dirty="0">
                <a:solidFill>
                  <a:srgbClr val="333333"/>
                </a:solidFill>
                <a:latin typeface="inherit"/>
              </a:rPr>
              <a:t>R</a:t>
            </a:r>
            <a:r>
              <a:rPr lang="en-US" dirty="0">
                <a:solidFill>
                  <a:srgbClr val="333333"/>
                </a:solidFill>
                <a:latin typeface="Lato"/>
              </a:rPr>
              <a:t>esilience</a:t>
            </a:r>
          </a:p>
          <a:p>
            <a:endParaRPr lang="en-US" dirty="0"/>
          </a:p>
        </p:txBody>
      </p:sp>
      <p:sp>
        <p:nvSpPr>
          <p:cNvPr id="4" name="Slide Number Placeholder 3"/>
          <p:cNvSpPr>
            <a:spLocks noGrp="1"/>
          </p:cNvSpPr>
          <p:nvPr>
            <p:ph type="sldNum" sz="quarter" idx="10"/>
          </p:nvPr>
        </p:nvSpPr>
        <p:spPr/>
        <p:txBody>
          <a:bodyPr/>
          <a:lstStyle/>
          <a:p>
            <a:fld id="{00C2020F-4E4E-463A-95B7-DDFFF607D600}" type="slidenum">
              <a:rPr lang="en-US" smtClean="0"/>
              <a:pPr/>
              <a:t>127</a:t>
            </a:fld>
            <a:endParaRPr lang="en-US"/>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Society is cis-centric (and binary) and hetero-centric – Bestows privilege on cisgender heterosexuality; Invisibly embedded in social norms, values, and taboos (Media and public policies are examples);</a:t>
            </a:r>
          </a:p>
          <a:p>
            <a:r>
              <a:rPr lang="en-US" baseline="0" dirty="0"/>
              <a:t>Becomes more visible is when it manifests as discrimination and violence</a:t>
            </a:r>
          </a:p>
          <a:p>
            <a:endParaRPr lang="en-US" dirty="0"/>
          </a:p>
          <a:p>
            <a:r>
              <a:rPr lang="en-US" dirty="0"/>
              <a:t>These </a:t>
            </a:r>
            <a:r>
              <a:rPr lang="en-US" baseline="0" dirty="0"/>
              <a:t>needs can be compounded by intersecting identities, especially if other identities are also marginalized </a:t>
            </a:r>
            <a:endParaRPr lang="en-US" dirty="0"/>
          </a:p>
          <a:p>
            <a:endParaRPr lang="en-US" dirty="0"/>
          </a:p>
          <a:p>
            <a:r>
              <a:rPr lang="en-US" dirty="0"/>
              <a:t>In addition to</a:t>
            </a:r>
            <a:r>
              <a:rPr lang="en-US" baseline="0" dirty="0"/>
              <a:t> addressing specific/material needs like access to physical and mental health services and stable housing, these disparities illuminate broader needs that we feel committed to addressing, and that are well-aligned with MI.  </a:t>
            </a:r>
          </a:p>
          <a:p>
            <a:endParaRPr lang="en-US" baseline="0" dirty="0"/>
          </a:p>
        </p:txBody>
      </p:sp>
      <p:sp>
        <p:nvSpPr>
          <p:cNvPr id="4" name="Slide Number Placeholder 3"/>
          <p:cNvSpPr>
            <a:spLocks noGrp="1"/>
          </p:cNvSpPr>
          <p:nvPr>
            <p:ph type="sldNum" sz="quarter" idx="10"/>
          </p:nvPr>
        </p:nvSpPr>
        <p:spPr/>
        <p:txBody>
          <a:bodyPr/>
          <a:lstStyle/>
          <a:p>
            <a:fld id="{647520B6-A8E1-4816-83FC-465EEFF96788}" type="slidenum">
              <a:rPr lang="en-US" smtClean="0"/>
              <a:pPr/>
              <a:t>128</a:t>
            </a:fld>
            <a:endParaRPr lang="en-US"/>
          </a:p>
        </p:txBody>
      </p:sp>
    </p:spTree>
    <p:extLst>
      <p:ext uri="{BB962C8B-B14F-4D97-AF65-F5344CB8AC3E}">
        <p14:creationId xmlns:p14="http://schemas.microsoft.com/office/powerpoint/2010/main" val="2206370654"/>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dirty="0"/>
              <a:t>MI techniques –</a:t>
            </a:r>
            <a:r>
              <a:rPr lang="en-US" baseline="0" dirty="0"/>
              <a:t> responses are generated by participants, not facilitator. If facilitator incorporates suggestions, they are phrased as questions.</a:t>
            </a:r>
          </a:p>
          <a:p>
            <a:endParaRPr lang="en-US" baseline="0" dirty="0"/>
          </a:p>
          <a:p>
            <a:r>
              <a:rPr lang="en-US" dirty="0"/>
              <a:t>4 Skills-OARS are evident in</a:t>
            </a:r>
            <a:r>
              <a:rPr lang="en-US" baseline="0" dirty="0"/>
              <a:t> all staff/participant interactions.</a:t>
            </a:r>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BUOY Group:</a:t>
            </a:r>
            <a:r>
              <a:rPr lang="en-US" sz="1200" b="0" i="0" kern="1200" baseline="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Building Understanding of Yourself is an LGBTQ-affirming support group offered every week that focuses on developing and practicing safe strategies for coping with difficult life experiences.</a:t>
            </a:r>
            <a:r>
              <a:rPr lang="en-US" sz="1200" b="0" i="0" kern="1200" baseline="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BUOY encourages participants to apply new skills and information in their own lives. In this safe space, participants will have the opportunity to share their own experiences while gaining perspective and insight from the experiences of others. This is a great group to attend if you are looking to heal from trauma, grow as a person, and/or build community with others.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baseline="0" dirty="0">
                <a:solidFill>
                  <a:schemeClr val="tx1"/>
                </a:solidFill>
                <a:effectLst/>
                <a:latin typeface="+mn-lt"/>
                <a:ea typeface="+mn-ea"/>
                <a:cs typeface="+mn-cs"/>
              </a:rPr>
              <a:t>More info: </a:t>
            </a:r>
            <a:r>
              <a:rPr lang="en-US" baseline="0" dirty="0"/>
              <a:t>https://anchorprojectarizona.org/about/supportive-services/weekly-lgbtq-affirming-support-group/</a:t>
            </a:r>
          </a:p>
          <a:p>
            <a:endParaRPr lang="en-US" sz="1200" b="0" i="0" kern="1200" dirty="0">
              <a:solidFill>
                <a:schemeClr val="tx1"/>
              </a:solidFill>
              <a:effectLst/>
              <a:latin typeface="+mn-lt"/>
              <a:ea typeface="+mn-ea"/>
              <a:cs typeface="+mn-cs"/>
            </a:endParaRPr>
          </a:p>
          <a:p>
            <a:pPr fontAlgn="base"/>
            <a:r>
              <a:rPr lang="en-US" dirty="0"/>
              <a:t>SHARE: </a:t>
            </a:r>
            <a:r>
              <a:rPr lang="en-US" sz="1200" b="1" i="0" kern="1200" dirty="0">
                <a:solidFill>
                  <a:schemeClr val="tx1"/>
                </a:solidFill>
                <a:effectLst/>
                <a:latin typeface="+mn-lt"/>
                <a:ea typeface="+mn-ea"/>
                <a:cs typeface="+mn-cs"/>
              </a:rPr>
              <a:t>S.H.A.R.E. (Sexual Health and Relationships Education)</a:t>
            </a:r>
            <a:r>
              <a:rPr lang="en-US" sz="1200" b="0" i="0" kern="1200" dirty="0">
                <a:solidFill>
                  <a:schemeClr val="tx1"/>
                </a:solidFill>
                <a:effectLst/>
                <a:latin typeface="+mn-lt"/>
                <a:ea typeface="+mn-ea"/>
                <a:cs typeface="+mn-cs"/>
              </a:rPr>
              <a:t> is an LGBTQ-affirming sexual health education group offered every other week at ANCHOR. Each session is free-standing, so no matter when you start coming or if you miss a day, you won’t feel lost the next time!</a:t>
            </a:r>
            <a:r>
              <a:rPr lang="en-US" sz="1200" b="0" i="0" kern="1200" baseline="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Groups will involve a mix of information/lecture, brainstorming, discussion, individual</a:t>
            </a:r>
            <a:r>
              <a:rPr lang="en-US" sz="1200" b="0" i="0" kern="1200" baseline="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and group activities. Participants will also have the opportunity to ask questions</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anonymously.</a:t>
            </a:r>
          </a:p>
          <a:p>
            <a:endParaRPr lang="en-US" dirty="0"/>
          </a:p>
          <a:p>
            <a:r>
              <a:rPr lang="en-US" dirty="0"/>
              <a:t>More info:</a:t>
            </a:r>
            <a:r>
              <a:rPr lang="en-US" baseline="0" dirty="0"/>
              <a:t> </a:t>
            </a:r>
            <a:r>
              <a:rPr lang="en-US" dirty="0"/>
              <a:t>https://anchorprojectarizona.org/about/supportive-services/weekly-healthy-sexuality-relationships-group/</a:t>
            </a:r>
          </a:p>
          <a:p>
            <a:endParaRPr lang="en-US" dirty="0"/>
          </a:p>
        </p:txBody>
      </p:sp>
      <p:sp>
        <p:nvSpPr>
          <p:cNvPr id="4" name="Slide Number Placeholder 3"/>
          <p:cNvSpPr>
            <a:spLocks noGrp="1"/>
          </p:cNvSpPr>
          <p:nvPr>
            <p:ph type="sldNum" sz="quarter" idx="10"/>
          </p:nvPr>
        </p:nvSpPr>
        <p:spPr/>
        <p:txBody>
          <a:bodyPr/>
          <a:lstStyle/>
          <a:p>
            <a:fld id="{00C2020F-4E4E-463A-95B7-DDFFF607D600}" type="slidenum">
              <a:rPr lang="en-US" smtClean="0"/>
              <a:pPr/>
              <a:t>129</a:t>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aseline="0" dirty="0"/>
              <a:t>Again, providers</a:t>
            </a:r>
            <a:r>
              <a:rPr lang="en-US" dirty="0"/>
              <a:t> respect and honor the client’s chosen identify. If a client identifies as “straight,” we honor that description and use the same terminology  when interacting and describing the client. If the client identifies as “gay,” we honor and use the term. If the client declines to identify or label themselves, we honor that decision as well.</a:t>
            </a:r>
          </a:p>
          <a:p>
            <a:pPr>
              <a:defRPr/>
            </a:pPr>
            <a:endParaRPr lang="en-US" dirty="0"/>
          </a:p>
          <a:p>
            <a:r>
              <a:rPr lang="en-US" dirty="0"/>
              <a:t>Same-gender sexual behaviors can occur only in certain environments. For some clients, these behaviors may have happened in the past, and may never occur again. For other clients, it may be important to discuss prevention strategies if the client is planning on returning to a specific environment  (example: prison) where he has historically engaged in same-gender sexual behaviors .</a:t>
            </a:r>
          </a:p>
        </p:txBody>
      </p:sp>
      <p:sp>
        <p:nvSpPr>
          <p:cNvPr id="4" name="Slide Number Placeholder 3"/>
          <p:cNvSpPr>
            <a:spLocks noGrp="1"/>
          </p:cNvSpPr>
          <p:nvPr>
            <p:ph type="sldNum" sz="quarter" idx="10"/>
          </p:nvPr>
        </p:nvSpPr>
        <p:spPr/>
        <p:txBody>
          <a:bodyPr/>
          <a:lstStyle/>
          <a:p>
            <a:fld id="{00C2020F-4E4E-463A-95B7-DDFFF607D600}" type="slidenum">
              <a:rPr lang="en-US" smtClean="0"/>
              <a:pPr/>
              <a:t>13</a:t>
            </a:fld>
            <a:endParaRPr lang="en-US"/>
          </a:p>
        </p:txBody>
      </p:sp>
    </p:spTree>
    <p:extLst>
      <p:ext uri="{BB962C8B-B14F-4D97-AF65-F5344CB8AC3E}">
        <p14:creationId xmlns:p14="http://schemas.microsoft.com/office/powerpoint/2010/main" val="91042419"/>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p:spPr>
        <p:txBody>
          <a:bodyPr/>
          <a:lstStyle/>
          <a:p>
            <a:fld id="{94A80D1D-EF57-4141-84BB-124F9E145F3A}" type="slidenum">
              <a:rPr lang="en-US" altLang="en-US" smtClean="0">
                <a:latin typeface="Arial" pitchFamily="34" charset="0"/>
              </a:rPr>
              <a:pPr/>
              <a:t>130</a:t>
            </a:fld>
            <a:endParaRPr lang="en-US" altLang="en-US">
              <a:latin typeface="Arial" pitchFamily="34" charset="0"/>
            </a:endParaRPr>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a:ln/>
        </p:spPr>
        <p:txBody>
          <a:bodyPr/>
          <a:lstStyle/>
          <a:p>
            <a:pPr marL="0" marR="0" indent="0" algn="l" defTabSz="914400" rtl="0" eaLnBrk="1" fontAlgn="base" latinLnBrk="0" hangingPunct="1">
              <a:lnSpc>
                <a:spcPct val="80000"/>
              </a:lnSpc>
              <a:spcBef>
                <a:spcPct val="0"/>
              </a:spcBef>
              <a:spcAft>
                <a:spcPct val="0"/>
              </a:spcAft>
              <a:buClrTx/>
              <a:buSzTx/>
              <a:buFontTx/>
              <a:buNone/>
              <a:tabLst/>
              <a:defRPr/>
            </a:pPr>
            <a:r>
              <a:rPr lang="en-US" dirty="0"/>
              <a:t>CBT focuses on how to manage life, sexual identity, anxiety and depression, substance abuse (Chesney et al. (2003).</a:t>
            </a:r>
          </a:p>
          <a:p>
            <a:pPr fontAlgn="base">
              <a:lnSpc>
                <a:spcPct val="80000"/>
              </a:lnSpc>
              <a:spcBef>
                <a:spcPct val="0"/>
              </a:spcBef>
              <a:spcAft>
                <a:spcPct val="0"/>
              </a:spcAft>
            </a:pPr>
            <a:endParaRPr lang="en-US" dirty="0"/>
          </a:p>
          <a:p>
            <a:pPr fontAlgn="base">
              <a:lnSpc>
                <a:spcPct val="80000"/>
              </a:lnSpc>
              <a:spcBef>
                <a:spcPct val="0"/>
              </a:spcBef>
              <a:spcAft>
                <a:spcPct val="0"/>
              </a:spcAft>
            </a:pPr>
            <a:r>
              <a:rPr lang="en-US" dirty="0"/>
              <a:t>CBT</a:t>
            </a:r>
            <a:r>
              <a:rPr lang="en-US" baseline="0" dirty="0"/>
              <a:t> also help s</a:t>
            </a:r>
            <a:r>
              <a:rPr lang="en-US" dirty="0"/>
              <a:t>ystematic desensitization. Some areas for systematic desensitization might include</a:t>
            </a:r>
            <a:r>
              <a:rPr lang="en-US" baseline="0" dirty="0"/>
              <a:t>: s</a:t>
            </a:r>
            <a:r>
              <a:rPr lang="en-US" dirty="0"/>
              <a:t>ocial anxiety associated with coming out process, living with HIV, socializing in general in the LGBT community.</a:t>
            </a:r>
          </a:p>
          <a:p>
            <a:pPr fontAlgn="base">
              <a:lnSpc>
                <a:spcPct val="80000"/>
              </a:lnSpc>
              <a:spcBef>
                <a:spcPct val="0"/>
              </a:spcBef>
              <a:spcAft>
                <a:spcPct val="0"/>
              </a:spcAft>
            </a:pPr>
            <a:endParaRPr lang="en-US" dirty="0"/>
          </a:p>
          <a:p>
            <a:pPr fontAlgn="base">
              <a:lnSpc>
                <a:spcPct val="80000"/>
              </a:lnSpc>
              <a:spcBef>
                <a:spcPct val="0"/>
              </a:spcBef>
              <a:spcAft>
                <a:spcPct val="0"/>
              </a:spcAft>
            </a:pPr>
            <a:r>
              <a:rPr lang="en-US" dirty="0"/>
              <a:t>CBT</a:t>
            </a:r>
            <a:r>
              <a:rPr lang="en-US" baseline="0" dirty="0"/>
              <a:t> also helps with r</a:t>
            </a:r>
            <a:r>
              <a:rPr lang="en-US" dirty="0"/>
              <a:t>elapse prevention,</a:t>
            </a:r>
            <a:r>
              <a:rPr lang="en-US" baseline="0" dirty="0"/>
              <a:t> such as d</a:t>
            </a:r>
            <a:r>
              <a:rPr lang="en-US" dirty="0"/>
              <a:t>eveloping coping skills to reduce relapse into mental and/or substance use disorders.</a:t>
            </a:r>
          </a:p>
        </p:txBody>
      </p:sp>
    </p:spTree>
    <p:extLst>
      <p:ext uri="{BB962C8B-B14F-4D97-AF65-F5344CB8AC3E}">
        <p14:creationId xmlns:p14="http://schemas.microsoft.com/office/powerpoint/2010/main" val="3368070417"/>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p>
            <a:fld id="{A7F6F0E0-48E7-4C6D-B006-6C14442F4A32}" type="slidenum">
              <a:rPr lang="en-US" altLang="en-US" smtClean="0">
                <a:latin typeface="Arial" pitchFamily="34" charset="0"/>
              </a:rPr>
              <a:pPr/>
              <a:t>131</a:t>
            </a:fld>
            <a:endParaRPr lang="en-US" altLang="en-US">
              <a:latin typeface="Arial" pitchFamily="34" charset="0"/>
            </a:endParaRPr>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noFill/>
          <a:ln/>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Participants will learn how to take the CBT concepts and skills they developed and apply these skills with consumers with co-occurring mental health and substance use disorders. This training will provide participants with specific cognitive behavioral therapy (CBT) and relapse prevention (RP) strategies as they apply to substance use disorders with the goal of encouraging and enhancing the application of this evidence-based-practice in their daily clinical practice. Topics include the key principles of classical and operant conditioning as well as modeling; the five “W’s” of a client’s drug use; utilization of a functional analysis in early recovery and later in treatment to evaluate a relapse; assisting clients to recognize triggers and to be cognizant of how thoughts about drugs and alcohol impact cravings and ultimately lead to drug and/or alcohol use; drug-refusal skills; and structuring individual and group CBT sessions.</a:t>
            </a:r>
          </a:p>
          <a:p>
            <a:pPr eaLnBrk="1" hangingPunct="1"/>
            <a:endParaRPr lang="en-US" altLang="en-US" dirty="0">
              <a:latin typeface="Arial" pitchFamily="34" charset="0"/>
            </a:endParaRPr>
          </a:p>
        </p:txBody>
      </p:sp>
    </p:spTree>
    <p:extLst>
      <p:ext uri="{BB962C8B-B14F-4D97-AF65-F5344CB8AC3E}">
        <p14:creationId xmlns:p14="http://schemas.microsoft.com/office/powerpoint/2010/main" val="1541259759"/>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dirty="0"/>
              <a:t>Friends Getting Off is a clinic of Friends Community Center, a division of Friends Research Institute, Inc., in collaboration with UCLA Integrated Substance Abuse Programs and UCLA Department of Family Medicine. Funded by the County of Los Angeles, Department of Public Health and the City of West Hollywood.</a:t>
            </a:r>
          </a:p>
          <a:p>
            <a:endParaRPr lang="en-US" dirty="0"/>
          </a:p>
          <a:p>
            <a:r>
              <a:rPr lang="en-US" dirty="0"/>
              <a:t>The 8-week intervention involves group sessions in which cognitive behavioral therapy is delivered and individual meetings in which participants submit urine samples that are tested for recent use of methamphetamine. </a:t>
            </a:r>
          </a:p>
          <a:p>
            <a:r>
              <a:rPr lang="en-US" dirty="0"/>
              <a:t>Both cognitive behavioral group sessions and contingency management (voucher points for clean urines) have been evaluated and proven effective in helping gay and bisexual men achieve lasting reductions in methamphetamine use and high-risk sexual behavior by our research team (Drs. </a:t>
            </a:r>
            <a:r>
              <a:rPr lang="en-US" dirty="0" err="1"/>
              <a:t>Reback</a:t>
            </a:r>
            <a:r>
              <a:rPr lang="en-US" dirty="0"/>
              <a:t> and </a:t>
            </a:r>
            <a:r>
              <a:rPr lang="en-US" dirty="0" err="1"/>
              <a:t>Shoptaw</a:t>
            </a:r>
            <a:r>
              <a:rPr lang="en-US" dirty="0"/>
              <a:t>). This is the first time that two interventions, both previously found to be effective in reducing drug use and sexual risk behavior, have been combined into one package. </a:t>
            </a:r>
            <a:br>
              <a:rPr lang="en-US" dirty="0"/>
            </a:br>
            <a:endParaRPr lang="en-US" dirty="0"/>
          </a:p>
          <a:p>
            <a:r>
              <a:rPr lang="en-US" dirty="0"/>
              <a:t> </a:t>
            </a:r>
          </a:p>
          <a:p>
            <a:r>
              <a:rPr lang="en-US" b="1" dirty="0"/>
              <a:t>In the first 8 weeks:</a:t>
            </a:r>
            <a:endParaRPr lang="en-US" dirty="0"/>
          </a:p>
          <a:p>
            <a:r>
              <a:rPr lang="en-US" dirty="0"/>
              <a:t>Participants attend clinic three times per week (every Monday, Wednesday and Friday evening) for 90-minute group sessions. Group sessions teach skills to stop methamphetamine use and to prevent relapse using culturally relevant materials for gay and bisexual men. Participants receive “contingency management” for clean urine:</a:t>
            </a:r>
          </a:p>
          <a:p>
            <a:r>
              <a:rPr lang="en-US" dirty="0"/>
              <a:t>Before each group session, participants provide a urine sample. If the sample tests clean (no recent use of methamphetamine), voucher points that have cash value are provided that are then exchanged for gift cards, products or services. </a:t>
            </a:r>
          </a:p>
          <a:p>
            <a:r>
              <a:rPr lang="en-US" dirty="0"/>
              <a:t> </a:t>
            </a:r>
          </a:p>
          <a:p>
            <a:endParaRPr lang="en-US" dirty="0"/>
          </a:p>
        </p:txBody>
      </p:sp>
      <p:sp>
        <p:nvSpPr>
          <p:cNvPr id="4" name="Slide Number Placeholder 3"/>
          <p:cNvSpPr>
            <a:spLocks noGrp="1"/>
          </p:cNvSpPr>
          <p:nvPr>
            <p:ph type="sldNum" sz="quarter" idx="10"/>
          </p:nvPr>
        </p:nvSpPr>
        <p:spPr/>
        <p:txBody>
          <a:bodyPr/>
          <a:lstStyle/>
          <a:p>
            <a:fld id="{00C2020F-4E4E-463A-95B7-DDFFF607D600}" type="slidenum">
              <a:rPr lang="en-US" smtClean="0"/>
              <a:pPr/>
              <a:t>132</a:t>
            </a:fld>
            <a:endParaRPr lang="en-US"/>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pPr lvl="1"/>
            <a:r>
              <a:rPr lang="en-US" dirty="0" smtClean="0"/>
              <a:t>Unconventional style in disseminating information</a:t>
            </a:r>
          </a:p>
          <a:p>
            <a:pPr lvl="2"/>
            <a:r>
              <a:rPr lang="en-US" b="0" i="1" dirty="0" smtClean="0"/>
              <a:t>Humor</a:t>
            </a:r>
          </a:p>
          <a:p>
            <a:pPr lvl="2"/>
            <a:r>
              <a:rPr lang="en-US" b="0" i="1" dirty="0" smtClean="0"/>
              <a:t>Analogies</a:t>
            </a:r>
          </a:p>
          <a:p>
            <a:pPr lvl="2"/>
            <a:r>
              <a:rPr lang="en-US" b="0" i="1" dirty="0" smtClean="0"/>
              <a:t>Visuals &amp; Discussions</a:t>
            </a:r>
          </a:p>
          <a:p>
            <a:pPr lvl="1"/>
            <a:r>
              <a:rPr lang="en-US" dirty="0" smtClean="0"/>
              <a:t>Nurturing approach opposed to disciplinary action</a:t>
            </a:r>
          </a:p>
          <a:p>
            <a:pPr lvl="1"/>
            <a:r>
              <a:rPr lang="en-US" dirty="0" smtClean="0"/>
              <a:t>Client Centered approach</a:t>
            </a:r>
          </a:p>
          <a:p>
            <a:pPr lvl="2"/>
            <a:r>
              <a:rPr lang="en-US" b="0" i="1" dirty="0" smtClean="0"/>
              <a:t>Stresses engagement &amp; relationship over curriculum</a:t>
            </a:r>
          </a:p>
          <a:p>
            <a:pPr lvl="1"/>
            <a:r>
              <a:rPr lang="en-US" dirty="0" smtClean="0"/>
              <a:t>Non-Authoritative approach</a:t>
            </a:r>
          </a:p>
          <a:p>
            <a:pPr lvl="2"/>
            <a:r>
              <a:rPr lang="en-US" b="0" i="1" dirty="0" smtClean="0"/>
              <a:t>Stresses collaboration over “Teacher/Student”</a:t>
            </a:r>
          </a:p>
          <a:p>
            <a:pPr lvl="1"/>
            <a:r>
              <a:rPr lang="en-US" dirty="0" smtClean="0"/>
              <a:t>Use Cognitive Behavioral Therapy</a:t>
            </a:r>
          </a:p>
          <a:p>
            <a:pPr lvl="2"/>
            <a:r>
              <a:rPr lang="en-US" b="0" i="1" dirty="0" smtClean="0"/>
              <a:t>Focus: Behavior change</a:t>
            </a:r>
          </a:p>
          <a:p>
            <a:pPr lvl="1"/>
            <a:r>
              <a:rPr lang="en-US" dirty="0" smtClean="0"/>
              <a:t>ONE STEP FURTHER</a:t>
            </a:r>
          </a:p>
          <a:p>
            <a:pPr lvl="2"/>
            <a:r>
              <a:rPr lang="en-US" b="0" i="1" dirty="0" smtClean="0"/>
              <a:t>Engagement &amp; motivational interviewing skills to explore possible sources of the behavior</a:t>
            </a:r>
          </a:p>
          <a:p>
            <a:pPr lvl="2"/>
            <a:r>
              <a:rPr lang="en-US" b="0" i="1" dirty="0" smtClean="0"/>
              <a:t>Approach allows us to identify past trauma</a:t>
            </a:r>
          </a:p>
          <a:p>
            <a:pPr lvl="2"/>
            <a:r>
              <a:rPr lang="en-US" b="0" i="1" dirty="0" smtClean="0"/>
              <a:t>Use Art therapy to address experiences with trauma</a:t>
            </a:r>
          </a:p>
          <a:p>
            <a:pPr lvl="3"/>
            <a:r>
              <a:rPr lang="en-US" sz="1900" dirty="0" smtClean="0"/>
              <a:t>Further explore in 1:1 Strength-Based Case Management sessions</a:t>
            </a:r>
          </a:p>
          <a:p>
            <a:pPr lvl="3"/>
            <a:r>
              <a:rPr lang="en-US" sz="1900" dirty="0" smtClean="0"/>
              <a:t>Provides the opportunity to refer for additional supportive services</a:t>
            </a:r>
          </a:p>
          <a:p>
            <a:pPr lvl="2"/>
            <a:r>
              <a:rPr lang="en-US" b="0" i="1" dirty="0" smtClean="0"/>
              <a:t>Use of Social Media for retention &amp; engagement</a:t>
            </a:r>
          </a:p>
          <a:p>
            <a:pPr lvl="3"/>
            <a:r>
              <a:rPr lang="en-US" sz="1900" dirty="0" smtClean="0"/>
              <a:t>Key to our success of obtaining the 6-month follow ups</a:t>
            </a:r>
          </a:p>
          <a:p>
            <a:endParaRPr lang="en-US" dirty="0"/>
          </a:p>
        </p:txBody>
      </p:sp>
      <p:sp>
        <p:nvSpPr>
          <p:cNvPr id="4" name="Slide Number Placeholder 3"/>
          <p:cNvSpPr>
            <a:spLocks noGrp="1"/>
          </p:cNvSpPr>
          <p:nvPr>
            <p:ph type="sldNum" sz="quarter" idx="10"/>
          </p:nvPr>
        </p:nvSpPr>
        <p:spPr/>
        <p:txBody>
          <a:bodyPr/>
          <a:lstStyle/>
          <a:p>
            <a:fld id="{00C2020F-4E4E-463A-95B7-DDFFF607D600}" type="slidenum">
              <a:rPr lang="en-US" smtClean="0"/>
              <a:pPr/>
              <a:t>133</a:t>
            </a:fld>
            <a:endParaRPr lang="en-US"/>
          </a:p>
        </p:txBody>
      </p:sp>
    </p:spTree>
    <p:extLst>
      <p:ext uri="{BB962C8B-B14F-4D97-AF65-F5344CB8AC3E}">
        <p14:creationId xmlns:p14="http://schemas.microsoft.com/office/powerpoint/2010/main" val="3500146005"/>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kumimoji="0" lang="en-US" sz="4000" b="1" i="0" u="none" strike="noStrike" kern="1200" cap="small" spc="0" normalizeH="0" baseline="0" noProof="0" dirty="0" smtClean="0">
                <a:ln>
                  <a:noFill/>
                </a:ln>
                <a:solidFill>
                  <a:srgbClr val="003300"/>
                </a:solidFill>
                <a:effectLst/>
                <a:uLnTx/>
                <a:uFillTx/>
                <a:latin typeface="+mn-lt"/>
                <a:ea typeface="+mj-ea"/>
                <a:cs typeface="+mj-cs"/>
              </a:rPr>
              <a:t>Exponents’</a:t>
            </a:r>
            <a:br>
              <a:rPr kumimoji="0" lang="en-US" sz="4000" b="1" i="0" u="none" strike="noStrike" kern="1200" cap="small" spc="0" normalizeH="0" baseline="0" noProof="0" dirty="0" smtClean="0">
                <a:ln>
                  <a:noFill/>
                </a:ln>
                <a:solidFill>
                  <a:srgbClr val="003300"/>
                </a:solidFill>
                <a:effectLst/>
                <a:uLnTx/>
                <a:uFillTx/>
                <a:latin typeface="+mn-lt"/>
                <a:ea typeface="+mj-ea"/>
                <a:cs typeface="+mj-cs"/>
              </a:rPr>
            </a:br>
            <a:r>
              <a:rPr kumimoji="0" lang="en-US" sz="4000" b="1" i="0" u="none" strike="noStrike" kern="1200" cap="small" spc="0" normalizeH="0" baseline="0" noProof="0" dirty="0" smtClean="0">
                <a:ln>
                  <a:noFill/>
                </a:ln>
                <a:solidFill>
                  <a:srgbClr val="003300"/>
                </a:solidFill>
                <a:effectLst/>
                <a:uLnTx/>
                <a:uFillTx/>
                <a:latin typeface="+mn-lt"/>
                <a:ea typeface="+mj-ea"/>
                <a:cs typeface="+mj-cs"/>
              </a:rPr>
              <a:t>Affirming Self Through Pride, Information &amp; Recovery Support </a:t>
            </a:r>
            <a:br>
              <a:rPr kumimoji="0" lang="en-US" sz="4000" b="1" i="0" u="none" strike="noStrike" kern="1200" cap="small" spc="0" normalizeH="0" baseline="0" noProof="0" dirty="0" smtClean="0">
                <a:ln>
                  <a:noFill/>
                </a:ln>
                <a:solidFill>
                  <a:srgbClr val="003300"/>
                </a:solidFill>
                <a:effectLst/>
                <a:uLnTx/>
                <a:uFillTx/>
                <a:latin typeface="+mn-lt"/>
                <a:ea typeface="+mj-ea"/>
                <a:cs typeface="+mj-cs"/>
              </a:rPr>
            </a:br>
            <a:r>
              <a:rPr kumimoji="0" lang="en-US" sz="4000" b="1" i="0" u="none" strike="noStrike" kern="1200" cap="small" spc="0" normalizeH="0" baseline="0" noProof="0" dirty="0" smtClean="0">
                <a:ln>
                  <a:noFill/>
                </a:ln>
                <a:solidFill>
                  <a:srgbClr val="003300"/>
                </a:solidFill>
                <a:effectLst/>
                <a:uLnTx/>
                <a:uFillTx/>
                <a:latin typeface="+mn-lt"/>
                <a:ea typeface="+mj-ea"/>
                <a:cs typeface="+mj-cs"/>
              </a:rPr>
              <a:t>(Project ASPIRE)</a:t>
            </a:r>
            <a:endParaRPr lang="en-US" dirty="0"/>
          </a:p>
        </p:txBody>
      </p:sp>
      <p:sp>
        <p:nvSpPr>
          <p:cNvPr id="4" name="Slide Number Placeholder 3"/>
          <p:cNvSpPr>
            <a:spLocks noGrp="1"/>
          </p:cNvSpPr>
          <p:nvPr>
            <p:ph type="sldNum" sz="quarter" idx="10"/>
          </p:nvPr>
        </p:nvSpPr>
        <p:spPr/>
        <p:txBody>
          <a:bodyPr/>
          <a:lstStyle/>
          <a:p>
            <a:fld id="{00C2020F-4E4E-463A-95B7-DDFFF607D600}" type="slidenum">
              <a:rPr lang="en-US" smtClean="0"/>
              <a:pPr/>
              <a:t>134</a:t>
            </a:fld>
            <a:endParaRPr lang="en-US"/>
          </a:p>
        </p:txBody>
      </p:sp>
    </p:spTree>
    <p:extLst>
      <p:ext uri="{BB962C8B-B14F-4D97-AF65-F5344CB8AC3E}">
        <p14:creationId xmlns:p14="http://schemas.microsoft.com/office/powerpoint/2010/main" val="3117516207"/>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Providers need to be knowledgeable of local groups that are LGBT-affirming and culturally specific. A resource list should be made readily available to all clients.</a:t>
            </a:r>
          </a:p>
          <a:p>
            <a:r>
              <a:rPr lang="en-US" dirty="0"/>
              <a:t>Encourage shopping around for the right self-help group.</a:t>
            </a:r>
          </a:p>
          <a:p>
            <a:r>
              <a:rPr lang="en-US" dirty="0"/>
              <a:t>Encourage engagement with a LGBT affirming sponsor.</a:t>
            </a:r>
          </a:p>
          <a:p>
            <a:endParaRPr lang="en-US" dirty="0"/>
          </a:p>
          <a:p>
            <a:endParaRPr lang="en-US" dirty="0"/>
          </a:p>
        </p:txBody>
      </p:sp>
      <p:sp>
        <p:nvSpPr>
          <p:cNvPr id="4" name="Slide Number Placeholder 3"/>
          <p:cNvSpPr>
            <a:spLocks noGrp="1"/>
          </p:cNvSpPr>
          <p:nvPr>
            <p:ph type="sldNum" sz="quarter" idx="10"/>
          </p:nvPr>
        </p:nvSpPr>
        <p:spPr/>
        <p:txBody>
          <a:bodyPr/>
          <a:lstStyle/>
          <a:p>
            <a:fld id="{00C2020F-4E4E-463A-95B7-DDFFF607D600}" type="slidenum">
              <a:rPr lang="en-US" smtClean="0"/>
              <a:pPr/>
              <a:t>135</a:t>
            </a:fld>
            <a:endParaRPr lang="en-US"/>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dk1"/>
                </a:solidFill>
                <a:latin typeface="+mn-lt"/>
                <a:ea typeface="+mn-ea"/>
                <a:cs typeface="+mn-cs"/>
              </a:rPr>
              <a:t>Article</a:t>
            </a:r>
            <a:r>
              <a:rPr lang="en-US" sz="1200" b="1" kern="1200" baseline="0" dirty="0">
                <a:solidFill>
                  <a:schemeClr val="dk1"/>
                </a:solidFill>
                <a:latin typeface="+mn-lt"/>
                <a:ea typeface="+mn-ea"/>
                <a:cs typeface="+mn-cs"/>
              </a:rPr>
              <a:t> Title: </a:t>
            </a:r>
            <a:r>
              <a:rPr lang="en-US" sz="1200" b="1" kern="1200" dirty="0">
                <a:solidFill>
                  <a:schemeClr val="dk1"/>
                </a:solidFill>
                <a:latin typeface="+mn-lt"/>
                <a:ea typeface="+mn-ea"/>
                <a:cs typeface="+mn-cs"/>
              </a:rPr>
              <a:t>Treatment strategies for Black, gay, bisexual, and heterosexual men-who-have-sex- with-</a:t>
            </a:r>
            <a:r>
              <a:rPr lang="en-US" sz="1200" b="1" kern="1200" baseline="0" dirty="0">
                <a:solidFill>
                  <a:schemeClr val="dk1"/>
                </a:solidFill>
                <a:latin typeface="+mn-lt"/>
                <a:ea typeface="+mn-ea"/>
                <a:cs typeface="+mn-cs"/>
              </a:rPr>
              <a:t> me</a:t>
            </a:r>
            <a:r>
              <a:rPr lang="en-US" sz="1200" b="1" kern="1200" dirty="0">
                <a:solidFill>
                  <a:schemeClr val="dk1"/>
                </a:solidFill>
                <a:latin typeface="+mn-lt"/>
                <a:ea typeface="+mn-ea"/>
                <a:cs typeface="+mn-cs"/>
              </a:rPr>
              <a:t>n who use methamphetamine</a:t>
            </a:r>
            <a:r>
              <a:rPr lang="en-US" sz="1050" b="1" kern="1200" dirty="0">
                <a:solidFill>
                  <a:schemeClr val="dk1"/>
                </a:solidFill>
                <a:latin typeface="+mn-lt"/>
                <a:ea typeface="+mn-ea"/>
                <a:cs typeface="+mn-cs"/>
              </a:rPr>
              <a:t> </a:t>
            </a:r>
            <a:r>
              <a:rPr lang="en-US" sz="900" b="1" kern="1200" dirty="0">
                <a:solidFill>
                  <a:schemeClr val="dk1"/>
                </a:solidFill>
                <a:latin typeface="+mn-lt"/>
                <a:ea typeface="+mn-ea"/>
                <a:cs typeface="+mn-cs"/>
              </a:rPr>
              <a:t>(Jerome &amp;</a:t>
            </a:r>
            <a:r>
              <a:rPr lang="en-US" sz="900" b="1" kern="1200" baseline="0" dirty="0">
                <a:solidFill>
                  <a:schemeClr val="dk1"/>
                </a:solidFill>
                <a:latin typeface="+mn-lt"/>
                <a:ea typeface="+mn-ea"/>
                <a:cs typeface="+mn-cs"/>
              </a:rPr>
              <a:t> </a:t>
            </a:r>
            <a:r>
              <a:rPr lang="en-US" sz="900" b="1" kern="1200" baseline="0" dirty="0" err="1">
                <a:solidFill>
                  <a:schemeClr val="dk1"/>
                </a:solidFill>
                <a:latin typeface="+mn-lt"/>
                <a:ea typeface="+mn-ea"/>
                <a:cs typeface="+mn-cs"/>
              </a:rPr>
              <a:t>Halkitis</a:t>
            </a:r>
            <a:r>
              <a:rPr lang="en-US" sz="900" b="1" kern="1200" baseline="0" dirty="0">
                <a:solidFill>
                  <a:schemeClr val="dk1"/>
                </a:solidFill>
                <a:latin typeface="+mn-lt"/>
                <a:ea typeface="+mn-ea"/>
                <a:cs typeface="+mn-cs"/>
              </a:rPr>
              <a:t>, 2014)</a:t>
            </a:r>
            <a:endParaRPr lang="en-US" sz="900" i="0"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dk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dk1"/>
                </a:solidFill>
                <a:latin typeface="+mn-lt"/>
                <a:ea typeface="+mn-ea"/>
                <a:cs typeface="+mn-cs"/>
              </a:rPr>
              <a:t>Results indicated four treatment areas salient for BMSM seeking treatment for methamphetamine used disorders: (a) outreach/recruitment strategies, (b) therapist qualities, (c) group characteristics, and (d) intervention elements themselves. Findings gathered here and through literature review underscore the importance of adapting evidence-based methamphetamine treatment strategies to include culturally-relevant treatment strategies that address the specific needs of BMSM who use methamphetamine.</a:t>
            </a:r>
            <a:r>
              <a:rPr lang="en-US" sz="1200" b="1" kern="1200" dirty="0">
                <a:solidFill>
                  <a:schemeClr val="dk1"/>
                </a:solidFill>
                <a:latin typeface="+mn-lt"/>
                <a:ea typeface="+mn-ea"/>
                <a:cs typeface="+mn-cs"/>
              </a:rPr>
              <a:t> </a:t>
            </a:r>
            <a:endParaRPr lang="en-US" sz="1200" kern="1200" dirty="0">
              <a:solidFill>
                <a:schemeClr val="dk1"/>
              </a:solidFill>
              <a:latin typeface="+mn-lt"/>
              <a:ea typeface="+mn-ea"/>
              <a:cs typeface="+mn-cs"/>
            </a:endParaRPr>
          </a:p>
          <a:p>
            <a:endParaRPr lang="en-US" dirty="0"/>
          </a:p>
          <a:p>
            <a:r>
              <a:rPr lang="en-US" dirty="0"/>
              <a:t>References:</a:t>
            </a:r>
          </a:p>
          <a:p>
            <a:pPr defTabSz="931774">
              <a:defRPr/>
            </a:pPr>
            <a:r>
              <a:rPr lang="en-US" dirty="0"/>
              <a:t>Jerome, J. C., </a:t>
            </a:r>
            <a:r>
              <a:rPr lang="en-US" dirty="0" err="1"/>
              <a:t>Halkitis</a:t>
            </a:r>
            <a:r>
              <a:rPr lang="en-US" dirty="0"/>
              <a:t>, P. N. (2014). An Exploratory Investigation of Treatment Strategies for Black, Gay, Bisexual, and Heterosexual Men-Who-Have-Sex- With-Men Who Use Methamphetamine. </a:t>
            </a:r>
            <a:r>
              <a:rPr lang="en-US" i="1" dirty="0"/>
              <a:t>Journal of LGBT Issues in Counseling</a:t>
            </a:r>
            <a:r>
              <a:rPr lang="en-US" dirty="0"/>
              <a:t>. 8(1): 2 – 24</a:t>
            </a:r>
          </a:p>
          <a:p>
            <a:endParaRPr lang="en-US" dirty="0"/>
          </a:p>
        </p:txBody>
      </p:sp>
      <p:sp>
        <p:nvSpPr>
          <p:cNvPr id="4" name="Slide Number Placeholder 3"/>
          <p:cNvSpPr>
            <a:spLocks noGrp="1"/>
          </p:cNvSpPr>
          <p:nvPr>
            <p:ph type="sldNum" sz="quarter" idx="10"/>
          </p:nvPr>
        </p:nvSpPr>
        <p:spPr/>
        <p:txBody>
          <a:bodyPr/>
          <a:lstStyle/>
          <a:p>
            <a:fld id="{00C2020F-4E4E-463A-95B7-DDFFF607D600}" type="slidenum">
              <a:rPr lang="en-US" smtClean="0"/>
              <a:pPr/>
              <a:t>136</a:t>
            </a:fld>
            <a:endParaRPr lang="en-US"/>
          </a:p>
        </p:txBody>
      </p:sp>
    </p:spTree>
    <p:extLst>
      <p:ext uri="{BB962C8B-B14F-4D97-AF65-F5344CB8AC3E}">
        <p14:creationId xmlns:p14="http://schemas.microsoft.com/office/powerpoint/2010/main" val="2965690149"/>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next sections looks at some promising practices and resources for providers.</a:t>
            </a:r>
          </a:p>
        </p:txBody>
      </p:sp>
      <p:sp>
        <p:nvSpPr>
          <p:cNvPr id="4" name="Slide Number Placeholder 3"/>
          <p:cNvSpPr>
            <a:spLocks noGrp="1"/>
          </p:cNvSpPr>
          <p:nvPr>
            <p:ph type="sldNum" sz="quarter" idx="10"/>
          </p:nvPr>
        </p:nvSpPr>
        <p:spPr/>
        <p:txBody>
          <a:bodyPr/>
          <a:lstStyle/>
          <a:p>
            <a:fld id="{00C2020F-4E4E-463A-95B7-DDFFF607D600}" type="slidenum">
              <a:rPr lang="en-US" smtClean="0"/>
              <a:pPr/>
              <a:t>137</a:t>
            </a:fld>
            <a:endParaRPr lang="en-US"/>
          </a:p>
        </p:txBody>
      </p:sp>
    </p:spTree>
    <p:extLst>
      <p:ext uri="{BB962C8B-B14F-4D97-AF65-F5344CB8AC3E}">
        <p14:creationId xmlns:p14="http://schemas.microsoft.com/office/powerpoint/2010/main" val="3301316007"/>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September 2015, the Substance Abuse and Mental Health Services Administration’s Center of Excellence on Racial and Ethnic Minority Men Who Have Sex with Men and Other Lesbian, Gay, Bisexual, and Transgender Populations (YMSM+LGBT </a:t>
            </a:r>
            <a:r>
              <a:rPr lang="en-US" sz="1200" kern="1200" dirty="0" err="1">
                <a:solidFill>
                  <a:schemeClr val="tx1"/>
                </a:solidFill>
                <a:effectLst/>
                <a:latin typeface="+mn-lt"/>
                <a:ea typeface="+mn-ea"/>
                <a:cs typeface="+mn-cs"/>
              </a:rPr>
              <a:t>CoE</a:t>
            </a:r>
            <a:r>
              <a:rPr lang="en-US" sz="1200" kern="1200" dirty="0">
                <a:solidFill>
                  <a:schemeClr val="tx1"/>
                </a:solidFill>
                <a:effectLst/>
                <a:latin typeface="+mn-lt"/>
                <a:ea typeface="+mn-ea"/>
                <a:cs typeface="+mn-cs"/>
              </a:rPr>
              <a:t>) convened a two-day National YMSM Provider Summit in Hollywood, California. The Summit brought together behavioral health and HIV service providers to identify strategies for engaging and retaining minority YMSM in HIV care.</a:t>
            </a:r>
          </a:p>
          <a:p>
            <a:endParaRPr lang="en-US" dirty="0"/>
          </a:p>
        </p:txBody>
      </p:sp>
      <p:sp>
        <p:nvSpPr>
          <p:cNvPr id="4" name="Slide Number Placeholder 3"/>
          <p:cNvSpPr>
            <a:spLocks noGrp="1"/>
          </p:cNvSpPr>
          <p:nvPr>
            <p:ph type="sldNum" sz="quarter" idx="10"/>
          </p:nvPr>
        </p:nvSpPr>
        <p:spPr/>
        <p:txBody>
          <a:bodyPr/>
          <a:lstStyle/>
          <a:p>
            <a:fld id="{00C2020F-4E4E-463A-95B7-DDFFF607D600}" type="slidenum">
              <a:rPr lang="en-US" smtClean="0"/>
              <a:pPr/>
              <a:t>138</a:t>
            </a:fld>
            <a:endParaRPr lang="en-US"/>
          </a:p>
        </p:txBody>
      </p:sp>
    </p:spTree>
    <p:extLst>
      <p:ext uri="{BB962C8B-B14F-4D97-AF65-F5344CB8AC3E}">
        <p14:creationId xmlns:p14="http://schemas.microsoft.com/office/powerpoint/2010/main" val="1339508545"/>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On the first day of the Summit, YMSM+LGBT </a:t>
            </a:r>
            <a:r>
              <a:rPr lang="en-US" sz="1200" kern="1200" dirty="0" err="1">
                <a:solidFill>
                  <a:schemeClr val="tx1"/>
                </a:solidFill>
                <a:effectLst/>
                <a:latin typeface="+mn-lt"/>
                <a:ea typeface="+mn-ea"/>
                <a:cs typeface="+mn-cs"/>
              </a:rPr>
              <a:t>CoE</a:t>
            </a:r>
            <a:r>
              <a:rPr lang="en-US" sz="1200" kern="1200" dirty="0">
                <a:solidFill>
                  <a:schemeClr val="tx1"/>
                </a:solidFill>
                <a:effectLst/>
                <a:latin typeface="+mn-lt"/>
                <a:ea typeface="+mn-ea"/>
                <a:cs typeface="+mn-cs"/>
              </a:rPr>
              <a:t> staff led a group discussion of barriers and facilitators related to serving minority YMSM. Next, participants broke into four subgroups, and each subgroup discussed four domains related to services for minority YMSM: (1) Access to Services, (2) Outreach, Engagement, and Retention, (3) Continuing Care and Recovery Support, and (4) Health Literacy. Within each group, YMSM+LGBT </a:t>
            </a:r>
            <a:r>
              <a:rPr lang="en-US" sz="1200" kern="1200" dirty="0" err="1">
                <a:solidFill>
                  <a:schemeClr val="tx1"/>
                </a:solidFill>
                <a:effectLst/>
                <a:latin typeface="+mn-lt"/>
                <a:ea typeface="+mn-ea"/>
                <a:cs typeface="+mn-cs"/>
              </a:rPr>
              <a:t>CoE</a:t>
            </a:r>
            <a:r>
              <a:rPr lang="en-US" sz="1200" kern="1200" dirty="0">
                <a:solidFill>
                  <a:schemeClr val="tx1"/>
                </a:solidFill>
                <a:effectLst/>
                <a:latin typeface="+mn-lt"/>
                <a:ea typeface="+mn-ea"/>
                <a:cs typeface="+mn-cs"/>
              </a:rPr>
              <a:t> staff facilitated dialogue, and took detailed notes on discussions. At the end of the day YMSM+LGBT </a:t>
            </a:r>
            <a:r>
              <a:rPr lang="en-US" sz="1200" kern="1200" dirty="0" err="1">
                <a:solidFill>
                  <a:schemeClr val="tx1"/>
                </a:solidFill>
                <a:effectLst/>
                <a:latin typeface="+mn-lt"/>
                <a:ea typeface="+mn-ea"/>
                <a:cs typeface="+mn-cs"/>
              </a:rPr>
              <a:t>CoE</a:t>
            </a:r>
            <a:r>
              <a:rPr lang="en-US" sz="1200" kern="1200" dirty="0">
                <a:solidFill>
                  <a:schemeClr val="tx1"/>
                </a:solidFill>
                <a:effectLst/>
                <a:latin typeface="+mn-lt"/>
                <a:ea typeface="+mn-ea"/>
                <a:cs typeface="+mn-cs"/>
              </a:rPr>
              <a:t> staff collaboratively summarized and documented findings from the small group discussions. </a:t>
            </a:r>
          </a:p>
          <a:p>
            <a:endParaRPr lang="en-US" dirty="0"/>
          </a:p>
        </p:txBody>
      </p:sp>
      <p:sp>
        <p:nvSpPr>
          <p:cNvPr id="4" name="Slide Number Placeholder 3"/>
          <p:cNvSpPr>
            <a:spLocks noGrp="1"/>
          </p:cNvSpPr>
          <p:nvPr>
            <p:ph type="sldNum" sz="quarter" idx="10"/>
          </p:nvPr>
        </p:nvSpPr>
        <p:spPr/>
        <p:txBody>
          <a:bodyPr/>
          <a:lstStyle/>
          <a:p>
            <a:fld id="{00C2020F-4E4E-463A-95B7-DDFFF607D600}" type="slidenum">
              <a:rPr lang="en-US" smtClean="0"/>
              <a:pPr/>
              <a:t>139</a:t>
            </a:fld>
            <a:endParaRPr lang="en-US"/>
          </a:p>
        </p:txBody>
      </p:sp>
    </p:spTree>
    <p:extLst>
      <p:ext uri="{BB962C8B-B14F-4D97-AF65-F5344CB8AC3E}">
        <p14:creationId xmlns:p14="http://schemas.microsoft.com/office/powerpoint/2010/main" val="6299776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lgn="l" defTabSz="931811" eaLnBrk="0" hangingPunct="0">
              <a:spcBef>
                <a:spcPct val="30000"/>
              </a:spcBef>
              <a:defRPr sz="1200">
                <a:solidFill>
                  <a:schemeClr val="tx1"/>
                </a:solidFill>
                <a:latin typeface="Arial" charset="0"/>
              </a:defRPr>
            </a:lvl1pPr>
            <a:lvl2pPr marL="742909" indent="-285734" algn="l" defTabSz="931811" eaLnBrk="0" hangingPunct="0">
              <a:spcBef>
                <a:spcPct val="30000"/>
              </a:spcBef>
              <a:defRPr sz="1200">
                <a:solidFill>
                  <a:schemeClr val="tx1"/>
                </a:solidFill>
                <a:latin typeface="Arial" charset="0"/>
              </a:defRPr>
            </a:lvl2pPr>
            <a:lvl3pPr marL="1142937" indent="-228587" algn="l" defTabSz="931811" eaLnBrk="0" hangingPunct="0">
              <a:spcBef>
                <a:spcPct val="30000"/>
              </a:spcBef>
              <a:defRPr sz="1200">
                <a:solidFill>
                  <a:schemeClr val="tx1"/>
                </a:solidFill>
                <a:latin typeface="Arial" charset="0"/>
              </a:defRPr>
            </a:lvl3pPr>
            <a:lvl4pPr marL="1600111" indent="-228587" algn="l" defTabSz="931811" eaLnBrk="0" hangingPunct="0">
              <a:spcBef>
                <a:spcPct val="30000"/>
              </a:spcBef>
              <a:defRPr sz="1200">
                <a:solidFill>
                  <a:schemeClr val="tx1"/>
                </a:solidFill>
                <a:latin typeface="Arial" charset="0"/>
              </a:defRPr>
            </a:lvl4pPr>
            <a:lvl5pPr marL="2057287" indent="-228587" algn="l" defTabSz="931811" eaLnBrk="0" hangingPunct="0">
              <a:spcBef>
                <a:spcPct val="30000"/>
              </a:spcBef>
              <a:defRPr sz="1200">
                <a:solidFill>
                  <a:schemeClr val="tx1"/>
                </a:solidFill>
                <a:latin typeface="Arial" charset="0"/>
              </a:defRPr>
            </a:lvl5pPr>
            <a:lvl6pPr marL="2514461" indent="-228587" defTabSz="931811" eaLnBrk="0" fontAlgn="base" hangingPunct="0">
              <a:spcBef>
                <a:spcPct val="30000"/>
              </a:spcBef>
              <a:spcAft>
                <a:spcPct val="0"/>
              </a:spcAft>
              <a:defRPr sz="1200">
                <a:solidFill>
                  <a:schemeClr val="tx1"/>
                </a:solidFill>
                <a:latin typeface="Arial" charset="0"/>
              </a:defRPr>
            </a:lvl6pPr>
            <a:lvl7pPr marL="2971635" indent="-228587" defTabSz="931811" eaLnBrk="0" fontAlgn="base" hangingPunct="0">
              <a:spcBef>
                <a:spcPct val="30000"/>
              </a:spcBef>
              <a:spcAft>
                <a:spcPct val="0"/>
              </a:spcAft>
              <a:defRPr sz="1200">
                <a:solidFill>
                  <a:schemeClr val="tx1"/>
                </a:solidFill>
                <a:latin typeface="Arial" charset="0"/>
              </a:defRPr>
            </a:lvl7pPr>
            <a:lvl8pPr marL="3428811" indent="-228587" defTabSz="931811" eaLnBrk="0" fontAlgn="base" hangingPunct="0">
              <a:spcBef>
                <a:spcPct val="30000"/>
              </a:spcBef>
              <a:spcAft>
                <a:spcPct val="0"/>
              </a:spcAft>
              <a:defRPr sz="1200">
                <a:solidFill>
                  <a:schemeClr val="tx1"/>
                </a:solidFill>
                <a:latin typeface="Arial" charset="0"/>
              </a:defRPr>
            </a:lvl8pPr>
            <a:lvl9pPr marL="3885985" indent="-228587" defTabSz="931811"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91AB38D3-DD60-4B2C-851B-63E2A022D013}" type="slidenum">
              <a:rPr lang="en-US" altLang="en-US" smtClean="0"/>
              <a:pPr algn="r" eaLnBrk="1" hangingPunct="1">
                <a:spcBef>
                  <a:spcPct val="0"/>
                </a:spcBef>
              </a:pPr>
              <a:t>14</a:t>
            </a:fld>
            <a:endParaRPr lang="en-US" altLang="en-US"/>
          </a:p>
        </p:txBody>
      </p:sp>
      <p:sp>
        <p:nvSpPr>
          <p:cNvPr id="80899" name="Rectangle 2"/>
          <p:cNvSpPr>
            <a:spLocks noGrp="1" noRot="1" noChangeAspect="1" noChangeArrowheads="1" noTextEdit="1"/>
          </p:cNvSpPr>
          <p:nvPr>
            <p:ph type="sldImg"/>
          </p:nvPr>
        </p:nvSpPr>
        <p:spPr>
          <a:ln/>
        </p:spPr>
      </p:sp>
      <p:sp>
        <p:nvSpPr>
          <p:cNvPr id="8090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dirty="0"/>
              <a:t>Alfred Kinsey was one of the first researchers to include bisexual behavior as a component of sexual orientation. His scale measured sexual orientation on a seven-point scale</a:t>
            </a:r>
            <a:r>
              <a:rPr lang="en-US" baseline="0" dirty="0"/>
              <a:t> </a:t>
            </a:r>
            <a:r>
              <a:rPr lang="en-US" sz="1800" dirty="0"/>
              <a:t>(Kinsey et al., 1948; Kinsey et al., 1953).</a:t>
            </a:r>
          </a:p>
          <a:p>
            <a:endParaRPr lang="en-US" dirty="0"/>
          </a:p>
          <a:p>
            <a:r>
              <a:rPr lang="en-US" dirty="0"/>
              <a:t>The purpose of this slide is to provide a general description of the Kinsey Scale. </a:t>
            </a:r>
          </a:p>
          <a:p>
            <a:endParaRPr lang="en-US" dirty="0"/>
          </a:p>
          <a:p>
            <a:r>
              <a:rPr lang="en-US" dirty="0"/>
              <a:t>As pictured, there is a continuum of behaviors ranging from exclusively heterosexual to exclusively homosexual. Rather than divide the world into discrete categories (i.e. homosexual and heterosexual), Kinsey sought to offer a wider range and spectrum to human sexuality.</a:t>
            </a:r>
          </a:p>
          <a:p>
            <a:endParaRPr lang="en-US" dirty="0"/>
          </a:p>
          <a:p>
            <a:r>
              <a:rPr lang="en-US" dirty="0"/>
              <a:t>The original scoring via interviews and evaluation for the Kinsey Scale was not meant to categorize or label individuals as heterosexual, bisexual, or homosexual.</a:t>
            </a:r>
          </a:p>
          <a:p>
            <a:endParaRPr lang="en-US" dirty="0"/>
          </a:p>
          <a:p>
            <a:r>
              <a:rPr lang="en-US" dirty="0"/>
              <a:t>Rather, the Kinsey scale was to highlight the complexity of human sexuality.  </a:t>
            </a:r>
            <a:r>
              <a:rPr lang="en-US" i="1" dirty="0"/>
              <a:t>[Advance Animation] </a:t>
            </a:r>
            <a:r>
              <a:rPr lang="en-US" dirty="0"/>
              <a:t>Kinsey’s data showed that 63% of </a:t>
            </a:r>
            <a:r>
              <a:rPr lang="en-US" baseline="0" dirty="0"/>
              <a:t>men reported a score of “0.” </a:t>
            </a:r>
            <a:r>
              <a:rPr lang="en-US" i="1" dirty="0"/>
              <a:t>[Advance Animation] </a:t>
            </a:r>
            <a:r>
              <a:rPr lang="en-US" dirty="0"/>
              <a:t>That means that 37% had at least some same</a:t>
            </a:r>
            <a:r>
              <a:rPr lang="en-US" baseline="0" dirty="0"/>
              <a:t>-sex sexual behavior. </a:t>
            </a:r>
            <a:r>
              <a:rPr lang="en-US" i="1" dirty="0"/>
              <a:t>[Advance Animation] </a:t>
            </a:r>
            <a:r>
              <a:rPr lang="en-US" dirty="0"/>
              <a:t>10% reported a score</a:t>
            </a:r>
            <a:r>
              <a:rPr lang="en-US" baseline="0" dirty="0"/>
              <a:t> of “6” indicated that they were exclusively.  These data were collected via interview (in the mid 1940’s ) and are therefore probably an underrepresentation.  More recent anonymous surveys using the Kinsey scale indicate that as many as 67% of participants scored 1-6, with 10% still scoring “6.” (http://g0ys.org/skewedchart.htm) </a:t>
            </a:r>
            <a:endParaRPr lang="en-US" dirty="0"/>
          </a:p>
          <a:p>
            <a:pPr eaLnBrk="1" hangingPunct="1"/>
            <a:endParaRPr lang="en-US" altLang="en-US" dirty="0">
              <a:latin typeface="Arial" charset="0"/>
            </a:endParaRPr>
          </a:p>
        </p:txBody>
      </p:sp>
    </p:spTree>
    <p:extLst>
      <p:ext uri="{BB962C8B-B14F-4D97-AF65-F5344CB8AC3E}">
        <p14:creationId xmlns:p14="http://schemas.microsoft.com/office/powerpoint/2010/main" val="515323108"/>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i="1" u="sng" dirty="0"/>
              <a:t>Recommendations from the Summit include: </a:t>
            </a:r>
          </a:p>
          <a:p>
            <a:r>
              <a:rPr lang="en-US" b="1" i="1" u="sng" dirty="0"/>
              <a:t>Peer Services</a:t>
            </a:r>
            <a:endParaRPr lang="en-US" dirty="0"/>
          </a:p>
          <a:p>
            <a:r>
              <a:rPr lang="en-US" i="1" dirty="0"/>
              <a:t>KC Care Clinic (Kansas City, MO)</a:t>
            </a:r>
            <a:r>
              <a:rPr lang="en-US" dirty="0"/>
              <a:t>: At the KC Care Clinic, peer educators operate as integral members of health care teams that provide services for clients living with HIV. Peer educators provide clients with information about: HIV; how to communicate with doctors and service providers; how to understand lab test results; issues surrounding medication resistance and adherence; medications; managing side effects; safe sex; exercise; and nutrition. In addition, peers provide clients with links to community resources, hope, personal support, self-management strategies, and options to support medication adherence. Having personally experienced HIV treatment, they have a strong understanding of barriers to HIV treatment and medication adherence, as well as strategies that can be helpful in overcoming these barriers. Peer services are targeted to reach clients who are preparing to start HIV medications, individuals changing HIV medication regimens, pregnant women who are diagnosed with HIV, clients who struggle keeping medical appointments, and persons who would like to improve their relationships with their health care team.  </a:t>
            </a:r>
          </a:p>
          <a:p>
            <a:endParaRPr lang="en-US" dirty="0"/>
          </a:p>
        </p:txBody>
      </p:sp>
      <p:sp>
        <p:nvSpPr>
          <p:cNvPr id="4" name="Slide Number Placeholder 3"/>
          <p:cNvSpPr>
            <a:spLocks noGrp="1"/>
          </p:cNvSpPr>
          <p:nvPr>
            <p:ph type="sldNum" sz="quarter" idx="10"/>
          </p:nvPr>
        </p:nvSpPr>
        <p:spPr/>
        <p:txBody>
          <a:bodyPr/>
          <a:lstStyle/>
          <a:p>
            <a:fld id="{00C2020F-4E4E-463A-95B7-DDFFF607D600}" type="slidenum">
              <a:rPr lang="en-US" smtClean="0"/>
              <a:pPr/>
              <a:t>140</a:t>
            </a:fld>
            <a:endParaRPr lang="en-US"/>
          </a:p>
        </p:txBody>
      </p:sp>
    </p:spTree>
    <p:extLst>
      <p:ext uri="{BB962C8B-B14F-4D97-AF65-F5344CB8AC3E}">
        <p14:creationId xmlns:p14="http://schemas.microsoft.com/office/powerpoint/2010/main" val="3414998870"/>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i="1" u="sng" dirty="0"/>
              <a:t>Recommendations</a:t>
            </a:r>
            <a:r>
              <a:rPr lang="en-US" b="1" i="1" u="sng" baseline="0" dirty="0"/>
              <a:t> Continued:</a:t>
            </a:r>
            <a:endParaRPr lang="en-US" b="1" i="1" u="sng" dirty="0"/>
          </a:p>
          <a:p>
            <a:r>
              <a:rPr lang="en-US" b="1" i="1" u="sng" dirty="0"/>
              <a:t>Holistic Care</a:t>
            </a:r>
            <a:endParaRPr lang="en-US" dirty="0"/>
          </a:p>
          <a:p>
            <a:r>
              <a:rPr lang="en-US" i="1" dirty="0" err="1"/>
              <a:t>Hetrick</a:t>
            </a:r>
            <a:r>
              <a:rPr lang="en-US" i="1" dirty="0"/>
              <a:t>-Martin Institute (New York, NY): </a:t>
            </a:r>
            <a:r>
              <a:rPr lang="en-US" dirty="0"/>
              <a:t>The </a:t>
            </a:r>
            <a:r>
              <a:rPr lang="en-US" dirty="0" err="1"/>
              <a:t>Hetrick</a:t>
            </a:r>
            <a:r>
              <a:rPr lang="en-US" dirty="0"/>
              <a:t>-Martin Institute provides HIV services for YMSM and other LGBTQ populations within a comprehensive set of services where youth can obtain support with housing, mental health, academic enrichment, job readiness, and other services that support clients’ development and success. Services are designed to provide a system of support to help clients achieve milestones appropriate to their development by creating a supportive environment and improving systems of support available to YMSM.  </a:t>
            </a:r>
          </a:p>
          <a:p>
            <a:endParaRPr lang="en-US" dirty="0"/>
          </a:p>
        </p:txBody>
      </p:sp>
      <p:sp>
        <p:nvSpPr>
          <p:cNvPr id="4" name="Slide Number Placeholder 3"/>
          <p:cNvSpPr>
            <a:spLocks noGrp="1"/>
          </p:cNvSpPr>
          <p:nvPr>
            <p:ph type="sldNum" sz="quarter" idx="10"/>
          </p:nvPr>
        </p:nvSpPr>
        <p:spPr/>
        <p:txBody>
          <a:bodyPr/>
          <a:lstStyle/>
          <a:p>
            <a:fld id="{00C2020F-4E4E-463A-95B7-DDFFF607D600}" type="slidenum">
              <a:rPr lang="en-US" smtClean="0"/>
              <a:pPr/>
              <a:t>141</a:t>
            </a:fld>
            <a:endParaRPr lang="en-US"/>
          </a:p>
        </p:txBody>
      </p:sp>
    </p:spTree>
    <p:extLst>
      <p:ext uri="{BB962C8B-B14F-4D97-AF65-F5344CB8AC3E}">
        <p14:creationId xmlns:p14="http://schemas.microsoft.com/office/powerpoint/2010/main" val="3652121713"/>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31774" rtl="0" eaLnBrk="1" fontAlgn="auto" latinLnBrk="0" hangingPunct="1">
              <a:lnSpc>
                <a:spcPct val="100000"/>
              </a:lnSpc>
              <a:spcBef>
                <a:spcPts val="0"/>
              </a:spcBef>
              <a:spcAft>
                <a:spcPts val="0"/>
              </a:spcAft>
              <a:buClrTx/>
              <a:buSzTx/>
              <a:buFontTx/>
              <a:buNone/>
              <a:tabLst/>
              <a:defRPr/>
            </a:pPr>
            <a:r>
              <a:rPr lang="en-US" b="1" i="1" u="sng" dirty="0"/>
              <a:t>Recommendations</a:t>
            </a:r>
            <a:r>
              <a:rPr lang="en-US" b="1" i="1" u="sng" baseline="0" dirty="0"/>
              <a:t> Continued:</a:t>
            </a:r>
            <a:endParaRPr lang="en-US" b="1" i="1" u="sng" dirty="0"/>
          </a:p>
          <a:p>
            <a:pPr defTabSz="931774">
              <a:defRPr/>
            </a:pPr>
            <a:r>
              <a:rPr lang="en-US" i="1" dirty="0"/>
              <a:t>Services need to be</a:t>
            </a:r>
            <a:r>
              <a:rPr lang="en-US" i="1" baseline="0" dirty="0"/>
              <a:t> fun.</a:t>
            </a:r>
            <a:endParaRPr lang="en-US" i="1" dirty="0"/>
          </a:p>
          <a:p>
            <a:pPr defTabSz="931774">
              <a:defRPr/>
            </a:pPr>
            <a:r>
              <a:rPr lang="en-US" i="1" dirty="0"/>
              <a:t>Trillium Health (Rochester, NY): </a:t>
            </a:r>
            <a:r>
              <a:rPr lang="en-US" dirty="0"/>
              <a:t>Trillium Health has devised several creative programs to engage YMSM in their community. It has established “Vogue Nights,” where part of the clinic space is opened to be used as practice space for young men interested in practicing their dance moves. These nights serve a dual purpose, as they give local YMSM an opportunity to meet other YMSM in a safe, community-oriented space, while also giving them a chance to see the clinic and learn about the services it offers. In addition, Trillium is beginning to develop open-</a:t>
            </a:r>
            <a:r>
              <a:rPr lang="en-US" dirty="0" err="1"/>
              <a:t>mic</a:t>
            </a:r>
            <a:r>
              <a:rPr lang="en-US" dirty="0"/>
              <a:t> nights at a local gay-friendly coffee shop, and panel discussion that bring in community members to discuss health-related and other issues of interest to local racial/ethnic minority YMSM. </a:t>
            </a:r>
          </a:p>
          <a:p>
            <a:endParaRPr lang="en-US" dirty="0"/>
          </a:p>
        </p:txBody>
      </p:sp>
      <p:sp>
        <p:nvSpPr>
          <p:cNvPr id="4" name="Slide Number Placeholder 3"/>
          <p:cNvSpPr>
            <a:spLocks noGrp="1"/>
          </p:cNvSpPr>
          <p:nvPr>
            <p:ph type="sldNum" sz="quarter" idx="10"/>
          </p:nvPr>
        </p:nvSpPr>
        <p:spPr/>
        <p:txBody>
          <a:bodyPr/>
          <a:lstStyle/>
          <a:p>
            <a:fld id="{00C2020F-4E4E-463A-95B7-DDFFF607D600}" type="slidenum">
              <a:rPr lang="en-US" smtClean="0"/>
              <a:pPr/>
              <a:t>142</a:t>
            </a:fld>
            <a:endParaRPr lang="en-US"/>
          </a:p>
        </p:txBody>
      </p:sp>
    </p:spTree>
    <p:extLst>
      <p:ext uri="{BB962C8B-B14F-4D97-AF65-F5344CB8AC3E}">
        <p14:creationId xmlns:p14="http://schemas.microsoft.com/office/powerpoint/2010/main" val="2109549591"/>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pPr marL="0" marR="0" indent="0" algn="l" defTabSz="931774" rtl="0" eaLnBrk="1" fontAlgn="auto" latinLnBrk="0" hangingPunct="1">
              <a:lnSpc>
                <a:spcPct val="100000"/>
              </a:lnSpc>
              <a:spcBef>
                <a:spcPts val="0"/>
              </a:spcBef>
              <a:spcAft>
                <a:spcPts val="0"/>
              </a:spcAft>
              <a:buClrTx/>
              <a:buSzTx/>
              <a:buFontTx/>
              <a:buNone/>
              <a:tabLst/>
              <a:defRPr/>
            </a:pPr>
            <a:r>
              <a:rPr lang="en-US" b="1" i="1" u="sng" dirty="0"/>
              <a:t>Recommendations</a:t>
            </a:r>
            <a:r>
              <a:rPr lang="en-US" b="1" i="1" u="sng" baseline="0" dirty="0"/>
              <a:t> Continued:</a:t>
            </a:r>
            <a:endParaRPr lang="en-US" b="1" i="1" u="sng" dirty="0"/>
          </a:p>
          <a:p>
            <a:pPr defTabSz="931774">
              <a:defRPr/>
            </a:pPr>
            <a:r>
              <a:rPr lang="en-US" i="1" dirty="0"/>
              <a:t>Technology is</a:t>
            </a:r>
            <a:r>
              <a:rPr lang="en-US" i="1" baseline="0" dirty="0"/>
              <a:t> important.</a:t>
            </a:r>
            <a:endParaRPr lang="en-US" i="1" dirty="0"/>
          </a:p>
          <a:p>
            <a:pPr defTabSz="931774">
              <a:defRPr/>
            </a:pPr>
            <a:endParaRPr lang="en-US" i="1" dirty="0"/>
          </a:p>
          <a:p>
            <a:pPr defTabSz="931774">
              <a:defRPr/>
            </a:pPr>
            <a:r>
              <a:rPr lang="en-US" i="1" dirty="0"/>
              <a:t>Warren-Vance Community Health Center (Henderson, NC): </a:t>
            </a:r>
            <a:r>
              <a:rPr lang="en-US" dirty="0"/>
              <a:t>The Warren-Vance Community Health Center integrates multiple social media tools into the services it provides for clients living with HIV in order to maintain a healthy relationship with clients; aid in care, retention, and compliance; keep the clinic up to date with the communication tools used by youth; and have backup contact information when traditional methods fail. Case managers use social media as retention tools, utilizing </a:t>
            </a:r>
            <a:r>
              <a:rPr lang="en-US" dirty="0" err="1"/>
              <a:t>Facebook</a:t>
            </a:r>
            <a:r>
              <a:rPr lang="en-US" dirty="0"/>
              <a:t> and </a:t>
            </a:r>
            <a:r>
              <a:rPr lang="en-US" dirty="0" err="1"/>
              <a:t>Facebook</a:t>
            </a:r>
            <a:r>
              <a:rPr lang="en-US" dirty="0"/>
              <a:t> Messenger to communicate with clients who do not have a working phone, contact clients regarding logistical issues (e.g. transportation, clinic closures, appointment reminders), and search for clients who have fallen out of care. The clinic also uses Glide, a smart phone app that allows for video and text messaging, to help maintain relationships with clients, review client needs in real-time, send text messages regarding medical appointments, and keep clients engaged in care by staying in contact. They also utilize </a:t>
            </a:r>
            <a:r>
              <a:rPr lang="en-US" dirty="0" err="1"/>
              <a:t>Voxer</a:t>
            </a:r>
            <a:r>
              <a:rPr lang="en-US" dirty="0"/>
              <a:t>, a smart phone app that allows phones to operate as walkie-talkies, to send and receive quick voice messages, and give clients a way to get in contact with providers quickly. Another interactive App, Care4Today, is used to help clients track their medication adherence, and also allows case managers to monitor and encourage clients to stay on schedule with their medications. Warren-Vance also has a </a:t>
            </a:r>
            <a:r>
              <a:rPr lang="en-US" dirty="0" err="1"/>
              <a:t>Facebook</a:t>
            </a:r>
            <a:r>
              <a:rPr lang="en-US" dirty="0"/>
              <a:t> page for clients to ask questions, learn, and share their experiences with HIV and HIV treatment with their peers. </a:t>
            </a:r>
          </a:p>
          <a:p>
            <a:endParaRPr lang="en-US" dirty="0"/>
          </a:p>
        </p:txBody>
      </p:sp>
      <p:sp>
        <p:nvSpPr>
          <p:cNvPr id="4" name="Slide Number Placeholder 3"/>
          <p:cNvSpPr>
            <a:spLocks noGrp="1"/>
          </p:cNvSpPr>
          <p:nvPr>
            <p:ph type="sldNum" sz="quarter" idx="10"/>
          </p:nvPr>
        </p:nvSpPr>
        <p:spPr/>
        <p:txBody>
          <a:bodyPr/>
          <a:lstStyle/>
          <a:p>
            <a:fld id="{00C2020F-4E4E-463A-95B7-DDFFF607D600}" type="slidenum">
              <a:rPr lang="en-US" smtClean="0"/>
              <a:pPr/>
              <a:t>143</a:t>
            </a:fld>
            <a:endParaRPr lang="en-US"/>
          </a:p>
        </p:txBody>
      </p:sp>
    </p:spTree>
    <p:extLst>
      <p:ext uri="{BB962C8B-B14F-4D97-AF65-F5344CB8AC3E}">
        <p14:creationId xmlns:p14="http://schemas.microsoft.com/office/powerpoint/2010/main" val="2419344782"/>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next</a:t>
            </a:r>
            <a:r>
              <a:rPr lang="en-US" baseline="0" dirty="0"/>
              <a:t> few slides go over Best Practices to help engage and retain YMSM in care.</a:t>
            </a:r>
            <a:endParaRPr lang="en-US" dirty="0"/>
          </a:p>
        </p:txBody>
      </p:sp>
      <p:sp>
        <p:nvSpPr>
          <p:cNvPr id="4" name="Slide Number Placeholder 3"/>
          <p:cNvSpPr>
            <a:spLocks noGrp="1"/>
          </p:cNvSpPr>
          <p:nvPr>
            <p:ph type="sldNum" sz="quarter" idx="10"/>
          </p:nvPr>
        </p:nvSpPr>
        <p:spPr/>
        <p:txBody>
          <a:bodyPr/>
          <a:lstStyle/>
          <a:p>
            <a:fld id="{00C2020F-4E4E-463A-95B7-DDFFF607D600}" type="slidenum">
              <a:rPr lang="en-US" smtClean="0"/>
              <a:pPr/>
              <a:t>144</a:t>
            </a:fld>
            <a:endParaRPr lang="en-US"/>
          </a:p>
        </p:txBody>
      </p:sp>
    </p:spTree>
    <p:extLst>
      <p:ext uri="{BB962C8B-B14F-4D97-AF65-F5344CB8AC3E}">
        <p14:creationId xmlns:p14="http://schemas.microsoft.com/office/powerpoint/2010/main" val="3423938713"/>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87">
              <a:defRPr/>
            </a:pPr>
            <a:r>
              <a:rPr lang="en-US" b="1" dirty="0"/>
              <a:t>Trainer Notes:</a:t>
            </a:r>
          </a:p>
          <a:p>
            <a:endParaRPr lang="en-US" dirty="0"/>
          </a:p>
        </p:txBody>
      </p:sp>
      <p:sp>
        <p:nvSpPr>
          <p:cNvPr id="4" name="Slide Number Placeholder 3"/>
          <p:cNvSpPr>
            <a:spLocks noGrp="1"/>
          </p:cNvSpPr>
          <p:nvPr>
            <p:ph type="sldNum" sz="quarter" idx="10"/>
          </p:nvPr>
        </p:nvSpPr>
        <p:spPr/>
        <p:txBody>
          <a:bodyPr/>
          <a:lstStyle/>
          <a:p>
            <a:fld id="{FF926104-41F2-E247-86CE-F91A703A4C61}" type="slidenum">
              <a:rPr lang="en-US" smtClean="0"/>
              <a:pPr/>
              <a:t>146</a:t>
            </a:fld>
            <a:endParaRPr lang="en-US"/>
          </a:p>
        </p:txBody>
      </p:sp>
    </p:spTree>
    <p:extLst>
      <p:ext uri="{BB962C8B-B14F-4D97-AF65-F5344CB8AC3E}">
        <p14:creationId xmlns:p14="http://schemas.microsoft.com/office/powerpoint/2010/main" val="485937561"/>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Trainer reviews the key points</a:t>
            </a:r>
            <a:r>
              <a:rPr lang="en-US" baseline="0" dirty="0"/>
              <a:t> and connection between minority stress, YMSM and provider support. </a:t>
            </a:r>
          </a:p>
          <a:p>
            <a:endParaRPr lang="en-US" baseline="0" dirty="0"/>
          </a:p>
          <a:p>
            <a:r>
              <a:rPr lang="en-US" baseline="0" dirty="0"/>
              <a:t>Trainer reminds participants that the positive impact providers can have begins with</a:t>
            </a:r>
          </a:p>
          <a:p>
            <a:r>
              <a:rPr lang="en-US" b="1" dirty="0"/>
              <a:t>self-awareness- </a:t>
            </a:r>
            <a:r>
              <a:rPr lang="en-US" dirty="0"/>
              <a:t>being mindful</a:t>
            </a:r>
            <a:r>
              <a:rPr lang="en-US" baseline="0" dirty="0"/>
              <a:t> of unconscious bias, assumptions, stereotypes and other possible obstacles to recognizing minority stress exists</a:t>
            </a:r>
          </a:p>
          <a:p>
            <a:r>
              <a:rPr lang="en-US" baseline="0" dirty="0"/>
              <a:t>For some racial/ethnic, sexual, and gender minorities</a:t>
            </a:r>
          </a:p>
          <a:p>
            <a:endParaRPr lang="en-US" b="1" dirty="0"/>
          </a:p>
          <a:p>
            <a:pPr defTabSz="465887">
              <a:defRPr/>
            </a:pPr>
            <a:r>
              <a:rPr lang="en-US" b="1" dirty="0"/>
              <a:t>Cultural</a:t>
            </a:r>
            <a:r>
              <a:rPr lang="en-US" b="1" baseline="0" dirty="0"/>
              <a:t> competency </a:t>
            </a:r>
            <a:r>
              <a:rPr lang="en-US" baseline="0" dirty="0"/>
              <a:t>– referring to the previous module emphasizing cultural competency as t</a:t>
            </a:r>
            <a:r>
              <a:rPr lang="en-US" dirty="0"/>
              <a:t>he ability to </a:t>
            </a:r>
            <a:r>
              <a:rPr lang="en-US" i="1" dirty="0"/>
              <a:t>respectfully</a:t>
            </a:r>
            <a:r>
              <a:rPr lang="en-US" dirty="0"/>
              <a:t> &amp; </a:t>
            </a:r>
            <a:r>
              <a:rPr lang="en-US" i="1" dirty="0"/>
              <a:t>effectively </a:t>
            </a:r>
            <a:r>
              <a:rPr lang="en-US" dirty="0"/>
              <a:t>interact with different cultural groups</a:t>
            </a:r>
          </a:p>
          <a:p>
            <a:endParaRPr lang="en-US" baseline="0" dirty="0"/>
          </a:p>
          <a:p>
            <a:r>
              <a:rPr lang="en-US" b="1" baseline="0" dirty="0"/>
              <a:t>Resiliency – </a:t>
            </a:r>
            <a:r>
              <a:rPr lang="en-US" b="0" baseline="0" dirty="0"/>
              <a:t>recognizing client coping strategies and helping the client to see these strategies as strengths </a:t>
            </a:r>
            <a:r>
              <a:rPr lang="en-US" dirty="0"/>
              <a:t>as a foundation for creating positive health outcomes and possibly</a:t>
            </a:r>
            <a:r>
              <a:rPr lang="en-US" b="0" baseline="0" dirty="0"/>
              <a:t> reducing</a:t>
            </a:r>
            <a:r>
              <a:rPr lang="en-US" b="0" dirty="0"/>
              <a:t> the impact of</a:t>
            </a:r>
            <a:r>
              <a:rPr lang="en-US" b="0" baseline="0" dirty="0"/>
              <a:t> minority stress</a:t>
            </a:r>
            <a:endParaRPr lang="en-US" b="1" baseline="0" dirty="0"/>
          </a:p>
        </p:txBody>
      </p:sp>
      <p:sp>
        <p:nvSpPr>
          <p:cNvPr id="4" name="Slide Number Placeholder 3"/>
          <p:cNvSpPr>
            <a:spLocks noGrp="1"/>
          </p:cNvSpPr>
          <p:nvPr>
            <p:ph type="sldNum" sz="quarter" idx="10"/>
          </p:nvPr>
        </p:nvSpPr>
        <p:spPr/>
        <p:txBody>
          <a:bodyPr/>
          <a:lstStyle/>
          <a:p>
            <a:fld id="{00C2020F-4E4E-463A-95B7-DDFFF607D600}" type="slidenum">
              <a:rPr lang="en-US" smtClean="0"/>
              <a:pPr/>
              <a:t>147</a:t>
            </a:fld>
            <a:endParaRPr lang="en-US"/>
          </a:p>
        </p:txBody>
      </p:sp>
    </p:spTree>
    <p:extLst>
      <p:ext uri="{BB962C8B-B14F-4D97-AF65-F5344CB8AC3E}">
        <p14:creationId xmlns:p14="http://schemas.microsoft.com/office/powerpoint/2010/main" val="1943570501"/>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0C2020F-4E4E-463A-95B7-DDFFF607D600}" type="slidenum">
              <a:rPr lang="en-US" smtClean="0"/>
              <a:pPr/>
              <a:t>148</a:t>
            </a:fld>
            <a:endParaRPr lang="en-US"/>
          </a:p>
        </p:txBody>
      </p:sp>
    </p:spTree>
    <p:extLst>
      <p:ext uri="{BB962C8B-B14F-4D97-AF65-F5344CB8AC3E}">
        <p14:creationId xmlns:p14="http://schemas.microsoft.com/office/powerpoint/2010/main" val="3428731603"/>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Burnout is common</a:t>
            </a:r>
            <a:r>
              <a:rPr lang="en-US" b="0" baseline="0" dirty="0"/>
              <a:t> among workers in helping professions.   A conservative estimate is that between 65 and 75% of those working in helping professions will experience burnout in the first three to five years of employment, though it can occur at any point in one’s career.   </a:t>
            </a:r>
          </a:p>
          <a:p>
            <a:endParaRPr lang="en-US" b="0" baseline="0" dirty="0"/>
          </a:p>
          <a:p>
            <a:r>
              <a:rPr lang="en-US" b="1" baseline="0" dirty="0"/>
              <a:t>REFERENCE:</a:t>
            </a:r>
          </a:p>
          <a:p>
            <a:r>
              <a:rPr lang="en-US" b="0" baseline="0" dirty="0"/>
              <a:t>Masters, R.E. (2004).  </a:t>
            </a:r>
            <a:r>
              <a:rPr lang="en-US" b="0" i="1" baseline="0" dirty="0"/>
              <a:t>Counseling Criminal Justice Offenders, 2</a:t>
            </a:r>
            <a:r>
              <a:rPr lang="en-US" b="0" i="1" baseline="30000" dirty="0"/>
              <a:t>nd</a:t>
            </a:r>
            <a:r>
              <a:rPr lang="en-US" b="0" i="1" baseline="0" dirty="0"/>
              <a:t> Edition. </a:t>
            </a:r>
            <a:r>
              <a:rPr lang="en-US" b="0" i="0" baseline="0" dirty="0"/>
              <a:t>Thousand Oaks, CA, Sage Publications.</a:t>
            </a:r>
            <a:endParaRPr lang="en-US" b="0" dirty="0"/>
          </a:p>
          <a:p>
            <a:endParaRPr lang="en-US" b="1" dirty="0"/>
          </a:p>
        </p:txBody>
      </p:sp>
      <p:sp>
        <p:nvSpPr>
          <p:cNvPr id="4" name="Slide Number Placeholder 3"/>
          <p:cNvSpPr>
            <a:spLocks noGrp="1"/>
          </p:cNvSpPr>
          <p:nvPr>
            <p:ph type="sldNum" sz="quarter" idx="10"/>
          </p:nvPr>
        </p:nvSpPr>
        <p:spPr/>
        <p:txBody>
          <a:bodyPr/>
          <a:lstStyle/>
          <a:p>
            <a:fld id="{5F0B8E03-B682-CA49-9DE4-53360AC9A75F}" type="slidenum">
              <a:rPr lang="en-US" smtClean="0"/>
              <a:pPr/>
              <a:t>149</a:t>
            </a:fld>
            <a:endParaRPr lang="en-US"/>
          </a:p>
        </p:txBody>
      </p:sp>
    </p:spTree>
    <p:extLst>
      <p:ext uri="{BB962C8B-B14F-4D97-AF65-F5344CB8AC3E}">
        <p14:creationId xmlns:p14="http://schemas.microsoft.com/office/powerpoint/2010/main" val="3518672557"/>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baseline="0" dirty="0"/>
              <a:t>‘Burnout Syndrome’ was first identified by Herbert </a:t>
            </a:r>
            <a:r>
              <a:rPr lang="en-US" b="0" baseline="0" dirty="0" err="1"/>
              <a:t>Freudenberger</a:t>
            </a:r>
            <a:r>
              <a:rPr lang="en-US" b="0" baseline="0" dirty="0"/>
              <a:t>, a psychoanalyst, in 1974 to describe a point at which a care worker’s emotional resources were exhausted.  The concept was later refined by </a:t>
            </a:r>
            <a:r>
              <a:rPr lang="en-US" b="0" baseline="0" dirty="0" err="1"/>
              <a:t>Maslach</a:t>
            </a:r>
            <a:r>
              <a:rPr lang="en-US" b="0" baseline="0" dirty="0"/>
              <a:t> and Jackson to describe a particular kind of stress that occurs in occupations where:  the environment is demanding, the jobs are interpersonal, and in which chronic emotional exhaustion, depersonalization and lack of personal accomplishment are found.  </a:t>
            </a:r>
            <a:r>
              <a:rPr lang="en-US" b="0" baseline="0" dirty="0" err="1"/>
              <a:t>Maslach</a:t>
            </a:r>
            <a:r>
              <a:rPr lang="en-US" b="0" baseline="0" dirty="0"/>
              <a:t> and Jackson then constructed The </a:t>
            </a:r>
            <a:r>
              <a:rPr lang="en-US" b="0" baseline="0" dirty="0" err="1"/>
              <a:t>Maslach</a:t>
            </a:r>
            <a:r>
              <a:rPr lang="en-US" b="0" baseline="0" dirty="0"/>
              <a:t> Burnout Inventory in 1996, an evaluation instrument still commonly used today.</a:t>
            </a:r>
          </a:p>
          <a:p>
            <a:endParaRPr lang="en-US" b="1" baseline="0" dirty="0"/>
          </a:p>
          <a:p>
            <a:r>
              <a:rPr lang="en-US" b="1" baseline="0" dirty="0"/>
              <a:t>REFERENCE:</a:t>
            </a:r>
          </a:p>
          <a:p>
            <a:r>
              <a:rPr lang="en-US" b="0" baseline="0" dirty="0" err="1"/>
              <a:t>Maslach</a:t>
            </a:r>
            <a:r>
              <a:rPr lang="en-US" b="0" baseline="0" dirty="0"/>
              <a:t>, C. &amp; </a:t>
            </a:r>
            <a:r>
              <a:rPr lang="en-US" b="0" baseline="0" dirty="0" err="1"/>
              <a:t>Leiter</a:t>
            </a:r>
            <a:r>
              <a:rPr lang="en-US" b="0" baseline="0" dirty="0"/>
              <a:t>, M.P. (2003). </a:t>
            </a:r>
            <a:r>
              <a:rPr lang="en-US" b="0" i="1" baseline="0" dirty="0"/>
              <a:t>The truth about burnout: how organizations cause personal stress and what to do about it.  </a:t>
            </a:r>
            <a:r>
              <a:rPr lang="en-US" b="0" i="0" baseline="0" dirty="0"/>
              <a:t>San Francisco: </a:t>
            </a:r>
            <a:r>
              <a:rPr lang="en-US" b="0" i="0" baseline="0" dirty="0" err="1"/>
              <a:t>Jossey</a:t>
            </a:r>
            <a:r>
              <a:rPr lang="en-US" b="0" i="0" baseline="0" dirty="0"/>
              <a:t>-Bass.</a:t>
            </a:r>
          </a:p>
          <a:p>
            <a:endParaRPr lang="en-US" b="0" i="0" baseline="0" dirty="0"/>
          </a:p>
          <a:p>
            <a:r>
              <a:rPr lang="en-US" b="1" i="0" baseline="0" dirty="0"/>
              <a:t>ADDITIONAL RESOURCES:</a:t>
            </a:r>
          </a:p>
          <a:p>
            <a:r>
              <a:rPr lang="en-US" b="0" i="0" baseline="0" dirty="0"/>
              <a:t>Health Resources Services Administration.  (2007).  Burnout.  </a:t>
            </a:r>
            <a:r>
              <a:rPr lang="en-US" b="0" i="1" baseline="0" dirty="0"/>
              <a:t>HRSA </a:t>
            </a:r>
            <a:r>
              <a:rPr lang="en-US" b="0" i="1" baseline="0" dirty="0" err="1"/>
              <a:t>CareACTION</a:t>
            </a:r>
            <a:r>
              <a:rPr lang="en-US" b="0" i="1" baseline="0" dirty="0"/>
              <a:t>.</a:t>
            </a:r>
            <a:r>
              <a:rPr lang="en-US" b="0" i="0" baseline="0" dirty="0"/>
              <a:t> (March) 1-8.</a:t>
            </a:r>
          </a:p>
          <a:p>
            <a:endParaRPr lang="en-US" b="0" i="1" baseline="0" dirty="0"/>
          </a:p>
          <a:p>
            <a:r>
              <a:rPr lang="en-US" b="0" i="0" baseline="0" dirty="0"/>
              <a:t>Jiménez, B.M., </a:t>
            </a:r>
            <a:r>
              <a:rPr lang="en-US" b="0" i="0" baseline="0" dirty="0" err="1"/>
              <a:t>Carvajal</a:t>
            </a:r>
            <a:r>
              <a:rPr lang="en-US" b="0" i="0" baseline="0" dirty="0"/>
              <a:t>, R.R., Furlong, L.V., Hernández, E.V., &amp; </a:t>
            </a:r>
            <a:r>
              <a:rPr lang="en-US" b="0" i="0" baseline="0" dirty="0" err="1"/>
              <a:t>Benadero</a:t>
            </a:r>
            <a:r>
              <a:rPr lang="en-US" b="0" i="0" baseline="0" dirty="0"/>
              <a:t>, E.M. (2006).  Burnout process and HIV/AIDS: main implications for health care workers.  </a:t>
            </a:r>
            <a:r>
              <a:rPr lang="en-US" b="0" i="1" baseline="0" dirty="0" err="1"/>
              <a:t>Revista</a:t>
            </a:r>
            <a:r>
              <a:rPr lang="en-US" b="0" i="1" baseline="0" dirty="0"/>
              <a:t> </a:t>
            </a:r>
            <a:r>
              <a:rPr lang="en-US" b="0" i="1" baseline="0" dirty="0" err="1"/>
              <a:t>Colombiana</a:t>
            </a:r>
            <a:r>
              <a:rPr lang="en-US" b="0" i="1" baseline="0" dirty="0"/>
              <a:t> de </a:t>
            </a:r>
            <a:r>
              <a:rPr lang="en-US" b="0" i="1" baseline="0" dirty="0" err="1"/>
              <a:t>Psicología</a:t>
            </a:r>
            <a:r>
              <a:rPr lang="en-US" b="0" i="1" baseline="0" dirty="0"/>
              <a:t>, </a:t>
            </a:r>
            <a:r>
              <a:rPr lang="en-US" b="0" i="0" baseline="0" dirty="0"/>
              <a:t>(15), 67-80.</a:t>
            </a:r>
          </a:p>
          <a:p>
            <a:endParaRPr lang="en-US" b="0" i="0" baseline="0" dirty="0"/>
          </a:p>
          <a:p>
            <a:r>
              <a:rPr lang="en-US" b="0" i="0" baseline="0" dirty="0" err="1"/>
              <a:t>Maslach</a:t>
            </a:r>
            <a:r>
              <a:rPr lang="en-US" b="0" i="0" baseline="0" dirty="0"/>
              <a:t>, C. &amp; Jackson, S.E. (1986).  </a:t>
            </a:r>
            <a:r>
              <a:rPr lang="en-US" b="0" i="1" baseline="0" dirty="0" err="1"/>
              <a:t>Maslach</a:t>
            </a:r>
            <a:r>
              <a:rPr lang="en-US" b="0" i="1" baseline="0" dirty="0"/>
              <a:t> Burnout Inventory Manual.</a:t>
            </a:r>
            <a:r>
              <a:rPr lang="en-US" b="0" i="0" baseline="0" dirty="0"/>
              <a:t> 2</a:t>
            </a:r>
            <a:r>
              <a:rPr lang="en-US" b="0" i="0" baseline="30000" dirty="0"/>
              <a:t>nd</a:t>
            </a:r>
            <a:r>
              <a:rPr lang="en-US" b="0" i="0" baseline="0" dirty="0"/>
              <a:t> ed.  Palo Alto, CA: Consulting Psychologists Press.</a:t>
            </a:r>
            <a:endParaRPr lang="en-US" b="0" i="0" dirty="0"/>
          </a:p>
          <a:p>
            <a:endParaRPr lang="en-US" b="0" i="0" baseline="0" dirty="0"/>
          </a:p>
          <a:p>
            <a:endParaRPr lang="en-US" b="0" i="0" baseline="0" dirty="0"/>
          </a:p>
          <a:p>
            <a:endParaRPr lang="en-US" b="1" baseline="0" dirty="0"/>
          </a:p>
        </p:txBody>
      </p:sp>
      <p:sp>
        <p:nvSpPr>
          <p:cNvPr id="4" name="Slide Number Placeholder 3"/>
          <p:cNvSpPr>
            <a:spLocks noGrp="1"/>
          </p:cNvSpPr>
          <p:nvPr>
            <p:ph type="sldNum" sz="quarter" idx="10"/>
          </p:nvPr>
        </p:nvSpPr>
        <p:spPr/>
        <p:txBody>
          <a:bodyPr/>
          <a:lstStyle/>
          <a:p>
            <a:fld id="{5F0B8E03-B682-CA49-9DE4-53360AC9A75F}" type="slidenum">
              <a:rPr lang="en-US" smtClean="0"/>
              <a:pPr/>
              <a:t>150</a:t>
            </a:fld>
            <a:endParaRPr lang="en-US"/>
          </a:p>
        </p:txBody>
      </p:sp>
    </p:spTree>
    <p:extLst>
      <p:ext uri="{BB962C8B-B14F-4D97-AF65-F5344CB8AC3E}">
        <p14:creationId xmlns:p14="http://schemas.microsoft.com/office/powerpoint/2010/main" val="34412581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2"/>
            <a:ext cx="5608320" cy="4822508"/>
          </a:xfrm>
        </p:spPr>
        <p:txBody>
          <a:bodyPr/>
          <a:lstStyle/>
          <a:p>
            <a:r>
              <a:rPr lang="en-US" dirty="0"/>
              <a:t>It is important to highlight everyone (including non-trans clients) has a gender identity, gender expression, sex assigned at birth and a sexual orientation.</a:t>
            </a:r>
          </a:p>
          <a:p>
            <a:endParaRPr lang="en-US" dirty="0"/>
          </a:p>
          <a:p>
            <a:r>
              <a:rPr lang="en-US" dirty="0"/>
              <a:t>The</a:t>
            </a:r>
            <a:r>
              <a:rPr lang="en-US" baseline="0" dirty="0"/>
              <a:t> trainer(s) can use themselves or a hypothetical client as an example. “Brian” was born with male sexual reproductive organs at birth, and was assigned “male” at birth. Since he was an adolescent, “Brian” has identified as “male” and expresses his gender as a “male” (e.g. plays sports, wears ‘male’ clothing, plays with other ‘males’) and since adolescence, “Brian” identifies as “heterosexual.” Therefore he has all four core concepts of identity, expression, sex assignment and sexual orientation.</a:t>
            </a:r>
            <a:endParaRPr lang="en-US" dirty="0"/>
          </a:p>
          <a:p>
            <a:endParaRPr lang="en-US" dirty="0"/>
          </a:p>
          <a:p>
            <a:r>
              <a:rPr lang="en-US" dirty="0"/>
              <a:t>Sex assigned at birth: A combination of biological markers (chromosomes and hormones) and anatomic characteristics (reproductive organs and genitalia). Impacted by legal, policy, cultural and social issues.</a:t>
            </a:r>
          </a:p>
          <a:p>
            <a:endParaRPr lang="en-US" dirty="0"/>
          </a:p>
          <a:p>
            <a:r>
              <a:rPr lang="en-US" dirty="0"/>
              <a:t>Gender expression: how one externally manifests their gender identity through behavior, mannerisms, speech patterns, dress, and hairstyles.</a:t>
            </a:r>
          </a:p>
          <a:p>
            <a:endParaRPr lang="en-US" dirty="0"/>
          </a:p>
          <a:p>
            <a:r>
              <a:rPr lang="en-US" dirty="0"/>
              <a:t>Gender identity: A person’s internal sense of their own gender. (</a:t>
            </a:r>
            <a:r>
              <a:rPr lang="en-US" dirty="0" err="1"/>
              <a:t>Keatley</a:t>
            </a:r>
            <a:r>
              <a:rPr lang="en-US" dirty="0"/>
              <a:t>, Deutsch, </a:t>
            </a:r>
            <a:r>
              <a:rPr lang="en-US" dirty="0" err="1"/>
              <a:t>Sevelius</a:t>
            </a:r>
            <a:r>
              <a:rPr lang="en-US" dirty="0"/>
              <a:t> &amp; Gutierrez-Mock, 2015)</a:t>
            </a:r>
          </a:p>
          <a:p>
            <a:pPr lvl="1"/>
            <a:endParaRPr lang="en-US" dirty="0"/>
          </a:p>
          <a:p>
            <a:r>
              <a:rPr lang="en-US" dirty="0"/>
              <a:t>Sexual orientation: distinct from gender identity and expression. Describes a combination of attraction, behavior and identity for sexual and/or romantic partners. (</a:t>
            </a:r>
            <a:r>
              <a:rPr lang="en-US" dirty="0" err="1"/>
              <a:t>Keatley</a:t>
            </a:r>
            <a:r>
              <a:rPr lang="en-US" dirty="0"/>
              <a:t>, Deutsch, </a:t>
            </a:r>
            <a:r>
              <a:rPr lang="en-US" dirty="0" err="1"/>
              <a:t>Sevelius</a:t>
            </a:r>
            <a:r>
              <a:rPr lang="en-US" dirty="0"/>
              <a:t> &amp; Gutierrez-Mock, 2015)</a:t>
            </a:r>
          </a:p>
          <a:p>
            <a:endParaRPr lang="en-US" dirty="0"/>
          </a:p>
          <a:p>
            <a:endParaRPr lang="en-US" dirty="0"/>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5F3D6A3C-64D6-48D8-A11D-89A41E27C2E9}" type="slidenum">
              <a:rPr lang="en-US" smtClean="0"/>
              <a:pPr/>
              <a:t>15</a:t>
            </a:fld>
            <a:endParaRPr lang="en-US"/>
          </a:p>
        </p:txBody>
      </p:sp>
    </p:spTree>
    <p:extLst>
      <p:ext uri="{BB962C8B-B14F-4D97-AF65-F5344CB8AC3E}">
        <p14:creationId xmlns:p14="http://schemas.microsoft.com/office/powerpoint/2010/main" val="829351582"/>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Next,</a:t>
            </a:r>
            <a:r>
              <a:rPr lang="en-US" b="0" baseline="0" dirty="0"/>
              <a:t> presenter compares the list generated by participants with the outline on this and the next slide.   It is clear that burnout can effect each individual caregiver in uniquely personal ways.</a:t>
            </a:r>
            <a:endParaRPr lang="en-US" b="0" dirty="0"/>
          </a:p>
          <a:p>
            <a:endParaRPr lang="en-US" b="1" dirty="0"/>
          </a:p>
          <a:p>
            <a:endParaRPr lang="en-US" b="1" dirty="0"/>
          </a:p>
          <a:p>
            <a:r>
              <a:rPr lang="en-US" b="1" dirty="0"/>
              <a:t>REFERENCE:</a:t>
            </a:r>
          </a:p>
          <a:p>
            <a:r>
              <a:rPr lang="en-US" b="0" dirty="0" err="1"/>
              <a:t>Figley</a:t>
            </a:r>
            <a:r>
              <a:rPr lang="en-US" b="0" dirty="0"/>
              <a:t>,</a:t>
            </a:r>
            <a:r>
              <a:rPr lang="en-US" b="0" baseline="0" dirty="0"/>
              <a:t> CR. (1999).  Compassion fatigue: toward a new understanding of the costs of caring. In: </a:t>
            </a:r>
            <a:r>
              <a:rPr lang="en-US" b="0" baseline="0" dirty="0" err="1"/>
              <a:t>Stamm</a:t>
            </a:r>
            <a:r>
              <a:rPr lang="en-US" b="0" baseline="0" dirty="0"/>
              <a:t>, BH (</a:t>
            </a:r>
            <a:r>
              <a:rPr lang="en-US" b="0" baseline="0" dirty="0" err="1"/>
              <a:t>ed</a:t>
            </a:r>
            <a:r>
              <a:rPr lang="en-US" b="0" baseline="0" dirty="0"/>
              <a:t>). </a:t>
            </a:r>
            <a:r>
              <a:rPr lang="en-US" b="0" i="1" baseline="0" dirty="0"/>
              <a:t>Secondary traumatic stress </a:t>
            </a:r>
            <a:r>
              <a:rPr lang="en-US" b="0" i="0" baseline="0" dirty="0"/>
              <a:t>(2</a:t>
            </a:r>
            <a:r>
              <a:rPr lang="en-US" b="0" i="0" baseline="30000" dirty="0"/>
              <a:t>nd</a:t>
            </a:r>
            <a:r>
              <a:rPr lang="en-US" b="0" i="0" baseline="0" dirty="0"/>
              <a:t> ed.). Baltimore, MD: </a:t>
            </a:r>
            <a:r>
              <a:rPr lang="en-US" b="0" i="0" baseline="0" dirty="0" err="1"/>
              <a:t>Sidrian</a:t>
            </a:r>
            <a:r>
              <a:rPr lang="en-US" b="0" i="0" baseline="0" dirty="0"/>
              <a:t> Press.</a:t>
            </a:r>
            <a:endParaRPr lang="en-US" b="0" dirty="0"/>
          </a:p>
        </p:txBody>
      </p:sp>
      <p:sp>
        <p:nvSpPr>
          <p:cNvPr id="4" name="Slide Number Placeholder 3"/>
          <p:cNvSpPr>
            <a:spLocks noGrp="1"/>
          </p:cNvSpPr>
          <p:nvPr>
            <p:ph type="sldNum" sz="quarter" idx="10"/>
          </p:nvPr>
        </p:nvSpPr>
        <p:spPr/>
        <p:txBody>
          <a:bodyPr/>
          <a:lstStyle/>
          <a:p>
            <a:fld id="{CD177313-3CBD-47CB-8071-9BEAE09FBB90}" type="slidenum">
              <a:rPr lang="en-US" smtClean="0"/>
              <a:pPr/>
              <a:t>151</a:t>
            </a:fld>
            <a:endParaRPr lang="en-US"/>
          </a:p>
        </p:txBody>
      </p:sp>
    </p:spTree>
    <p:extLst>
      <p:ext uri="{BB962C8B-B14F-4D97-AF65-F5344CB8AC3E}">
        <p14:creationId xmlns:p14="http://schemas.microsoft.com/office/powerpoint/2010/main" val="2496641605"/>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Any</a:t>
            </a:r>
            <a:r>
              <a:rPr lang="en-US" b="0" baseline="0" dirty="0"/>
              <a:t>one who works in helping professions is vulnerable to burnout, but the list above details those MOST at risk.  A theme arises – those who care deeply, but feel that things happen outside of their control are especially vulnerable.  Older, more experienced workers are more likely to use internal coping strategies (expressing feelings, patience and optimism) and control their work-related stress more effectively than younger, less experienced workers.  Males are more at risk because they are are less likely to seek support and services to mitigate symptoms.  </a:t>
            </a:r>
            <a:endParaRPr lang="en-US" b="0" dirty="0"/>
          </a:p>
          <a:p>
            <a:endParaRPr lang="en-US" b="1" dirty="0"/>
          </a:p>
          <a:p>
            <a:r>
              <a:rPr lang="en-US" b="1" dirty="0"/>
              <a:t>REFERENCE:</a:t>
            </a:r>
          </a:p>
          <a:p>
            <a:r>
              <a:rPr lang="en-US" b="0" dirty="0" err="1"/>
              <a:t>Demmer</a:t>
            </a:r>
            <a:r>
              <a:rPr lang="en-US" b="0" dirty="0"/>
              <a:t>,</a:t>
            </a:r>
            <a:r>
              <a:rPr lang="en-US" b="0" baseline="0" dirty="0"/>
              <a:t> C. (2004).  Burnout: the health care worker as survivor.  </a:t>
            </a:r>
            <a:r>
              <a:rPr lang="en-US" b="0" i="1" baseline="0" dirty="0"/>
              <a:t>AIDS Reader, (14): 522-523, 528-530. 535-537.</a:t>
            </a:r>
            <a:endParaRPr lang="en-US" b="0" dirty="0"/>
          </a:p>
          <a:p>
            <a:endParaRPr lang="en-US" b="1" dirty="0"/>
          </a:p>
          <a:p>
            <a:endParaRPr lang="en-US" b="1" dirty="0"/>
          </a:p>
        </p:txBody>
      </p:sp>
      <p:sp>
        <p:nvSpPr>
          <p:cNvPr id="4" name="Slide Number Placeholder 3"/>
          <p:cNvSpPr>
            <a:spLocks noGrp="1"/>
          </p:cNvSpPr>
          <p:nvPr>
            <p:ph type="sldNum" sz="quarter" idx="10"/>
          </p:nvPr>
        </p:nvSpPr>
        <p:spPr/>
        <p:txBody>
          <a:bodyPr/>
          <a:lstStyle/>
          <a:p>
            <a:fld id="{CD177313-3CBD-47CB-8071-9BEAE09FBB90}" type="slidenum">
              <a:rPr lang="en-US" smtClean="0"/>
              <a:pPr/>
              <a:t>152</a:t>
            </a:fld>
            <a:endParaRPr lang="en-US"/>
          </a:p>
        </p:txBody>
      </p:sp>
    </p:spTree>
    <p:extLst>
      <p:ext uri="{BB962C8B-B14F-4D97-AF65-F5344CB8AC3E}">
        <p14:creationId xmlns:p14="http://schemas.microsoft.com/office/powerpoint/2010/main" val="2689862661"/>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This</a:t>
            </a:r>
            <a:r>
              <a:rPr lang="en-US" b="0" baseline="0" dirty="0"/>
              <a:t> slide further details the difference between external and internal coping mechanisms …  internal coping poses a lower burnout risk.  Care providers who rely on external coping strategies generally do not believe that they have control over work-related stressors.  They can exhibit negative expectations and a passive or fatalistic attitude that can lead to feelings of helplessness.   </a:t>
            </a:r>
            <a:endParaRPr lang="en-US" b="0" dirty="0"/>
          </a:p>
          <a:p>
            <a:endParaRPr lang="en-US" b="1" dirty="0"/>
          </a:p>
          <a:p>
            <a:r>
              <a:rPr lang="en-US" b="1" dirty="0"/>
              <a:t>REFERENCES:</a:t>
            </a:r>
          </a:p>
          <a:p>
            <a:r>
              <a:rPr lang="en-US" b="0" dirty="0" err="1"/>
              <a:t>Demmer</a:t>
            </a:r>
            <a:r>
              <a:rPr lang="en-US" b="0" dirty="0"/>
              <a:t>,</a:t>
            </a:r>
            <a:r>
              <a:rPr lang="en-US" b="0" baseline="0" dirty="0"/>
              <a:t> C. (2004).  Burnout: the health care worker as survivor.  </a:t>
            </a:r>
            <a:r>
              <a:rPr lang="en-US" b="0" i="1" baseline="0" dirty="0"/>
              <a:t>AIDS Reader, (14): 522-523, 528-530. 535-537.</a:t>
            </a:r>
          </a:p>
          <a:p>
            <a:endParaRPr lang="en-US" b="0" i="1" baseline="0" dirty="0"/>
          </a:p>
          <a:p>
            <a:r>
              <a:rPr lang="en-US" b="0" i="0" baseline="0" dirty="0"/>
              <a:t>Jiménez, B.M., </a:t>
            </a:r>
            <a:r>
              <a:rPr lang="en-US" b="0" i="0" baseline="0" dirty="0" err="1"/>
              <a:t>Carvajal</a:t>
            </a:r>
            <a:r>
              <a:rPr lang="en-US" b="0" i="0" baseline="0" dirty="0"/>
              <a:t>, R.R., </a:t>
            </a:r>
            <a:r>
              <a:rPr lang="en-US" b="0" i="0" baseline="0" dirty="0" err="1"/>
              <a:t>Fulrong</a:t>
            </a:r>
            <a:r>
              <a:rPr lang="en-US" b="0" i="0" baseline="0" dirty="0"/>
              <a:t>, L.V., Hernández, E.V., &amp; </a:t>
            </a:r>
            <a:r>
              <a:rPr lang="en-US" b="0" i="0" baseline="0" dirty="0" err="1"/>
              <a:t>Benadero</a:t>
            </a:r>
            <a:r>
              <a:rPr lang="en-US" b="0" i="0" baseline="0" dirty="0"/>
              <a:t>, E.M. (2006).  Burnout process and HIV/AIDS: main implications for health care workers.  </a:t>
            </a:r>
            <a:r>
              <a:rPr lang="en-US" b="0" i="1" baseline="0" dirty="0" err="1"/>
              <a:t>Revista</a:t>
            </a:r>
            <a:r>
              <a:rPr lang="en-US" b="0" i="1" baseline="0" dirty="0"/>
              <a:t> </a:t>
            </a:r>
            <a:r>
              <a:rPr lang="en-US" b="0" i="1" baseline="0" dirty="0" err="1"/>
              <a:t>Colombiana</a:t>
            </a:r>
            <a:r>
              <a:rPr lang="en-US" b="0" i="1" baseline="0" dirty="0"/>
              <a:t> de </a:t>
            </a:r>
            <a:r>
              <a:rPr lang="en-US" b="0" i="1" baseline="0" dirty="0" err="1"/>
              <a:t>Psicología</a:t>
            </a:r>
            <a:r>
              <a:rPr lang="en-US" b="0" i="1" baseline="0" dirty="0"/>
              <a:t>, </a:t>
            </a:r>
            <a:r>
              <a:rPr lang="en-US" b="0" i="0" baseline="0" dirty="0"/>
              <a:t>(15), 67-80.</a:t>
            </a:r>
            <a:endParaRPr lang="en-US" b="0" i="0" dirty="0"/>
          </a:p>
          <a:p>
            <a:endParaRPr lang="en-US" b="1" dirty="0"/>
          </a:p>
        </p:txBody>
      </p:sp>
      <p:sp>
        <p:nvSpPr>
          <p:cNvPr id="4" name="Slide Number Placeholder 3"/>
          <p:cNvSpPr>
            <a:spLocks noGrp="1"/>
          </p:cNvSpPr>
          <p:nvPr>
            <p:ph type="sldNum" sz="quarter" idx="10"/>
          </p:nvPr>
        </p:nvSpPr>
        <p:spPr/>
        <p:txBody>
          <a:bodyPr/>
          <a:lstStyle/>
          <a:p>
            <a:fld id="{CD177313-3CBD-47CB-8071-9BEAE09FBB90}" type="slidenum">
              <a:rPr lang="en-US" smtClean="0"/>
              <a:pPr/>
              <a:t>153</a:t>
            </a:fld>
            <a:endParaRPr lang="en-US"/>
          </a:p>
        </p:txBody>
      </p:sp>
    </p:spTree>
    <p:extLst>
      <p:ext uri="{BB962C8B-B14F-4D97-AF65-F5344CB8AC3E}">
        <p14:creationId xmlns:p14="http://schemas.microsoft.com/office/powerpoint/2010/main" val="2447551429"/>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Many</a:t>
            </a:r>
            <a:r>
              <a:rPr lang="en-US" b="0" baseline="0" dirty="0"/>
              <a:t> caregivers are not good at caring for themselves. The importance of taking time off and stepping away cannot be over-emphasized.  Social interaction is a key coping mechanism as colleagues and loved ones can offer catharsis and support.  Exercise is another important burnout prevention strategy; physical exhaustion from exercise provides significant stress relief.  Cardiovascular exercise relieves tension and frustration, while endorphins can also help relieve symptoms of depression.  Physical release of stress through venting emotions and feelings can also be a powerful way to cope with them.  Finally, insufficient sleep leads to low levels of productivity, greater health care needs and being accident prone.  </a:t>
            </a:r>
            <a:endParaRPr lang="en-US" b="0" dirty="0"/>
          </a:p>
          <a:p>
            <a:endParaRPr lang="en-US" b="1" dirty="0"/>
          </a:p>
          <a:p>
            <a:r>
              <a:rPr lang="en-US" b="1" dirty="0"/>
              <a:t>REFERENCE:</a:t>
            </a:r>
          </a:p>
          <a:p>
            <a:pPr defTabSz="931774">
              <a:defRPr/>
            </a:pPr>
            <a:r>
              <a:rPr lang="en-US" b="0" i="0" baseline="0" dirty="0"/>
              <a:t>Health Resources Services Administration.  (2007).  Burnout.  </a:t>
            </a:r>
            <a:r>
              <a:rPr lang="en-US" b="0" i="1" baseline="0" dirty="0"/>
              <a:t>HRSA </a:t>
            </a:r>
            <a:r>
              <a:rPr lang="en-US" b="0" i="1" baseline="0" dirty="0" err="1"/>
              <a:t>CareACTION</a:t>
            </a:r>
            <a:r>
              <a:rPr lang="en-US" b="0" i="1" baseline="0" dirty="0"/>
              <a:t>.</a:t>
            </a:r>
            <a:r>
              <a:rPr lang="en-US" b="0" i="0" baseline="0" dirty="0"/>
              <a:t> (March) 1-8.</a:t>
            </a:r>
          </a:p>
        </p:txBody>
      </p:sp>
      <p:sp>
        <p:nvSpPr>
          <p:cNvPr id="4" name="Slide Number Placeholder 3"/>
          <p:cNvSpPr>
            <a:spLocks noGrp="1"/>
          </p:cNvSpPr>
          <p:nvPr>
            <p:ph type="sldNum" sz="quarter" idx="10"/>
          </p:nvPr>
        </p:nvSpPr>
        <p:spPr/>
        <p:txBody>
          <a:bodyPr/>
          <a:lstStyle/>
          <a:p>
            <a:fld id="{00C2020F-4E4E-463A-95B7-DDFFF607D600}" type="slidenum">
              <a:rPr lang="en-US" smtClean="0"/>
              <a:pPr/>
              <a:t>154</a:t>
            </a:fld>
            <a:endParaRPr lang="en-US"/>
          </a:p>
        </p:txBody>
      </p:sp>
    </p:spTree>
    <p:extLst>
      <p:ext uri="{BB962C8B-B14F-4D97-AF65-F5344CB8AC3E}">
        <p14:creationId xmlns:p14="http://schemas.microsoft.com/office/powerpoint/2010/main" val="2587849604"/>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Along</a:t>
            </a:r>
            <a:r>
              <a:rPr lang="en-US" b="0" baseline="0" dirty="0"/>
              <a:t> with contributing to employee burnout, organizations can also suffer from the effects of burnout.  Employees may fall prey to physical/emotional problems and poor job performance.  Burnout can cause good employees to leave their jobs prematurely (usually after approximately 2 years).  It is then in the best interest of care organizations to take steps to mitigate stress and burnout in its employees.  Stress-reduction services, including workshops, support groups and retreats can be effective in mitigating stress.  Providing options for more private supportive services (online support, etc.) can be an important option for those workers who may not feel safe in receiving public support among co-workers.   Increasing a worker’s responsibility can lead to a greater sense of personal control, allowing workers a greater sense of purpose on in their work.</a:t>
            </a:r>
            <a:endParaRPr lang="en-US" b="0" dirty="0"/>
          </a:p>
          <a:p>
            <a:endParaRPr lang="en-US" b="1" dirty="0"/>
          </a:p>
          <a:p>
            <a:r>
              <a:rPr lang="en-US" b="1" dirty="0"/>
              <a:t>REFERENCE:</a:t>
            </a:r>
          </a:p>
          <a:p>
            <a:pPr defTabSz="931774">
              <a:defRPr/>
            </a:pPr>
            <a:r>
              <a:rPr lang="en-US" b="0" i="0" baseline="0" dirty="0"/>
              <a:t>Health Resources Services Administration.  (2007).  Burnout.  </a:t>
            </a:r>
            <a:r>
              <a:rPr lang="en-US" b="0" i="1" baseline="0" dirty="0"/>
              <a:t>HRSA </a:t>
            </a:r>
            <a:r>
              <a:rPr lang="en-US" b="0" i="1" baseline="0" dirty="0" err="1"/>
              <a:t>CareACTION</a:t>
            </a:r>
            <a:r>
              <a:rPr lang="en-US" b="0" i="1" baseline="0" dirty="0"/>
              <a:t>.</a:t>
            </a:r>
            <a:r>
              <a:rPr lang="en-US" b="0" i="0" baseline="0" dirty="0"/>
              <a:t> (March) 1-8.</a:t>
            </a:r>
          </a:p>
        </p:txBody>
      </p:sp>
      <p:sp>
        <p:nvSpPr>
          <p:cNvPr id="4" name="Slide Number Placeholder 3"/>
          <p:cNvSpPr>
            <a:spLocks noGrp="1"/>
          </p:cNvSpPr>
          <p:nvPr>
            <p:ph type="sldNum" sz="quarter" idx="10"/>
          </p:nvPr>
        </p:nvSpPr>
        <p:spPr/>
        <p:txBody>
          <a:bodyPr/>
          <a:lstStyle/>
          <a:p>
            <a:fld id="{00C2020F-4E4E-463A-95B7-DDFFF607D600}" type="slidenum">
              <a:rPr lang="en-US" smtClean="0"/>
              <a:pPr/>
              <a:t>155</a:t>
            </a:fld>
            <a:endParaRPr lang="en-US"/>
          </a:p>
        </p:txBody>
      </p:sp>
    </p:spTree>
    <p:extLst>
      <p:ext uri="{BB962C8B-B14F-4D97-AF65-F5344CB8AC3E}">
        <p14:creationId xmlns:p14="http://schemas.microsoft.com/office/powerpoint/2010/main" val="3986118833"/>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a:t>
            </a:r>
            <a:r>
              <a:rPr lang="en-US" baseline="0" dirty="0"/>
              <a:t> next slides contain resources for attendees.  </a:t>
            </a:r>
            <a:endParaRPr lang="en-US" dirty="0"/>
          </a:p>
        </p:txBody>
      </p:sp>
      <p:sp>
        <p:nvSpPr>
          <p:cNvPr id="4" name="Slide Number Placeholder 3"/>
          <p:cNvSpPr>
            <a:spLocks noGrp="1"/>
          </p:cNvSpPr>
          <p:nvPr>
            <p:ph type="sldNum" sz="quarter" idx="10"/>
          </p:nvPr>
        </p:nvSpPr>
        <p:spPr/>
        <p:txBody>
          <a:bodyPr/>
          <a:lstStyle/>
          <a:p>
            <a:fld id="{00C2020F-4E4E-463A-95B7-DDFFF607D600}" type="slidenum">
              <a:rPr lang="en-US" smtClean="0"/>
              <a:pPr/>
              <a:t>156</a:t>
            </a:fld>
            <a:endParaRPr lang="en-US"/>
          </a:p>
        </p:txBody>
      </p:sp>
    </p:spTree>
    <p:extLst>
      <p:ext uri="{BB962C8B-B14F-4D97-AF65-F5344CB8AC3E}">
        <p14:creationId xmlns:p14="http://schemas.microsoft.com/office/powerpoint/2010/main" val="3326065462"/>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a:t>
            </a:r>
            <a:r>
              <a:rPr lang="en-US" baseline="0" dirty="0"/>
              <a:t> YMSM+ LGBT COE website contains links to all of the resources contained in this training and more.</a:t>
            </a:r>
            <a:endParaRPr lang="en-US" dirty="0"/>
          </a:p>
        </p:txBody>
      </p:sp>
      <p:sp>
        <p:nvSpPr>
          <p:cNvPr id="4" name="Slide Number Placeholder 3"/>
          <p:cNvSpPr>
            <a:spLocks noGrp="1"/>
          </p:cNvSpPr>
          <p:nvPr>
            <p:ph type="sldNum" sz="quarter" idx="10"/>
          </p:nvPr>
        </p:nvSpPr>
        <p:spPr/>
        <p:txBody>
          <a:bodyPr/>
          <a:lstStyle/>
          <a:p>
            <a:fld id="{00C2020F-4E4E-463A-95B7-DDFFF607D600}" type="slidenum">
              <a:rPr lang="en-US" smtClean="0"/>
              <a:pPr/>
              <a:t>157</a:t>
            </a:fld>
            <a:endParaRPr lang="en-US"/>
          </a:p>
        </p:txBody>
      </p:sp>
    </p:spTree>
    <p:extLst>
      <p:ext uri="{BB962C8B-B14F-4D97-AF65-F5344CB8AC3E}">
        <p14:creationId xmlns:p14="http://schemas.microsoft.com/office/powerpoint/2010/main" val="390214970"/>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a:t>
            </a:r>
            <a:r>
              <a:rPr lang="en-US" baseline="0" dirty="0"/>
              <a:t> lists the resources available on the website.</a:t>
            </a:r>
            <a:endParaRPr lang="en-US" dirty="0"/>
          </a:p>
        </p:txBody>
      </p:sp>
      <p:sp>
        <p:nvSpPr>
          <p:cNvPr id="4" name="Slide Number Placeholder 3"/>
          <p:cNvSpPr>
            <a:spLocks noGrp="1"/>
          </p:cNvSpPr>
          <p:nvPr>
            <p:ph type="sldNum" sz="quarter" idx="10"/>
          </p:nvPr>
        </p:nvSpPr>
        <p:spPr/>
        <p:txBody>
          <a:bodyPr/>
          <a:lstStyle/>
          <a:p>
            <a:fld id="{00C2020F-4E4E-463A-95B7-DDFFF607D600}" type="slidenum">
              <a:rPr lang="en-US" smtClean="0"/>
              <a:pPr/>
              <a:t>158</a:t>
            </a:fld>
            <a:endParaRPr lang="en-US"/>
          </a:p>
        </p:txBody>
      </p:sp>
    </p:spTree>
    <p:extLst>
      <p:ext uri="{BB962C8B-B14F-4D97-AF65-F5344CB8AC3E}">
        <p14:creationId xmlns:p14="http://schemas.microsoft.com/office/powerpoint/2010/main" val="3103874526"/>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hold</a:t>
            </a:r>
            <a:r>
              <a:rPr lang="en-US" baseline="0" dirty="0"/>
              <a:t> monthly webinars on topics related to YMSM+LGBT issues.  </a:t>
            </a:r>
            <a:endParaRPr lang="en-US" dirty="0"/>
          </a:p>
        </p:txBody>
      </p:sp>
      <p:sp>
        <p:nvSpPr>
          <p:cNvPr id="4" name="Slide Number Placeholder 3"/>
          <p:cNvSpPr>
            <a:spLocks noGrp="1"/>
          </p:cNvSpPr>
          <p:nvPr>
            <p:ph type="sldNum" sz="quarter" idx="10"/>
          </p:nvPr>
        </p:nvSpPr>
        <p:spPr/>
        <p:txBody>
          <a:bodyPr/>
          <a:lstStyle/>
          <a:p>
            <a:fld id="{00C2020F-4E4E-463A-95B7-DDFFF607D600}" type="slidenum">
              <a:rPr lang="en-US" smtClean="0"/>
              <a:pPr/>
              <a:t>159</a:t>
            </a:fld>
            <a:endParaRPr lang="en-US"/>
          </a:p>
        </p:txBody>
      </p:sp>
    </p:spTree>
    <p:extLst>
      <p:ext uri="{BB962C8B-B14F-4D97-AF65-F5344CB8AC3E}">
        <p14:creationId xmlns:p14="http://schemas.microsoft.com/office/powerpoint/2010/main" val="3818461450"/>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0C2020F-4E4E-463A-95B7-DDFFF607D600}" type="slidenum">
              <a:rPr lang="en-US" smtClean="0"/>
              <a:pPr/>
              <a:t>160</a:t>
            </a:fld>
            <a:endParaRPr lang="en-US"/>
          </a:p>
        </p:txBody>
      </p:sp>
    </p:spTree>
    <p:extLst>
      <p:ext uri="{BB962C8B-B14F-4D97-AF65-F5344CB8AC3E}">
        <p14:creationId xmlns:p14="http://schemas.microsoft.com/office/powerpoint/2010/main" val="9602597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2"/>
            <a:ext cx="5608320" cy="4822508"/>
          </a:xfrm>
        </p:spPr>
        <p:txBody>
          <a:bodyPr/>
          <a:lstStyle/>
          <a:p>
            <a:pPr defTabSz="931774">
              <a:defRPr/>
            </a:pPr>
            <a:r>
              <a:rPr lang="en-US" baseline="0" dirty="0"/>
              <a:t>Make it clear that these terms are also fluid- could change over time.  Especially with youth.  </a:t>
            </a:r>
            <a:endParaRPr lang="en-US" dirty="0"/>
          </a:p>
          <a:p>
            <a:r>
              <a:rPr lang="en-US" dirty="0"/>
              <a:t>Before the training, trainer should move the Xs on the above chart so</a:t>
            </a:r>
            <a:r>
              <a:rPr lang="en-US" baseline="0" dirty="0"/>
              <a:t> that they describe their own definitions on each of the 4 terms.  The trainer can use themselves as an example and a hypothetical example. It is a good idea to possibly use young person as an example.</a:t>
            </a:r>
            <a:endParaRPr lang="en-US" dirty="0"/>
          </a:p>
          <a:p>
            <a:endParaRPr lang="en-US" dirty="0"/>
          </a:p>
          <a:p>
            <a:r>
              <a:rPr lang="en-US" dirty="0"/>
              <a:t>To understand the</a:t>
            </a:r>
            <a:r>
              <a:rPr lang="en-US" baseline="0" dirty="0"/>
              <a:t> interrelationship of these terms, it is best to think of each of them as a continuum with female on one end and male on the other.  </a:t>
            </a:r>
          </a:p>
          <a:p>
            <a:endParaRPr lang="en-US" baseline="0" dirty="0"/>
          </a:p>
          <a:p>
            <a:r>
              <a:rPr lang="en-US" baseline="0" dirty="0"/>
              <a:t>For Sex Assigned at Birth for instance, the child will generally be assigned “female” or “male” depending upon external sex characteristics observed at birth.  Some children may be identified as intersex due to difference in development.</a:t>
            </a:r>
          </a:p>
          <a:p>
            <a:endParaRPr lang="en-US" baseline="0" dirty="0"/>
          </a:p>
          <a:p>
            <a:r>
              <a:rPr lang="en-US" dirty="0"/>
              <a:t>For Gender</a:t>
            </a:r>
            <a:r>
              <a:rPr lang="en-US" baseline="0" dirty="0"/>
              <a:t> Identity, we ask a client where they fall on the continuum between male and female in terms of their internal identity.  Clients may fall on one end or may identify as genderqueer or somewhere in the middle. </a:t>
            </a:r>
          </a:p>
          <a:p>
            <a:endParaRPr lang="en-US" baseline="0" dirty="0"/>
          </a:p>
          <a:p>
            <a:pPr defTabSz="931690">
              <a:defRPr/>
            </a:pPr>
            <a:r>
              <a:rPr lang="en-US" baseline="0" dirty="0"/>
              <a:t>Gender Expression or Gender Role relates to </a:t>
            </a:r>
            <a:r>
              <a:rPr lang="en-US" dirty="0"/>
              <a:t>how one externally manifests their gender identity through behavior, mannerisms, speech patterns, dress, and hairstyles.</a:t>
            </a:r>
          </a:p>
          <a:p>
            <a:pPr defTabSz="931690">
              <a:defRPr/>
            </a:pPr>
            <a:endParaRPr lang="en-US" dirty="0"/>
          </a:p>
          <a:p>
            <a:pPr defTabSz="931690">
              <a:defRPr/>
            </a:pPr>
            <a:r>
              <a:rPr lang="en-US" dirty="0"/>
              <a:t>And Sexual</a:t>
            </a:r>
            <a:r>
              <a:rPr lang="en-US" baseline="0" dirty="0"/>
              <a:t> Orientation </a:t>
            </a:r>
            <a:r>
              <a:rPr lang="en-US" dirty="0"/>
              <a:t>describes a combination of attraction, behavior and identity for sexual and/or romantic partners. It is</a:t>
            </a:r>
            <a:r>
              <a:rPr lang="en-US" baseline="0" dirty="0"/>
              <a:t> based on the gender identity of the individual and the gender identity of those that they are romantically affectionately, and/or sexually attracted to.  Someone may be exclusively attracted to males, females, or both, along the continuum.</a:t>
            </a:r>
            <a:endParaRPr lang="en-US" dirty="0"/>
          </a:p>
          <a:p>
            <a:pPr defTabSz="931690">
              <a:defRPr/>
            </a:pPr>
            <a:endParaRPr lang="en-US" dirty="0"/>
          </a:p>
          <a:p>
            <a:r>
              <a:rPr lang="en-US" baseline="0" dirty="0"/>
              <a:t>After defining each of the continua, advancing the slides will animate in each X, one at a time.  Advancing one final time, will cause the Xs to disappear and then the Trainer can describe their identity and then give a couple of examples of other identities (e.g., a person with a different gender identity, a person with a different sexual orientation).</a:t>
            </a:r>
          </a:p>
          <a:p>
            <a:endParaRPr lang="en-US" baseline="0" dirty="0"/>
          </a:p>
        </p:txBody>
      </p:sp>
      <p:sp>
        <p:nvSpPr>
          <p:cNvPr id="4" name="Slide Number Placeholder 3"/>
          <p:cNvSpPr>
            <a:spLocks noGrp="1"/>
          </p:cNvSpPr>
          <p:nvPr>
            <p:ph type="sldNum" sz="quarter" idx="10"/>
          </p:nvPr>
        </p:nvSpPr>
        <p:spPr/>
        <p:txBody>
          <a:bodyPr/>
          <a:lstStyle/>
          <a:p>
            <a:fld id="{5F3D6A3C-64D6-48D8-A11D-89A41E27C2E9}" type="slidenum">
              <a:rPr lang="en-US" smtClean="0"/>
              <a:pPr/>
              <a:t>16</a:t>
            </a:fld>
            <a:endParaRPr lang="en-US"/>
          </a:p>
        </p:txBody>
      </p:sp>
    </p:spTree>
    <p:extLst>
      <p:ext uri="{BB962C8B-B14F-4D97-AF65-F5344CB8AC3E}">
        <p14:creationId xmlns:p14="http://schemas.microsoft.com/office/powerpoint/2010/main" val="829351582"/>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0C2020F-4E4E-463A-95B7-DDFFF607D600}" type="slidenum">
              <a:rPr lang="en-US" smtClean="0"/>
              <a:pPr/>
              <a:t>161</a:t>
            </a:fld>
            <a:endParaRPr lang="en-US"/>
          </a:p>
        </p:txBody>
      </p:sp>
    </p:spTree>
    <p:extLst>
      <p:ext uri="{BB962C8B-B14F-4D97-AF65-F5344CB8AC3E}">
        <p14:creationId xmlns:p14="http://schemas.microsoft.com/office/powerpoint/2010/main" val="3664009979"/>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D177313-3CBD-47CB-8071-9BEAE09FBB90}" type="slidenum">
              <a:rPr lang="en-US" smtClean="0"/>
              <a:pPr/>
              <a:t>162</a:t>
            </a:fld>
            <a:endParaRPr lang="en-US"/>
          </a:p>
        </p:txBody>
      </p:sp>
    </p:spTree>
    <p:extLst>
      <p:ext uri="{BB962C8B-B14F-4D97-AF65-F5344CB8AC3E}">
        <p14:creationId xmlns:p14="http://schemas.microsoft.com/office/powerpoint/2010/main" val="2553208254"/>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D177313-3CBD-47CB-8071-9BEAE09FBB90}" type="slidenum">
              <a:rPr lang="en-US" smtClean="0"/>
              <a:pPr/>
              <a:t>163</a:t>
            </a:fld>
            <a:endParaRPr lang="en-US"/>
          </a:p>
        </p:txBody>
      </p:sp>
    </p:spTree>
    <p:extLst>
      <p:ext uri="{BB962C8B-B14F-4D97-AF65-F5344CB8AC3E}">
        <p14:creationId xmlns:p14="http://schemas.microsoft.com/office/powerpoint/2010/main" val="2035483864"/>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0C2020F-4E4E-463A-95B7-DDFFF607D600}" type="slidenum">
              <a:rPr lang="en-US" smtClean="0"/>
              <a:pPr/>
              <a:t>164</a:t>
            </a:fld>
            <a:endParaRPr lang="en-US"/>
          </a:p>
        </p:txBody>
      </p:sp>
    </p:spTree>
    <p:extLst>
      <p:ext uri="{BB962C8B-B14F-4D97-AF65-F5344CB8AC3E}">
        <p14:creationId xmlns:p14="http://schemas.microsoft.com/office/powerpoint/2010/main" val="3017649172"/>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0C2020F-4E4E-463A-95B7-DDFFF607D600}" type="slidenum">
              <a:rPr lang="en-US" smtClean="0"/>
              <a:pPr/>
              <a:t>165</a:t>
            </a:fld>
            <a:endParaRPr lang="en-US"/>
          </a:p>
        </p:txBody>
      </p:sp>
    </p:spTree>
    <p:extLst>
      <p:ext uri="{BB962C8B-B14F-4D97-AF65-F5344CB8AC3E}">
        <p14:creationId xmlns:p14="http://schemas.microsoft.com/office/powerpoint/2010/main" val="681983732"/>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0C2020F-4E4E-463A-95B7-DDFFF607D600}" type="slidenum">
              <a:rPr lang="en-US" smtClean="0"/>
              <a:pPr/>
              <a:t>166</a:t>
            </a:fld>
            <a:endParaRPr lang="en-US"/>
          </a:p>
        </p:txBody>
      </p:sp>
    </p:spTree>
    <p:extLst>
      <p:ext uri="{BB962C8B-B14F-4D97-AF65-F5344CB8AC3E}">
        <p14:creationId xmlns:p14="http://schemas.microsoft.com/office/powerpoint/2010/main" val="1667894393"/>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0C2020F-4E4E-463A-95B7-DDFFF607D600}" type="slidenum">
              <a:rPr lang="en-US" smtClean="0"/>
              <a:pPr/>
              <a:t>167</a:t>
            </a:fld>
            <a:endParaRPr lang="en-US"/>
          </a:p>
        </p:txBody>
      </p:sp>
    </p:spTree>
    <p:extLst>
      <p:ext uri="{BB962C8B-B14F-4D97-AF65-F5344CB8AC3E}">
        <p14:creationId xmlns:p14="http://schemas.microsoft.com/office/powerpoint/2010/main" val="2528753640"/>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0C2020F-4E4E-463A-95B7-DDFFF607D600}" type="slidenum">
              <a:rPr lang="en-US" smtClean="0"/>
              <a:pPr/>
              <a:t>168</a:t>
            </a:fld>
            <a:endParaRPr lang="en-US"/>
          </a:p>
        </p:txBody>
      </p:sp>
    </p:spTree>
    <p:extLst>
      <p:ext uri="{BB962C8B-B14F-4D97-AF65-F5344CB8AC3E}">
        <p14:creationId xmlns:p14="http://schemas.microsoft.com/office/powerpoint/2010/main" val="2945645595"/>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0C2020F-4E4E-463A-95B7-DDFFF607D600}" type="slidenum">
              <a:rPr lang="en-US" smtClean="0"/>
              <a:pPr/>
              <a:t>169</a:t>
            </a:fld>
            <a:endParaRPr lang="en-US"/>
          </a:p>
        </p:txBody>
      </p:sp>
    </p:spTree>
    <p:extLst>
      <p:ext uri="{BB962C8B-B14F-4D97-AF65-F5344CB8AC3E}">
        <p14:creationId xmlns:p14="http://schemas.microsoft.com/office/powerpoint/2010/main" val="3272557482"/>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0C2020F-4E4E-463A-95B7-DDFFF607D600}" type="slidenum">
              <a:rPr lang="en-US" smtClean="0"/>
              <a:pPr/>
              <a:t>170</a:t>
            </a:fld>
            <a:endParaRPr lang="en-US"/>
          </a:p>
        </p:txBody>
      </p:sp>
    </p:spTree>
    <p:extLst>
      <p:ext uri="{BB962C8B-B14F-4D97-AF65-F5344CB8AC3E}">
        <p14:creationId xmlns:p14="http://schemas.microsoft.com/office/powerpoint/2010/main" val="20250831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2"/>
            <a:ext cx="5608320" cy="4822508"/>
          </a:xfrm>
        </p:spPr>
        <p:txBody>
          <a:bodyPr/>
          <a:lstStyle/>
          <a:p>
            <a:pPr defTabSz="931774">
              <a:defRPr/>
            </a:pPr>
            <a:r>
              <a:rPr lang="en-US" baseline="0" dirty="0"/>
              <a:t>Make it clear that these terms are also fluid- could change over time.  Especially with youth.  </a:t>
            </a:r>
            <a:endParaRPr lang="en-US" dirty="0"/>
          </a:p>
          <a:p>
            <a:r>
              <a:rPr lang="en-US" dirty="0"/>
              <a:t>Before the training, trainer should move the Xs on the above chart so</a:t>
            </a:r>
            <a:r>
              <a:rPr lang="en-US" baseline="0" dirty="0"/>
              <a:t> that they describe their own definitions on each of the 4 terms.  The trainer can use themselves as an example and a hypothetical example. It is a good idea to possibly use young person as an example.</a:t>
            </a:r>
            <a:endParaRPr lang="en-US" dirty="0"/>
          </a:p>
          <a:p>
            <a:endParaRPr lang="en-US" dirty="0"/>
          </a:p>
          <a:p>
            <a:r>
              <a:rPr lang="en-US" dirty="0"/>
              <a:t>To understand the</a:t>
            </a:r>
            <a:r>
              <a:rPr lang="en-US" baseline="0" dirty="0"/>
              <a:t> interrelationship of these terms, it is best to think of each of them as a continuum with female on one end and male on the other.  </a:t>
            </a:r>
          </a:p>
          <a:p>
            <a:endParaRPr lang="en-US" baseline="0" dirty="0"/>
          </a:p>
          <a:p>
            <a:r>
              <a:rPr lang="en-US" baseline="0" dirty="0"/>
              <a:t>For Sex Assigned at Birth for instance, the child will generally be assigned “female” or “male” depending upon external sex characteristics observed at birth.  Some children may be identified as intersex due to difference in development.</a:t>
            </a:r>
          </a:p>
          <a:p>
            <a:endParaRPr lang="en-US" baseline="0" dirty="0"/>
          </a:p>
          <a:p>
            <a:r>
              <a:rPr lang="en-US" dirty="0"/>
              <a:t>For Gender</a:t>
            </a:r>
            <a:r>
              <a:rPr lang="en-US" baseline="0" dirty="0"/>
              <a:t> Identity, we ask a client where they fall on the continuum between male and female in terms of their internal identity.  Clients may fall on one end or may identify as genderqueer or somewhere in the middle. </a:t>
            </a:r>
          </a:p>
          <a:p>
            <a:endParaRPr lang="en-US" baseline="0" dirty="0"/>
          </a:p>
          <a:p>
            <a:pPr defTabSz="931690">
              <a:defRPr/>
            </a:pPr>
            <a:r>
              <a:rPr lang="en-US" baseline="0" dirty="0"/>
              <a:t>Gender Expression or Gender Role relates to </a:t>
            </a:r>
            <a:r>
              <a:rPr lang="en-US" dirty="0"/>
              <a:t>how one externally manifests their gender identity through behavior, mannerisms, speech patterns, dress, and hairstyles.</a:t>
            </a:r>
          </a:p>
          <a:p>
            <a:pPr defTabSz="931690">
              <a:defRPr/>
            </a:pPr>
            <a:endParaRPr lang="en-US" dirty="0"/>
          </a:p>
          <a:p>
            <a:pPr defTabSz="931690">
              <a:defRPr/>
            </a:pPr>
            <a:r>
              <a:rPr lang="en-US" dirty="0"/>
              <a:t>And Sexual</a:t>
            </a:r>
            <a:r>
              <a:rPr lang="en-US" baseline="0" dirty="0"/>
              <a:t> Orientation </a:t>
            </a:r>
            <a:r>
              <a:rPr lang="en-US" dirty="0"/>
              <a:t>describes a combination of attraction, behavior and identity for sexual and/or romantic partners. It is</a:t>
            </a:r>
            <a:r>
              <a:rPr lang="en-US" baseline="0" dirty="0"/>
              <a:t> based on the gender identity of the individual and the gender identity of those that they are romantically affectionately, and/or sexually attracted to.  Someone may be exclusively attracted to males, females, or both, along the continuum.</a:t>
            </a:r>
            <a:endParaRPr lang="en-US" dirty="0"/>
          </a:p>
          <a:p>
            <a:pPr defTabSz="931690">
              <a:defRPr/>
            </a:pPr>
            <a:endParaRPr lang="en-US" dirty="0"/>
          </a:p>
          <a:p>
            <a:r>
              <a:rPr lang="en-US" baseline="0" dirty="0"/>
              <a:t>After defining each of the continua, advancing the slides will animate in each X, one at a time.  Advancing one final time, will cause the Xs to disappear and then the Trainer can describe their identity and then give a couple of examples of other identities (e.g., a person with a different gender identity, a person with a different sexual orientation).</a:t>
            </a:r>
          </a:p>
          <a:p>
            <a:endParaRPr lang="en-US" baseline="0" dirty="0"/>
          </a:p>
        </p:txBody>
      </p:sp>
      <p:sp>
        <p:nvSpPr>
          <p:cNvPr id="4" name="Slide Number Placeholder 3"/>
          <p:cNvSpPr>
            <a:spLocks noGrp="1"/>
          </p:cNvSpPr>
          <p:nvPr>
            <p:ph type="sldNum" sz="quarter" idx="10"/>
          </p:nvPr>
        </p:nvSpPr>
        <p:spPr/>
        <p:txBody>
          <a:bodyPr/>
          <a:lstStyle/>
          <a:p>
            <a:fld id="{5F3D6A3C-64D6-48D8-A11D-89A41E27C2E9}" type="slidenum">
              <a:rPr lang="en-US" smtClean="0"/>
              <a:pPr/>
              <a:t>17</a:t>
            </a:fld>
            <a:endParaRPr lang="en-US"/>
          </a:p>
        </p:txBody>
      </p:sp>
    </p:spTree>
    <p:extLst>
      <p:ext uri="{BB962C8B-B14F-4D97-AF65-F5344CB8AC3E}">
        <p14:creationId xmlns:p14="http://schemas.microsoft.com/office/powerpoint/2010/main" val="3730899120"/>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next few slides</a:t>
            </a:r>
            <a:r>
              <a:rPr lang="en-US" baseline="0" dirty="0"/>
              <a:t> contains a glossary of key terms.  </a:t>
            </a:r>
            <a:endParaRPr lang="en-US" dirty="0"/>
          </a:p>
        </p:txBody>
      </p:sp>
      <p:sp>
        <p:nvSpPr>
          <p:cNvPr id="4" name="Slide Number Placeholder 3"/>
          <p:cNvSpPr>
            <a:spLocks noGrp="1"/>
          </p:cNvSpPr>
          <p:nvPr>
            <p:ph type="sldNum" sz="quarter" idx="10"/>
          </p:nvPr>
        </p:nvSpPr>
        <p:spPr/>
        <p:txBody>
          <a:bodyPr/>
          <a:lstStyle/>
          <a:p>
            <a:fld id="{00C2020F-4E4E-463A-95B7-DDFFF607D600}" type="slidenum">
              <a:rPr lang="en-US" smtClean="0"/>
              <a:pPr/>
              <a:t>171</a:t>
            </a:fld>
            <a:endParaRPr lang="en-US"/>
          </a:p>
        </p:txBody>
      </p:sp>
    </p:spTree>
    <p:extLst>
      <p:ext uri="{BB962C8B-B14F-4D97-AF65-F5344CB8AC3E}">
        <p14:creationId xmlns:p14="http://schemas.microsoft.com/office/powerpoint/2010/main" val="3197239173"/>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D177313-3CBD-47CB-8071-9BEAE09FBB90}" type="slidenum">
              <a:rPr lang="en-US" smtClean="0"/>
              <a:pPr/>
              <a:t>172</a:t>
            </a:fld>
            <a:endParaRPr lang="en-US"/>
          </a:p>
        </p:txBody>
      </p:sp>
    </p:spTree>
    <p:extLst>
      <p:ext uri="{BB962C8B-B14F-4D97-AF65-F5344CB8AC3E}">
        <p14:creationId xmlns:p14="http://schemas.microsoft.com/office/powerpoint/2010/main" val="4116542365"/>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87">
              <a:defRPr/>
            </a:pPr>
            <a:r>
              <a:rPr lang="en-US" b="1" dirty="0"/>
              <a:t>Trainer Notes:</a:t>
            </a:r>
          </a:p>
          <a:p>
            <a:endParaRPr lang="en-US" dirty="0"/>
          </a:p>
        </p:txBody>
      </p:sp>
      <p:sp>
        <p:nvSpPr>
          <p:cNvPr id="4" name="Slide Number Placeholder 3"/>
          <p:cNvSpPr>
            <a:spLocks noGrp="1"/>
          </p:cNvSpPr>
          <p:nvPr>
            <p:ph type="sldNum" sz="quarter" idx="10"/>
          </p:nvPr>
        </p:nvSpPr>
        <p:spPr/>
        <p:txBody>
          <a:bodyPr/>
          <a:lstStyle/>
          <a:p>
            <a:fld id="{FF926104-41F2-E247-86CE-F91A703A4C61}" type="slidenum">
              <a:rPr lang="en-US" smtClean="0">
                <a:solidFill>
                  <a:prstClr val="black"/>
                </a:solidFill>
              </a:rPr>
              <a:pPr/>
              <a:t>173</a:t>
            </a:fld>
            <a:endParaRPr lang="en-US">
              <a:solidFill>
                <a:prstClr val="black"/>
              </a:solidFill>
            </a:endParaRPr>
          </a:p>
        </p:txBody>
      </p:sp>
    </p:spTree>
    <p:extLst>
      <p:ext uri="{BB962C8B-B14F-4D97-AF65-F5344CB8AC3E}">
        <p14:creationId xmlns:p14="http://schemas.microsoft.com/office/powerpoint/2010/main" val="2103762493"/>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D177313-3CBD-47CB-8071-9BEAE09FBB90}" type="slidenum">
              <a:rPr lang="en-US" smtClean="0"/>
              <a:pPr/>
              <a:t>174</a:t>
            </a:fld>
            <a:endParaRPr lang="en-US"/>
          </a:p>
        </p:txBody>
      </p:sp>
    </p:spTree>
    <p:extLst>
      <p:ext uri="{BB962C8B-B14F-4D97-AF65-F5344CB8AC3E}">
        <p14:creationId xmlns:p14="http://schemas.microsoft.com/office/powerpoint/2010/main" val="534985286"/>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D177313-3CBD-47CB-8071-9BEAE09FBB90}" type="slidenum">
              <a:rPr lang="en-US" smtClean="0"/>
              <a:pPr/>
              <a:t>175</a:t>
            </a:fld>
            <a:endParaRPr lang="en-US"/>
          </a:p>
        </p:txBody>
      </p:sp>
    </p:spTree>
    <p:extLst>
      <p:ext uri="{BB962C8B-B14F-4D97-AF65-F5344CB8AC3E}">
        <p14:creationId xmlns:p14="http://schemas.microsoft.com/office/powerpoint/2010/main" val="3235150706"/>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D177313-3CBD-47CB-8071-9BEAE09FBB90}" type="slidenum">
              <a:rPr lang="en-US" smtClean="0"/>
              <a:pPr/>
              <a:t>176</a:t>
            </a:fld>
            <a:endParaRPr lang="en-US"/>
          </a:p>
        </p:txBody>
      </p:sp>
    </p:spTree>
    <p:extLst>
      <p:ext uri="{BB962C8B-B14F-4D97-AF65-F5344CB8AC3E}">
        <p14:creationId xmlns:p14="http://schemas.microsoft.com/office/powerpoint/2010/main" val="3481438783"/>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0C2020F-4E4E-463A-95B7-DDFFF607D600}" type="slidenum">
              <a:rPr lang="en-US" smtClean="0"/>
              <a:pPr/>
              <a:t>177</a:t>
            </a:fld>
            <a:endParaRPr lang="en-US"/>
          </a:p>
        </p:txBody>
      </p:sp>
    </p:spTree>
    <p:extLst>
      <p:ext uri="{BB962C8B-B14F-4D97-AF65-F5344CB8AC3E}">
        <p14:creationId xmlns:p14="http://schemas.microsoft.com/office/powerpoint/2010/main" val="38366148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2"/>
            <a:ext cx="5608320" cy="4822508"/>
          </a:xfrm>
        </p:spPr>
        <p:txBody>
          <a:bodyPr/>
          <a:lstStyle/>
          <a:p>
            <a:r>
              <a:rPr lang="en-US" dirty="0"/>
              <a:t>The problem</a:t>
            </a:r>
            <a:r>
              <a:rPr lang="en-US" baseline="0" dirty="0"/>
              <a:t> with these continua is that they are still based on binary understanding of gender and sexual orientation.  Some people do not use these concepts to define themselves.  The may define themselves as “Queer,” “Non conforming,” or “not defined.”  Therefore a client may describe their sexual orientation as “queer” or “not defined.”  They may describe their gender as “gender queer” or “gender nonconforming” or may use a variety of other terms to state the they see themselves as outside of the Male Female binaries. These continua and definitions are provided to help the provider understand the vast diversity of presentations. Providers should use the terms used by the clients. </a:t>
            </a:r>
            <a:endParaRPr lang="en-US" dirty="0"/>
          </a:p>
        </p:txBody>
      </p:sp>
      <p:sp>
        <p:nvSpPr>
          <p:cNvPr id="4" name="Slide Number Placeholder 3"/>
          <p:cNvSpPr>
            <a:spLocks noGrp="1"/>
          </p:cNvSpPr>
          <p:nvPr>
            <p:ph type="sldNum" sz="quarter" idx="10"/>
          </p:nvPr>
        </p:nvSpPr>
        <p:spPr/>
        <p:txBody>
          <a:bodyPr/>
          <a:lstStyle/>
          <a:p>
            <a:fld id="{5F3D6A3C-64D6-48D8-A11D-89A41E27C2E9}" type="slidenum">
              <a:rPr lang="en-US" smtClean="0"/>
              <a:pPr/>
              <a:t>18</a:t>
            </a:fld>
            <a:endParaRPr lang="en-US"/>
          </a:p>
        </p:txBody>
      </p:sp>
    </p:spTree>
    <p:extLst>
      <p:ext uri="{BB962C8B-B14F-4D97-AF65-F5344CB8AC3E}">
        <p14:creationId xmlns:p14="http://schemas.microsoft.com/office/powerpoint/2010/main" val="8293515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0C2020F-4E4E-463A-95B7-DDFFF607D600}" type="slidenum">
              <a:rPr lang="en-US" smtClean="0"/>
              <a:pPr/>
              <a:t>19</a:t>
            </a:fld>
            <a:endParaRPr lang="en-US"/>
          </a:p>
        </p:txBody>
      </p:sp>
    </p:spTree>
    <p:extLst>
      <p:ext uri="{BB962C8B-B14F-4D97-AF65-F5344CB8AC3E}">
        <p14:creationId xmlns:p14="http://schemas.microsoft.com/office/powerpoint/2010/main" val="41246349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Slide Image Placeholder 1"/>
          <p:cNvSpPr>
            <a:spLocks noGrp="1" noRot="1" noChangeAspect="1" noTextEdit="1"/>
          </p:cNvSpPr>
          <p:nvPr>
            <p:ph type="sldImg"/>
          </p:nvPr>
        </p:nvSpPr>
        <p:spPr>
          <a:ln/>
        </p:spPr>
      </p:sp>
      <p:sp>
        <p:nvSpPr>
          <p:cNvPr id="254979"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sz="1200" b="0" i="0" kern="1200" dirty="0">
                <a:solidFill>
                  <a:schemeClr val="tx1"/>
                </a:solidFill>
                <a:effectLst/>
                <a:latin typeface="+mn-lt"/>
                <a:ea typeface="+mn-ea"/>
                <a:cs typeface="+mn-cs"/>
              </a:rPr>
              <a:t>The domestic ATTC Network</a:t>
            </a:r>
            <a:r>
              <a:rPr lang="en-US" sz="1200" b="0" i="0" kern="1200" baseline="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is a nationwide, multidisciplinary resource for professionals in the addictions treatment and recovery services field.</a:t>
            </a:r>
            <a:r>
              <a:rPr lang="en-US" sz="1200" b="0" i="0" kern="1200" baseline="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Established in 1993 by the Substance Abuse and Mental Health Services Administration (SAMHSA), the domestic ATTC Network is currently comprised of 10 Regional Centers, 4 National Focus Area Centers, and a Network Coordinating Office. Together the Network serves the 50 U.S. states, the District of Columbia, Puerto Rico, the U.S. Virgin Islands, and the Pacific Islands of Guam, American Samoa, Palau, the Marshal Islands, Micronesia, and the Mariana Islands.</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The</a:t>
            </a:r>
            <a:r>
              <a:rPr lang="en-US" sz="1200" b="0" i="0" kern="1200" baseline="0" dirty="0">
                <a:solidFill>
                  <a:schemeClr val="tx1"/>
                </a:solidFill>
                <a:effectLst/>
                <a:latin typeface="+mn-lt"/>
                <a:ea typeface="+mn-ea"/>
                <a:cs typeface="+mn-cs"/>
              </a:rPr>
              <a:t> mission of the ATTC Network is to (1) a</a:t>
            </a:r>
            <a:r>
              <a:rPr lang="en-US" sz="1200" b="0" i="0" kern="1200" dirty="0">
                <a:solidFill>
                  <a:schemeClr val="tx1"/>
                </a:solidFill>
                <a:effectLst/>
                <a:latin typeface="+mn-lt"/>
                <a:ea typeface="+mn-ea"/>
                <a:cs typeface="+mn-cs"/>
              </a:rPr>
              <a:t>ccelerate the adoption and implementation of evidence-based and promising addiction treatment and recovery-oriented practices and services; (2) heighten the awareness, knowledge, and skills of the workforce that addresses the needs of people with substance use or other behavioral health disorders; and;</a:t>
            </a:r>
            <a:r>
              <a:rPr lang="en-US" sz="1200" b="0" i="0" kern="1200" baseline="0" dirty="0">
                <a:solidFill>
                  <a:schemeClr val="tx1"/>
                </a:solidFill>
                <a:effectLst/>
                <a:latin typeface="+mn-lt"/>
                <a:ea typeface="+mn-ea"/>
                <a:cs typeface="+mn-cs"/>
              </a:rPr>
              <a:t> (3) f</a:t>
            </a:r>
            <a:r>
              <a:rPr lang="en-US" sz="1200" b="0" i="0" kern="1200" dirty="0">
                <a:solidFill>
                  <a:schemeClr val="tx1"/>
                </a:solidFill>
                <a:effectLst/>
                <a:latin typeface="+mn-lt"/>
                <a:ea typeface="+mn-ea"/>
                <a:cs typeface="+mn-cs"/>
              </a:rPr>
              <a:t>oster regional and national alliances among culturally diverse practitioners, researchers, policy makers, funders, and the recovery community.</a:t>
            </a:r>
            <a:r>
              <a:rPr lang="en-US" sz="1200" b="0" i="0" kern="1200" baseline="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The vision of the ATTC Network is to unify science, education and service to transform lives through evidence-based and promising treatment and recovery practices in a recovery-oriented system of care.</a:t>
            </a:r>
          </a:p>
          <a:p>
            <a:endParaRPr lang="en-US" altLang="en-US" dirty="0">
              <a:latin typeface="Arial" pitchFamily="34" charset="0"/>
              <a:ea typeface="ＭＳ Ｐゴシック" pitchFamily="34" charset="-128"/>
            </a:endParaRPr>
          </a:p>
        </p:txBody>
      </p:sp>
      <p:sp>
        <p:nvSpPr>
          <p:cNvPr id="254980" name="Slide Number Placeholder 3"/>
          <p:cNvSpPr txBox="1">
            <a:spLocks noGrp="1"/>
          </p:cNvSpPr>
          <p:nvPr/>
        </p:nvSpPr>
        <p:spPr bwMode="auto">
          <a:xfrm>
            <a:off x="3970938" y="8829967"/>
            <a:ext cx="3037840" cy="4648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3177" tIns="46589" rIns="93177" bIns="46589" anchor="b"/>
          <a:lstStyle>
            <a:lvl1pPr eaLnBrk="0" hangingPunct="0">
              <a:spcBef>
                <a:spcPct val="30000"/>
              </a:spcBef>
              <a:defRPr sz="1200">
                <a:solidFill>
                  <a:schemeClr val="tx1"/>
                </a:solidFill>
                <a:latin typeface="Arial" pitchFamily="34" charset="0"/>
                <a:ea typeface="ＭＳ Ｐゴシック" pitchFamily="34" charset="-128"/>
              </a:defRPr>
            </a:lvl1pPr>
            <a:lvl2pPr marL="742950" indent="-285750" eaLnBrk="0" hangingPunct="0">
              <a:spcBef>
                <a:spcPct val="30000"/>
              </a:spcBef>
              <a:defRPr sz="1200">
                <a:solidFill>
                  <a:schemeClr val="tx1"/>
                </a:solidFill>
                <a:latin typeface="Arial" pitchFamily="34" charset="0"/>
                <a:ea typeface="ＭＳ Ｐゴシック" pitchFamily="34" charset="-128"/>
              </a:defRPr>
            </a:lvl2pPr>
            <a:lvl3pPr marL="1143000" indent="-228600" eaLnBrk="0" hangingPunct="0">
              <a:spcBef>
                <a:spcPct val="30000"/>
              </a:spcBef>
              <a:defRPr sz="1200">
                <a:solidFill>
                  <a:schemeClr val="tx1"/>
                </a:solidFill>
                <a:latin typeface="Arial" pitchFamily="34" charset="0"/>
                <a:ea typeface="ＭＳ Ｐゴシック" pitchFamily="34" charset="-128"/>
              </a:defRPr>
            </a:lvl3pPr>
            <a:lvl4pPr marL="1600200" indent="-228600" eaLnBrk="0" hangingPunct="0">
              <a:spcBef>
                <a:spcPct val="30000"/>
              </a:spcBef>
              <a:defRPr sz="1200">
                <a:solidFill>
                  <a:schemeClr val="tx1"/>
                </a:solidFill>
                <a:latin typeface="Arial" pitchFamily="34" charset="0"/>
                <a:ea typeface="ＭＳ Ｐゴシック" pitchFamily="34" charset="-128"/>
              </a:defRPr>
            </a:lvl4pPr>
            <a:lvl5pPr marL="2057400" indent="-228600" eaLnBrk="0" hangingPunct="0">
              <a:spcBef>
                <a:spcPct val="30000"/>
              </a:spcBef>
              <a:defRPr sz="1200">
                <a:solidFill>
                  <a:schemeClr val="tx1"/>
                </a:solidFill>
                <a:latin typeface="Arial" pitchFamily="34"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9pPr>
          </a:lstStyle>
          <a:p>
            <a:pPr algn="r" eaLnBrk="1" hangingPunct="1">
              <a:spcBef>
                <a:spcPct val="0"/>
              </a:spcBef>
            </a:pPr>
            <a:fld id="{537D568C-E719-4F6E-B95E-EEDD0B42D699}" type="slidenum">
              <a:rPr lang="en-US" altLang="en-US"/>
              <a:pPr algn="r" eaLnBrk="1" hangingPunct="1">
                <a:spcBef>
                  <a:spcPct val="0"/>
                </a:spcBef>
              </a:pPr>
              <a:t>2</a:t>
            </a:fld>
            <a:endParaRPr lang="en-US" altLang="en-US"/>
          </a:p>
        </p:txBody>
      </p:sp>
    </p:spTree>
    <p:extLst>
      <p:ext uri="{BB962C8B-B14F-4D97-AF65-F5344CB8AC3E}">
        <p14:creationId xmlns:p14="http://schemas.microsoft.com/office/powerpoint/2010/main" val="18428243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latin typeface="+mn-lt"/>
                <a:ea typeface="+mn-ea"/>
                <a:cs typeface="+mn-cs"/>
              </a:rPr>
              <a:t>**ANIMATION**</a:t>
            </a:r>
          </a:p>
          <a:p>
            <a:r>
              <a:rPr lang="en-US" sz="1200" kern="1200" dirty="0">
                <a:solidFill>
                  <a:schemeClr val="tx1"/>
                </a:solidFill>
                <a:latin typeface="+mn-lt"/>
                <a:ea typeface="+mn-ea"/>
                <a:cs typeface="+mn-cs"/>
              </a:rPr>
              <a:t>This drawing illustrates the pruning process.  </a:t>
            </a:r>
          </a:p>
          <a:p>
            <a:r>
              <a:rPr lang="en-US" sz="1200" b="1" i="1" kern="1200" dirty="0">
                <a:solidFill>
                  <a:schemeClr val="tx1"/>
                </a:solidFill>
                <a:latin typeface="+mn-lt"/>
                <a:ea typeface="+mn-ea"/>
                <a:cs typeface="+mn-cs"/>
              </a:rPr>
              <a:t> </a:t>
            </a:r>
            <a:endParaRPr lang="en-US" sz="1200" kern="1200" dirty="0">
              <a:solidFill>
                <a:schemeClr val="tx1"/>
              </a:solidFill>
              <a:latin typeface="+mn-lt"/>
              <a:ea typeface="+mn-ea"/>
              <a:cs typeface="+mn-cs"/>
            </a:endParaRPr>
          </a:p>
          <a:p>
            <a:r>
              <a:rPr lang="en-US" sz="1200" b="1" i="1" kern="1200" dirty="0">
                <a:solidFill>
                  <a:schemeClr val="tx1"/>
                </a:solidFill>
                <a:latin typeface="+mn-lt"/>
                <a:ea typeface="+mn-ea"/>
                <a:cs typeface="+mn-cs"/>
              </a:rPr>
              <a:t>Move forward to reveal first picture</a:t>
            </a:r>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Between birth and 6 years of age…</a:t>
            </a:r>
          </a:p>
          <a:p>
            <a:r>
              <a:rPr lang="en-US" sz="1200" b="1" i="1" kern="1200" dirty="0">
                <a:solidFill>
                  <a:schemeClr val="tx1"/>
                </a:solidFill>
                <a:latin typeface="+mn-lt"/>
                <a:ea typeface="+mn-ea"/>
                <a:cs typeface="+mn-cs"/>
              </a:rPr>
              <a:t> </a:t>
            </a:r>
            <a:endParaRPr lang="en-US" sz="1200" kern="1200" dirty="0">
              <a:solidFill>
                <a:schemeClr val="tx1"/>
              </a:solidFill>
              <a:latin typeface="+mn-lt"/>
              <a:ea typeface="+mn-ea"/>
              <a:cs typeface="+mn-cs"/>
            </a:endParaRPr>
          </a:p>
          <a:p>
            <a:r>
              <a:rPr lang="en-US" sz="1200" b="1" i="1" kern="1200" dirty="0">
                <a:solidFill>
                  <a:schemeClr val="tx1"/>
                </a:solidFill>
                <a:latin typeface="+mn-lt"/>
                <a:ea typeface="+mn-ea"/>
                <a:cs typeface="+mn-cs"/>
              </a:rPr>
              <a:t>Move forward to reveal second picture</a:t>
            </a:r>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…there is a tremendous proliferation of neural connections. </a:t>
            </a:r>
          </a:p>
          <a:p>
            <a:r>
              <a:rPr lang="en-US" sz="1200" b="1" i="1" kern="1200" dirty="0">
                <a:solidFill>
                  <a:schemeClr val="tx1"/>
                </a:solidFill>
                <a:latin typeface="+mn-lt"/>
                <a:ea typeface="+mn-ea"/>
                <a:cs typeface="+mn-cs"/>
              </a:rPr>
              <a:t> </a:t>
            </a:r>
            <a:endParaRPr lang="en-US" sz="1200" kern="1200" dirty="0">
              <a:solidFill>
                <a:schemeClr val="tx1"/>
              </a:solidFill>
              <a:latin typeface="+mn-lt"/>
              <a:ea typeface="+mn-ea"/>
              <a:cs typeface="+mn-cs"/>
            </a:endParaRPr>
          </a:p>
          <a:p>
            <a:r>
              <a:rPr lang="en-US" sz="1200" b="1" i="1" kern="1200" dirty="0">
                <a:solidFill>
                  <a:schemeClr val="tx1"/>
                </a:solidFill>
                <a:latin typeface="+mn-lt"/>
                <a:ea typeface="+mn-ea"/>
                <a:cs typeface="+mn-cs"/>
              </a:rPr>
              <a:t>Move forward to reveal final picture</a:t>
            </a:r>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This is followed by sustained thinning starting around puberty. Scientists think this process reflects greater organization of the brain as it prunes redundant connections, and increases in myelin, which enhance transmission of brain messages.</a:t>
            </a:r>
          </a:p>
          <a:p>
            <a:r>
              <a:rPr lang="en-US" sz="1200" kern="1200" dirty="0">
                <a:solidFill>
                  <a:schemeClr val="tx1"/>
                </a:solidFill>
                <a:latin typeface="+mn-lt"/>
                <a:ea typeface="+mn-ea"/>
                <a:cs typeface="+mn-cs"/>
              </a:rPr>
              <a:t> </a:t>
            </a:r>
          </a:p>
          <a:p>
            <a:r>
              <a:rPr lang="en-US" sz="1200" b="1" u="none" kern="1200" dirty="0">
                <a:solidFill>
                  <a:schemeClr val="tx1"/>
                </a:solidFill>
                <a:latin typeface="+mn-lt"/>
                <a:ea typeface="+mn-ea"/>
                <a:cs typeface="+mn-cs"/>
              </a:rPr>
              <a:t>REFERENCE</a:t>
            </a:r>
            <a:r>
              <a:rPr lang="en-US" sz="1200" kern="1200" dirty="0">
                <a:solidFill>
                  <a:schemeClr val="tx1"/>
                </a:solidFill>
                <a:latin typeface="+mn-lt"/>
                <a:ea typeface="+mn-ea"/>
                <a:cs typeface="+mn-cs"/>
              </a:rPr>
              <a:t> </a:t>
            </a:r>
          </a:p>
          <a:p>
            <a:r>
              <a:rPr lang="en-US" sz="1200" kern="1200" dirty="0">
                <a:solidFill>
                  <a:schemeClr val="tx1"/>
                </a:solidFill>
                <a:latin typeface="+mn-lt"/>
                <a:ea typeface="+mn-ea"/>
                <a:cs typeface="+mn-cs"/>
              </a:rPr>
              <a:t>Shore, R. (1997). </a:t>
            </a:r>
            <a:r>
              <a:rPr lang="en-US" sz="1200" i="1" kern="1200" dirty="0">
                <a:solidFill>
                  <a:schemeClr val="tx1"/>
                </a:solidFill>
                <a:latin typeface="+mn-lt"/>
                <a:ea typeface="+mn-ea"/>
                <a:cs typeface="+mn-cs"/>
              </a:rPr>
              <a:t>Rethinking the Brain.</a:t>
            </a:r>
            <a:r>
              <a:rPr lang="en-US" sz="1200" kern="1200" dirty="0">
                <a:solidFill>
                  <a:schemeClr val="tx1"/>
                </a:solidFill>
                <a:latin typeface="+mn-lt"/>
                <a:ea typeface="+mn-ea"/>
                <a:cs typeface="+mn-cs"/>
              </a:rPr>
              <a:t> New York: Families and Work Institute.</a:t>
            </a:r>
          </a:p>
        </p:txBody>
      </p:sp>
      <p:sp>
        <p:nvSpPr>
          <p:cNvPr id="4" name="Slide Number Placeholder 3"/>
          <p:cNvSpPr>
            <a:spLocks noGrp="1"/>
          </p:cNvSpPr>
          <p:nvPr>
            <p:ph type="sldNum" sz="quarter" idx="10"/>
          </p:nvPr>
        </p:nvSpPr>
        <p:spPr/>
        <p:txBody>
          <a:bodyPr/>
          <a:lstStyle/>
          <a:p>
            <a:fld id="{00C2020F-4E4E-463A-95B7-DDFFF607D600}" type="slidenum">
              <a:rPr lang="en-US" smtClean="0"/>
              <a:pPr/>
              <a:t>20</a:t>
            </a:fld>
            <a:endParaRPr lang="en-US"/>
          </a:p>
        </p:txBody>
      </p:sp>
    </p:spTree>
    <p:extLst>
      <p:ext uri="{BB962C8B-B14F-4D97-AF65-F5344CB8AC3E}">
        <p14:creationId xmlns:p14="http://schemas.microsoft.com/office/powerpoint/2010/main" val="32799193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1863" eaLnBrk="0" hangingPunct="0">
              <a:defRPr>
                <a:solidFill>
                  <a:schemeClr val="tx1"/>
                </a:solidFill>
                <a:latin typeface="Tahoma" pitchFamily="34" charset="0"/>
              </a:defRPr>
            </a:lvl1pPr>
            <a:lvl2pPr marL="742950" indent="-285750" algn="ctr" defTabSz="931863" eaLnBrk="0" hangingPunct="0">
              <a:defRPr>
                <a:solidFill>
                  <a:schemeClr val="tx1"/>
                </a:solidFill>
                <a:latin typeface="Tahoma" pitchFamily="34" charset="0"/>
              </a:defRPr>
            </a:lvl2pPr>
            <a:lvl3pPr marL="1143000" indent="-228600" algn="ctr" defTabSz="931863" eaLnBrk="0" hangingPunct="0">
              <a:defRPr>
                <a:solidFill>
                  <a:schemeClr val="tx1"/>
                </a:solidFill>
                <a:latin typeface="Tahoma" pitchFamily="34" charset="0"/>
              </a:defRPr>
            </a:lvl3pPr>
            <a:lvl4pPr marL="1600200" indent="-228600" algn="ctr" defTabSz="931863" eaLnBrk="0" hangingPunct="0">
              <a:defRPr>
                <a:solidFill>
                  <a:schemeClr val="tx1"/>
                </a:solidFill>
                <a:latin typeface="Tahoma" pitchFamily="34" charset="0"/>
              </a:defRPr>
            </a:lvl4pPr>
            <a:lvl5pPr marL="2057400" indent="-228600" algn="ctr" defTabSz="931863" eaLnBrk="0" hangingPunct="0">
              <a:defRPr>
                <a:solidFill>
                  <a:schemeClr val="tx1"/>
                </a:solidFill>
                <a:latin typeface="Tahoma" pitchFamily="34" charset="0"/>
              </a:defRPr>
            </a:lvl5pPr>
            <a:lvl6pPr marL="2514600" indent="-228600" algn="ctr" defTabSz="931863" eaLnBrk="0" fontAlgn="base" hangingPunct="0">
              <a:spcBef>
                <a:spcPct val="0"/>
              </a:spcBef>
              <a:spcAft>
                <a:spcPct val="0"/>
              </a:spcAft>
              <a:defRPr>
                <a:solidFill>
                  <a:schemeClr val="tx1"/>
                </a:solidFill>
                <a:latin typeface="Tahoma" pitchFamily="34" charset="0"/>
              </a:defRPr>
            </a:lvl6pPr>
            <a:lvl7pPr marL="2971800" indent="-228600" algn="ctr" defTabSz="931863" eaLnBrk="0" fontAlgn="base" hangingPunct="0">
              <a:spcBef>
                <a:spcPct val="0"/>
              </a:spcBef>
              <a:spcAft>
                <a:spcPct val="0"/>
              </a:spcAft>
              <a:defRPr>
                <a:solidFill>
                  <a:schemeClr val="tx1"/>
                </a:solidFill>
                <a:latin typeface="Tahoma" pitchFamily="34" charset="0"/>
              </a:defRPr>
            </a:lvl7pPr>
            <a:lvl8pPr marL="3429000" indent="-228600" algn="ctr" defTabSz="931863" eaLnBrk="0" fontAlgn="base" hangingPunct="0">
              <a:spcBef>
                <a:spcPct val="0"/>
              </a:spcBef>
              <a:spcAft>
                <a:spcPct val="0"/>
              </a:spcAft>
              <a:defRPr>
                <a:solidFill>
                  <a:schemeClr val="tx1"/>
                </a:solidFill>
                <a:latin typeface="Tahoma" pitchFamily="34" charset="0"/>
              </a:defRPr>
            </a:lvl8pPr>
            <a:lvl9pPr marL="3886200" indent="-228600" algn="ctr" defTabSz="931863" eaLnBrk="0" fontAlgn="base" hangingPunct="0">
              <a:spcBef>
                <a:spcPct val="0"/>
              </a:spcBef>
              <a:spcAft>
                <a:spcPct val="0"/>
              </a:spcAft>
              <a:defRPr>
                <a:solidFill>
                  <a:schemeClr val="tx1"/>
                </a:solidFill>
                <a:latin typeface="Tahoma" pitchFamily="34" charset="0"/>
              </a:defRPr>
            </a:lvl9pPr>
          </a:lstStyle>
          <a:p>
            <a:pPr marL="0" marR="0" lvl="0" indent="0" algn="r" defTabSz="931863" eaLnBrk="1" fontAlgn="auto" latinLnBrk="0" hangingPunct="1">
              <a:lnSpc>
                <a:spcPct val="100000"/>
              </a:lnSpc>
              <a:spcBef>
                <a:spcPts val="0"/>
              </a:spcBef>
              <a:spcAft>
                <a:spcPts val="0"/>
              </a:spcAft>
              <a:buClrTx/>
              <a:buSzTx/>
              <a:buFontTx/>
              <a:buNone/>
              <a:tabLst/>
              <a:defRPr/>
            </a:pPr>
            <a:fld id="{26FD4E0E-D8BB-4606-9AB7-4929E9FE27F2}" type="slidenum">
              <a:rPr kumimoji="0" lang="en-US" sz="1800" b="0" i="0" u="none" strike="noStrike" kern="0" cap="none" spc="0" normalizeH="0" baseline="0" noProof="0" smtClean="0">
                <a:ln>
                  <a:noFill/>
                </a:ln>
                <a:solidFill>
                  <a:schemeClr val="tx1"/>
                </a:solidFill>
                <a:effectLst/>
                <a:uLnTx/>
                <a:uFillTx/>
                <a:latin typeface="Arial" pitchFamily="34" charset="0"/>
                <a:ea typeface="MS PGothic" pitchFamily="34" charset="-128"/>
              </a:rPr>
              <a:pPr marL="0" marR="0" lvl="0" indent="0" algn="r" defTabSz="931863" eaLnBrk="1" fontAlgn="auto" latinLnBrk="0" hangingPunct="1">
                <a:lnSpc>
                  <a:spcPct val="100000"/>
                </a:lnSpc>
                <a:spcBef>
                  <a:spcPts val="0"/>
                </a:spcBef>
                <a:spcAft>
                  <a:spcPts val="0"/>
                </a:spcAft>
                <a:buClrTx/>
                <a:buSzTx/>
                <a:buFontTx/>
                <a:buNone/>
                <a:tabLst/>
                <a:defRPr/>
              </a:pPr>
              <a:t>21</a:t>
            </a:fld>
            <a:endParaRPr kumimoji="0" lang="en-US" sz="1800" b="0" i="0" u="none" strike="noStrike" kern="0" cap="none" spc="0" normalizeH="0" baseline="0" noProof="0">
              <a:ln>
                <a:noFill/>
              </a:ln>
              <a:solidFill>
                <a:schemeClr val="tx1"/>
              </a:solidFill>
              <a:effectLst/>
              <a:uLnTx/>
              <a:uFillTx/>
              <a:latin typeface="Arial" pitchFamily="34" charset="0"/>
              <a:ea typeface="MS PGothic" pitchFamily="34" charset="-128"/>
            </a:endParaRPr>
          </a:p>
        </p:txBody>
      </p:sp>
      <p:sp>
        <p:nvSpPr>
          <p:cNvPr id="277507" name="Slide Image Placeholder 1"/>
          <p:cNvSpPr>
            <a:spLocks noGrp="1" noRot="1" noChangeAspect="1" noTextEdit="1"/>
          </p:cNvSpPr>
          <p:nvPr>
            <p:ph type="sldImg"/>
          </p:nvPr>
        </p:nvSpPr>
        <p:spPr>
          <a:ln/>
        </p:spPr>
      </p:sp>
      <p:sp>
        <p:nvSpPr>
          <p:cNvPr id="277508" name="Notes Placeholder 2"/>
          <p:cNvSpPr>
            <a:spLocks noGrp="1"/>
          </p:cNvSpPr>
          <p:nvPr>
            <p:ph type="body" idx="1"/>
          </p:nvPr>
        </p:nvSpPr>
        <p:spPr>
          <a:xfrm>
            <a:off x="935038" y="4416425"/>
            <a:ext cx="5140325" cy="41830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t>Constructed from MRI scans of healthy children and teens, the time-lapse </a:t>
            </a:r>
            <a:r>
              <a:rPr lang="en-US" altLang="en-US" dirty="0">
                <a:hlinkClick r:id="rId3"/>
              </a:rPr>
              <a:t>"movie"</a:t>
            </a:r>
            <a:r>
              <a:rPr lang="en-US" altLang="en-US" dirty="0"/>
              <a:t>, from which the above images were extracted, compresses 15 years of brain development (ages 5–20) into just a few seconds. Red indicates more gray matter, blue less gray matter. Gray matter wanes in a back-to-front wave as the brain matures and neural connections are pruned. Areas performing more basic functions mature earlier; areas for higher order functions mature later. The prefrontal cortex, which handles reasoning and other "executive" functions, emerged late in evolution and is among the last to mature. Studies in twins are showing that development of such late-maturing areas is less influenced by heredity than areas that mature earlier.</a:t>
            </a:r>
          </a:p>
          <a:p>
            <a:pPr eaLnBrk="1" hangingPunct="1"/>
            <a:r>
              <a:rPr lang="en-US" altLang="en-US" dirty="0"/>
              <a:t>Source: Paul Thompson, Ph.D.</a:t>
            </a:r>
            <a:br>
              <a:rPr lang="en-US" altLang="en-US" dirty="0"/>
            </a:br>
            <a:r>
              <a:rPr lang="en-US" altLang="en-US" dirty="0"/>
              <a:t>UCLA Laboratory of Neuroimaging</a:t>
            </a:r>
          </a:p>
          <a:p>
            <a:pPr eaLnBrk="1" hangingPunct="1"/>
            <a:endParaRPr lang="en-US" altLang="en-US" dirty="0"/>
          </a:p>
        </p:txBody>
      </p:sp>
      <p:sp>
        <p:nvSpPr>
          <p:cNvPr id="277509" name="Slide Number Placeholder 3"/>
          <p:cNvSpPr txBox="1">
            <a:spLocks noGrp="1"/>
          </p:cNvSpPr>
          <p:nvPr/>
        </p:nvSpPr>
        <p:spPr bwMode="auto">
          <a:xfrm>
            <a:off x="3971925" y="8831263"/>
            <a:ext cx="3038475"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nchor="b"/>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marL="0" marR="0" lvl="0" indent="0" algn="r" defTabSz="914400" eaLnBrk="0" fontAlgn="auto" latinLnBrk="0" hangingPunct="0">
              <a:lnSpc>
                <a:spcPct val="100000"/>
              </a:lnSpc>
              <a:spcBef>
                <a:spcPts val="0"/>
              </a:spcBef>
              <a:spcAft>
                <a:spcPts val="0"/>
              </a:spcAft>
              <a:buClrTx/>
              <a:buSzTx/>
              <a:buFontTx/>
              <a:buNone/>
              <a:tabLst/>
              <a:defRPr/>
            </a:pPr>
            <a:fld id="{C48FE292-0AB6-4962-B27D-9B9478370D6F}" type="slidenum">
              <a:rPr kumimoji="0" lang="en-US" altLang="en-US" sz="1200" b="1" i="0" u="none" strike="noStrike" kern="0" cap="none" spc="0" normalizeH="0" baseline="0" noProof="0">
                <a:ln>
                  <a:noFill/>
                </a:ln>
                <a:solidFill>
                  <a:srgbClr val="FFCC00"/>
                </a:solidFill>
                <a:effectLst/>
                <a:uLnTx/>
                <a:uFillTx/>
                <a:latin typeface="Times New Roman" pitchFamily="18" charset="0"/>
                <a:cs typeface="Arial" pitchFamily="34" charset="0"/>
              </a:rPr>
              <a:pPr marL="0" marR="0" lvl="0" indent="0" algn="r" defTabSz="914400" eaLnBrk="0" fontAlgn="auto" latinLnBrk="0" hangingPunct="0">
                <a:lnSpc>
                  <a:spcPct val="100000"/>
                </a:lnSpc>
                <a:spcBef>
                  <a:spcPts val="0"/>
                </a:spcBef>
                <a:spcAft>
                  <a:spcPts val="0"/>
                </a:spcAft>
                <a:buClrTx/>
                <a:buSzTx/>
                <a:buFontTx/>
                <a:buNone/>
                <a:tabLst/>
                <a:defRPr/>
              </a:pPr>
              <a:t>21</a:t>
            </a:fld>
            <a:endParaRPr kumimoji="0" lang="en-US" altLang="en-US" sz="1200" b="1" i="0" u="none" strike="noStrike" kern="0" cap="none" spc="0" normalizeH="0" baseline="0" noProof="0">
              <a:ln>
                <a:noFill/>
              </a:ln>
              <a:solidFill>
                <a:srgbClr val="FFCC00"/>
              </a:solidFill>
              <a:effectLst/>
              <a:uLnTx/>
              <a:uFillTx/>
              <a:latin typeface="Times New Roman" pitchFamily="18" charset="0"/>
              <a:cs typeface="Arial" pitchFamily="34" charset="0"/>
            </a:endParaRPr>
          </a:p>
        </p:txBody>
      </p:sp>
    </p:spTree>
    <p:extLst>
      <p:ext uri="{BB962C8B-B14F-4D97-AF65-F5344CB8AC3E}">
        <p14:creationId xmlns:p14="http://schemas.microsoft.com/office/powerpoint/2010/main" val="8247948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In reality, the exact impact of substance use on the developing brain is not known.  However, when we look at the impact on the adult brain and understand normal development, several things seems true about this interaction, including that it may lead to difficulties in decision making and understanding the consequences of behavior (</a:t>
            </a:r>
            <a:r>
              <a:rPr lang="en-US" sz="1200" kern="1200" dirty="0" err="1">
                <a:solidFill>
                  <a:schemeClr val="tx1"/>
                </a:solidFill>
                <a:latin typeface="+mn-lt"/>
                <a:ea typeface="+mn-ea"/>
                <a:cs typeface="+mn-cs"/>
              </a:rPr>
              <a:t>Fiellin</a:t>
            </a:r>
            <a:r>
              <a:rPr lang="en-US" sz="1200" kern="1200" dirty="0">
                <a:solidFill>
                  <a:schemeClr val="tx1"/>
                </a:solidFill>
                <a:latin typeface="+mn-lt"/>
                <a:ea typeface="+mn-ea"/>
                <a:cs typeface="+mn-cs"/>
              </a:rPr>
              <a:t>, 2008). Additionally, it may increase the risk of memory and attention problems. These impairments, in turn, may lead to increased experimentation across a variety of behaviors; and increase the risk of addiction to a variety of substances (</a:t>
            </a:r>
            <a:r>
              <a:rPr lang="en-US" sz="1200" kern="1200" dirty="0" err="1">
                <a:solidFill>
                  <a:schemeClr val="tx1"/>
                </a:solidFill>
                <a:latin typeface="+mn-lt"/>
                <a:ea typeface="+mn-ea"/>
                <a:cs typeface="+mn-cs"/>
              </a:rPr>
              <a:t>Fiellin</a:t>
            </a:r>
            <a:r>
              <a:rPr lang="en-US" sz="1200" kern="1200" dirty="0">
                <a:solidFill>
                  <a:schemeClr val="tx1"/>
                </a:solidFill>
                <a:latin typeface="+mn-lt"/>
                <a:ea typeface="+mn-ea"/>
                <a:cs typeface="+mn-cs"/>
              </a:rPr>
              <a:t>, 2008).</a:t>
            </a:r>
          </a:p>
          <a:p>
            <a:endParaRPr lang="en-US" dirty="0"/>
          </a:p>
        </p:txBody>
      </p:sp>
      <p:sp>
        <p:nvSpPr>
          <p:cNvPr id="4" name="Slide Number Placeholder 3"/>
          <p:cNvSpPr>
            <a:spLocks noGrp="1"/>
          </p:cNvSpPr>
          <p:nvPr>
            <p:ph type="sldNum" sz="quarter" idx="10"/>
          </p:nvPr>
        </p:nvSpPr>
        <p:spPr/>
        <p:txBody>
          <a:bodyPr/>
          <a:lstStyle/>
          <a:p>
            <a:fld id="{00C2020F-4E4E-463A-95B7-DDFFF607D600}" type="slidenum">
              <a:rPr lang="en-US" smtClean="0"/>
              <a:pPr/>
              <a:t>22</a:t>
            </a:fld>
            <a:endParaRPr lang="en-US"/>
          </a:p>
        </p:txBody>
      </p:sp>
    </p:spTree>
    <p:extLst>
      <p:ext uri="{BB962C8B-B14F-4D97-AF65-F5344CB8AC3E}">
        <p14:creationId xmlns:p14="http://schemas.microsoft.com/office/powerpoint/2010/main" val="31470460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next</a:t>
            </a:r>
            <a:r>
              <a:rPr lang="en-US" baseline="0" dirty="0"/>
              <a:t> section explores – what do we know about YMSM?</a:t>
            </a:r>
            <a:endParaRPr lang="en-US" dirty="0"/>
          </a:p>
        </p:txBody>
      </p:sp>
      <p:sp>
        <p:nvSpPr>
          <p:cNvPr id="4" name="Slide Number Placeholder 3"/>
          <p:cNvSpPr>
            <a:spLocks noGrp="1"/>
          </p:cNvSpPr>
          <p:nvPr>
            <p:ph type="sldNum" sz="quarter" idx="10"/>
          </p:nvPr>
        </p:nvSpPr>
        <p:spPr/>
        <p:txBody>
          <a:bodyPr/>
          <a:lstStyle/>
          <a:p>
            <a:fld id="{00C2020F-4E4E-463A-95B7-DDFFF607D600}" type="slidenum">
              <a:rPr lang="en-US" smtClean="0"/>
              <a:pPr/>
              <a:t>23</a:t>
            </a:fld>
            <a:endParaRPr lang="en-US"/>
          </a:p>
        </p:txBody>
      </p:sp>
    </p:spTree>
    <p:extLst>
      <p:ext uri="{BB962C8B-B14F-4D97-AF65-F5344CB8AC3E}">
        <p14:creationId xmlns:p14="http://schemas.microsoft.com/office/powerpoint/2010/main" val="31690770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E395286-ADFB-4ADE-BDE6-24725E3C4688}" type="slidenum">
              <a:rPr lang="en-US" altLang="en-US"/>
              <a:pPr/>
              <a:t>24</a:t>
            </a:fld>
            <a:endParaRPr lang="en-US" altLang="en-US"/>
          </a:p>
        </p:txBody>
      </p:sp>
      <p:sp>
        <p:nvSpPr>
          <p:cNvPr id="97282" name="Rectangle 2"/>
          <p:cNvSpPr>
            <a:spLocks noGrp="1" noRot="1" noChangeAspect="1" noChangeArrowheads="1" noTextEdit="1"/>
          </p:cNvSpPr>
          <p:nvPr>
            <p:ph type="sldImg"/>
          </p:nvPr>
        </p:nvSpPr>
        <p:spPr>
          <a:ln/>
        </p:spPr>
      </p:sp>
      <p:sp>
        <p:nvSpPr>
          <p:cNvPr id="97283" name="Rectangle 3"/>
          <p:cNvSpPr>
            <a:spLocks noGrp="1" noChangeArrowheads="1"/>
          </p:cNvSpPr>
          <p:nvPr>
            <p:ph type="body" idx="1"/>
          </p:nvPr>
        </p:nvSpPr>
        <p:spPr/>
        <p:txBody>
          <a:bodyPr/>
          <a:lstStyle/>
          <a:p>
            <a:r>
              <a:rPr lang="en-US" dirty="0"/>
              <a:t>Research considerations:</a:t>
            </a:r>
          </a:p>
          <a:p>
            <a:r>
              <a:rPr lang="en-US" dirty="0"/>
              <a:t>It is important to remember the challenges of data collection on a population that doesn’t have a universally understood agreement on the term “YMSM.”</a:t>
            </a:r>
          </a:p>
          <a:p>
            <a:r>
              <a:rPr lang="en-US" dirty="0"/>
              <a:t>The lack of inclusion of trans men and the historical inclusion of trans women in YMSM-related research poses additional challenges. </a:t>
            </a:r>
          </a:p>
          <a:p>
            <a:endParaRPr lang="en-US" altLang="en-US" dirty="0"/>
          </a:p>
        </p:txBody>
      </p:sp>
    </p:spTree>
    <p:extLst>
      <p:ext uri="{BB962C8B-B14F-4D97-AF65-F5344CB8AC3E}">
        <p14:creationId xmlns:p14="http://schemas.microsoft.com/office/powerpoint/2010/main" val="10623587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260850"/>
            <a:ext cx="5608320" cy="4183380"/>
          </a:xfrm>
        </p:spPr>
        <p:txBody>
          <a:bodyPr/>
          <a:lstStyle/>
          <a:p>
            <a:r>
              <a:rPr lang="en-US" b="1" dirty="0"/>
              <a:t>Trainer should underscore the following points:</a:t>
            </a:r>
          </a:p>
          <a:p>
            <a:r>
              <a:rPr lang="en-US" dirty="0"/>
              <a:t>1. Emerging research connects minority stress with sexual minority populations to describe the risk for negative</a:t>
            </a:r>
            <a:r>
              <a:rPr lang="en-US" baseline="0" dirty="0"/>
              <a:t> outcomes </a:t>
            </a:r>
            <a:r>
              <a:rPr lang="en-US" dirty="0"/>
              <a:t>on mental and physical health.</a:t>
            </a:r>
          </a:p>
          <a:p>
            <a:endParaRPr lang="en-US" dirty="0"/>
          </a:p>
          <a:p>
            <a:r>
              <a:rPr lang="en-US" dirty="0"/>
              <a:t>2. Few such studies have explored mental &amp; physical health among </a:t>
            </a:r>
            <a:r>
              <a:rPr lang="en-US" baseline="0" dirty="0"/>
              <a:t> </a:t>
            </a:r>
            <a:r>
              <a:rPr lang="en-US" dirty="0"/>
              <a:t>men who actively deny a sexual minority sexual identity label (such as gay or bisexual) while engaging in same-sex sexual behaviors. </a:t>
            </a:r>
          </a:p>
          <a:p>
            <a:endParaRPr lang="en-US" dirty="0"/>
          </a:p>
          <a:p>
            <a:r>
              <a:rPr lang="en-US" dirty="0"/>
              <a:t>3. Although some forms of</a:t>
            </a:r>
            <a:r>
              <a:rPr lang="en-US" baseline="0" dirty="0"/>
              <a:t> minority stress can be experienced by any socially stigmatized minority group, hiding one’s sexual minority status or identity and internalized homophobia are unique to sexual minority individuals.  This is may be another</a:t>
            </a:r>
            <a:r>
              <a:rPr lang="en-US" dirty="0"/>
              <a:t> factor of minority stress than may be extrapolated to YMSMs. Even without choosing to claim a gay or bisexual identity, YMSMs may experience similar stress related to the stigma and internalized homophobia.</a:t>
            </a:r>
          </a:p>
          <a:p>
            <a:endParaRPr lang="en-US" b="1" dirty="0"/>
          </a:p>
          <a:p>
            <a:r>
              <a:rPr lang="en-US" b="1" dirty="0"/>
              <a:t>Sources:</a:t>
            </a:r>
          </a:p>
          <a:p>
            <a:r>
              <a:rPr lang="en-US" b="1" dirty="0"/>
              <a:t>Effects of Minority Stress Processes on the Mental Health of</a:t>
            </a:r>
          </a:p>
          <a:p>
            <a:r>
              <a:rPr lang="en-US" b="1" dirty="0"/>
              <a:t>Latino Men Who Have Sex with Men and Women: A Qualitative Study.</a:t>
            </a:r>
          </a:p>
          <a:p>
            <a:r>
              <a:rPr lang="en-US" b="1" dirty="0"/>
              <a:t>Holloway, IW, Padilla, MB, </a:t>
            </a:r>
            <a:r>
              <a:rPr lang="en-US" b="1" dirty="0" err="1"/>
              <a:t>Willner</a:t>
            </a:r>
            <a:r>
              <a:rPr lang="en-US" b="1" dirty="0"/>
              <a:t> L, </a:t>
            </a:r>
            <a:r>
              <a:rPr lang="en-US" b="1" dirty="0" err="1"/>
              <a:t>Guilamo</a:t>
            </a:r>
            <a:r>
              <a:rPr lang="en-US" b="1" dirty="0"/>
              <a:t>-Ramos V. </a:t>
            </a:r>
            <a:endParaRPr lang="en-US" dirty="0"/>
          </a:p>
          <a:p>
            <a:r>
              <a:rPr lang="en-US" dirty="0"/>
              <a:t>Archives of Sexual Behavior, Nov 2014</a:t>
            </a:r>
          </a:p>
          <a:p>
            <a:endParaRPr lang="en-US" dirty="0"/>
          </a:p>
          <a:p>
            <a:r>
              <a:rPr lang="en-US" b="1" dirty="0"/>
              <a:t>Minority stress and physical health among sexual minority individuals.</a:t>
            </a:r>
          </a:p>
          <a:p>
            <a:r>
              <a:rPr lang="en-US" dirty="0"/>
              <a:t>David M. Frost, Karen </a:t>
            </a:r>
            <a:r>
              <a:rPr lang="en-US" dirty="0" err="1"/>
              <a:t>Lehavot</a:t>
            </a:r>
            <a:r>
              <a:rPr lang="en-US" dirty="0"/>
              <a:t>, </a:t>
            </a:r>
            <a:r>
              <a:rPr lang="en-US" dirty="0" err="1"/>
              <a:t>Ilan</a:t>
            </a:r>
            <a:r>
              <a:rPr lang="en-US" dirty="0"/>
              <a:t> H. Meyer, </a:t>
            </a:r>
          </a:p>
          <a:p>
            <a:r>
              <a:rPr lang="en-US" dirty="0"/>
              <a:t>Journal of Behavioral Medicine, June 2013</a:t>
            </a:r>
          </a:p>
          <a:p>
            <a:endParaRPr lang="en-US" dirty="0"/>
          </a:p>
        </p:txBody>
      </p:sp>
      <p:sp>
        <p:nvSpPr>
          <p:cNvPr id="4" name="Slide Number Placeholder 3"/>
          <p:cNvSpPr>
            <a:spLocks noGrp="1"/>
          </p:cNvSpPr>
          <p:nvPr>
            <p:ph type="sldNum" sz="quarter" idx="10"/>
          </p:nvPr>
        </p:nvSpPr>
        <p:spPr/>
        <p:txBody>
          <a:bodyPr/>
          <a:lstStyle/>
          <a:p>
            <a:fld id="{5F0B8E03-B682-CA49-9DE4-53360AC9A75F}" type="slidenum">
              <a:rPr lang="en-US" smtClean="0"/>
              <a:pPr/>
              <a:t>25</a:t>
            </a:fld>
            <a:endParaRPr lang="en-US"/>
          </a:p>
        </p:txBody>
      </p:sp>
    </p:spTree>
    <p:extLst>
      <p:ext uri="{BB962C8B-B14F-4D97-AF65-F5344CB8AC3E}">
        <p14:creationId xmlns:p14="http://schemas.microsoft.com/office/powerpoint/2010/main" val="35775312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lack of inclusion of trans men and the historical inclusion of trans women in YMSM-related research poses additional challenges. </a:t>
            </a:r>
          </a:p>
          <a:p>
            <a:endParaRPr lang="en-US" dirty="0"/>
          </a:p>
          <a:p>
            <a:r>
              <a:rPr lang="en-US" dirty="0"/>
              <a:t>Source:</a:t>
            </a:r>
          </a:p>
          <a:p>
            <a:r>
              <a:rPr lang="en-US" dirty="0"/>
              <a:t>Xu, F., Sternberg, M.R., &amp; Markowitz, L.E.</a:t>
            </a:r>
            <a:r>
              <a:rPr lang="en-US" baseline="0" dirty="0"/>
              <a:t> (2010). Men who have sex with men in the United States: demographic and behavioral characteristics and </a:t>
            </a:r>
            <a:r>
              <a:rPr lang="en-US" baseline="0" dirty="0" err="1"/>
              <a:t>prevalance</a:t>
            </a:r>
            <a:r>
              <a:rPr lang="en-US" baseline="0" dirty="0"/>
              <a:t> of HIV and HSV-2 infection: results from national health and nutrition examination survey 2001-2006. Sexually Transmitted Diseases, 37(6): 399-405. </a:t>
            </a:r>
            <a:endParaRPr lang="en-US" dirty="0"/>
          </a:p>
        </p:txBody>
      </p:sp>
      <p:sp>
        <p:nvSpPr>
          <p:cNvPr id="4" name="Slide Number Placeholder 3"/>
          <p:cNvSpPr>
            <a:spLocks noGrp="1"/>
          </p:cNvSpPr>
          <p:nvPr>
            <p:ph type="sldNum" sz="quarter" idx="10"/>
          </p:nvPr>
        </p:nvSpPr>
        <p:spPr/>
        <p:txBody>
          <a:bodyPr/>
          <a:lstStyle/>
          <a:p>
            <a:fld id="{00C2020F-4E4E-463A-95B7-DDFFF607D600}" type="slidenum">
              <a:rPr lang="en-US" smtClean="0"/>
              <a:pPr/>
              <a:t>26</a:t>
            </a:fld>
            <a:endParaRPr lang="en-US"/>
          </a:p>
        </p:txBody>
      </p:sp>
    </p:spTree>
    <p:extLst>
      <p:ext uri="{BB962C8B-B14F-4D97-AF65-F5344CB8AC3E}">
        <p14:creationId xmlns:p14="http://schemas.microsoft.com/office/powerpoint/2010/main" val="125529545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dirty="0"/>
              <a:t>Since there is not a lot of information specific to YMSM in many instances we cover what we know from the larger LGBT populations in this curriculum.</a:t>
            </a:r>
            <a:r>
              <a:rPr lang="en-US" sz="1200" baseline="0" dirty="0"/>
              <a:t>  W</a:t>
            </a:r>
            <a:r>
              <a:rPr lang="en-US" sz="1200" dirty="0"/>
              <a:t>e present information on the available information relevant to the topic from LGBT communities in general, older MSM and, YMSM where available. We then extrapolate from that information to YMSM</a:t>
            </a:r>
            <a:r>
              <a:rPr lang="en-US" sz="1200" baseline="0" dirty="0"/>
              <a:t> </a:t>
            </a:r>
            <a:r>
              <a:rPr lang="en-US" sz="1200" dirty="0"/>
              <a:t>population and highlight implications.</a:t>
            </a:r>
          </a:p>
          <a:p>
            <a:r>
              <a:rPr lang="en-US" sz="1200" dirty="0"/>
              <a:t>The lack of data is a limitation in the field. </a:t>
            </a:r>
            <a:endParaRPr lang="en-US" dirty="0"/>
          </a:p>
        </p:txBody>
      </p:sp>
      <p:sp>
        <p:nvSpPr>
          <p:cNvPr id="4" name="Slide Number Placeholder 3"/>
          <p:cNvSpPr>
            <a:spLocks noGrp="1"/>
          </p:cNvSpPr>
          <p:nvPr>
            <p:ph type="sldNum" sz="quarter" idx="10"/>
          </p:nvPr>
        </p:nvSpPr>
        <p:spPr/>
        <p:txBody>
          <a:bodyPr/>
          <a:lstStyle/>
          <a:p>
            <a:fld id="{00C2020F-4E4E-463A-95B7-DDFFF607D600}" type="slidenum">
              <a:rPr lang="en-US" smtClean="0"/>
              <a:pPr/>
              <a:t>27</a:t>
            </a:fld>
            <a:endParaRPr lang="en-US"/>
          </a:p>
        </p:txBody>
      </p:sp>
    </p:spTree>
    <p:extLst>
      <p:ext uri="{BB962C8B-B14F-4D97-AF65-F5344CB8AC3E}">
        <p14:creationId xmlns:p14="http://schemas.microsoft.com/office/powerpoint/2010/main" val="335819272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54038" y="766763"/>
            <a:ext cx="6197600" cy="3486150"/>
          </a:xfrm>
        </p:spPr>
      </p:sp>
      <p:sp>
        <p:nvSpPr>
          <p:cNvPr id="3" name="Notes Placeholder 2"/>
          <p:cNvSpPr>
            <a:spLocks noGrp="1"/>
          </p:cNvSpPr>
          <p:nvPr>
            <p:ph type="body" idx="1"/>
          </p:nvPr>
        </p:nvSpPr>
        <p:spPr/>
        <p:txBody>
          <a:bodyPr/>
          <a:lstStyle/>
          <a:p>
            <a:r>
              <a:rPr lang="en-US" dirty="0"/>
              <a:t>Few studies have explored mental health among men who actively deny a sexual minority sexual identity label (gay, bisexual) while engaging in same-sex sexual behaviors. The 2014 New York City study used ethnographic interview data from 20 non-gay-identified MSM Dominican and Puerto Rican men.  The men described being “</a:t>
            </a:r>
            <a:r>
              <a:rPr lang="en-US" dirty="0" err="1"/>
              <a:t>outed</a:t>
            </a:r>
            <a:r>
              <a:rPr lang="en-US" dirty="0"/>
              <a:t>” about their same sex sexual behavior as a threat to their intimate relationships, community affiliation, and counter to expectations of Latino masculinity. Men reported fearing social isolation, depression, suicidality, and self-injury (self-inflicted harm and bodily safety risks) as possible outcomes from disclosing sexual behavior with other men to their female romantic partners.  Though this looked at MSM</a:t>
            </a:r>
            <a:r>
              <a:rPr lang="en-US" baseline="0" dirty="0"/>
              <a:t> – we might be able to extrapolate similar</a:t>
            </a:r>
            <a:r>
              <a:rPr lang="en-US" dirty="0"/>
              <a:t> thoughts amongst YMSM.</a:t>
            </a:r>
            <a:endParaRPr lang="en-US" b="1" baseline="0" dirty="0"/>
          </a:p>
          <a:p>
            <a:endParaRPr lang="en-US" b="1" baseline="0" dirty="0"/>
          </a:p>
          <a:p>
            <a:r>
              <a:rPr lang="en-US" b="1" dirty="0"/>
              <a:t>Effects of Minority Stress Processes on the Mental Health of</a:t>
            </a:r>
          </a:p>
          <a:p>
            <a:r>
              <a:rPr lang="en-US" b="1" dirty="0"/>
              <a:t>Latino Men Who Have Sex with Men and Women: A Qualitative Study.</a:t>
            </a:r>
          </a:p>
          <a:p>
            <a:r>
              <a:rPr lang="en-US" b="1" dirty="0"/>
              <a:t>Holloway, IW, Padilla, MB, </a:t>
            </a:r>
            <a:r>
              <a:rPr lang="en-US" b="1" dirty="0" err="1"/>
              <a:t>Willner</a:t>
            </a:r>
            <a:r>
              <a:rPr lang="en-US" b="1" dirty="0"/>
              <a:t> L, </a:t>
            </a:r>
            <a:r>
              <a:rPr lang="en-US" b="1" dirty="0" err="1"/>
              <a:t>Guilamo</a:t>
            </a:r>
            <a:r>
              <a:rPr lang="en-US" b="1" dirty="0"/>
              <a:t>-Ramos V. </a:t>
            </a:r>
            <a:endParaRPr lang="en-US" dirty="0"/>
          </a:p>
          <a:p>
            <a:r>
              <a:rPr lang="en-US" dirty="0"/>
              <a:t>Archives of Sexual Behavior, Nov 2014</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5F0B8E03-B682-CA49-9DE4-53360AC9A75F}" type="slidenum">
              <a:rPr lang="en-US" smtClean="0"/>
              <a:pPr/>
              <a:t>28</a:t>
            </a:fld>
            <a:endParaRPr lang="en-US"/>
          </a:p>
        </p:txBody>
      </p:sp>
    </p:spTree>
    <p:extLst>
      <p:ext uri="{BB962C8B-B14F-4D97-AF65-F5344CB8AC3E}">
        <p14:creationId xmlns:p14="http://schemas.microsoft.com/office/powerpoint/2010/main" val="140934298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In</a:t>
            </a:r>
            <a:r>
              <a:rPr lang="en-US" baseline="0" dirty="0"/>
              <a:t> the Xu study, 55.5% of the men with histories of same-sex </a:t>
            </a:r>
            <a:r>
              <a:rPr lang="en-US" baseline="0" dirty="0" err="1"/>
              <a:t>behavavior</a:t>
            </a:r>
            <a:r>
              <a:rPr lang="en-US" baseline="0" dirty="0"/>
              <a:t>. </a:t>
            </a:r>
            <a:endParaRPr lang="en-US" dirty="0"/>
          </a:p>
          <a:p>
            <a:endParaRPr lang="en-US" dirty="0"/>
          </a:p>
          <a:p>
            <a:r>
              <a:rPr lang="en-US" dirty="0"/>
              <a:t>Xu, F., Sternberg, M.R., &amp; Markowitz, L.E.</a:t>
            </a:r>
            <a:r>
              <a:rPr lang="en-US" baseline="0" dirty="0"/>
              <a:t> (2010). Men who have sex with men in the United States: demographic and behavioral characteristics and </a:t>
            </a:r>
            <a:r>
              <a:rPr lang="en-US" baseline="0" dirty="0" err="1"/>
              <a:t>prevalance</a:t>
            </a:r>
            <a:r>
              <a:rPr lang="en-US" baseline="0" dirty="0"/>
              <a:t> of HIV and HSV-2 infection: results from national health and nutrition examination survey 2001-2006. Sexually Transmitted Diseases, 37(6): 399-405. </a:t>
            </a:r>
            <a:endParaRPr lang="en-US" dirty="0"/>
          </a:p>
        </p:txBody>
      </p:sp>
      <p:sp>
        <p:nvSpPr>
          <p:cNvPr id="4" name="Slide Number Placeholder 3"/>
          <p:cNvSpPr>
            <a:spLocks noGrp="1"/>
          </p:cNvSpPr>
          <p:nvPr>
            <p:ph type="sldNum" sz="quarter" idx="10"/>
          </p:nvPr>
        </p:nvSpPr>
        <p:spPr/>
        <p:txBody>
          <a:bodyPr/>
          <a:lstStyle/>
          <a:p>
            <a:fld id="{00C2020F-4E4E-463A-95B7-DDFFF607D600}" type="slidenum">
              <a:rPr lang="en-US" smtClean="0"/>
              <a:pPr/>
              <a:t>29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The </a:t>
            </a:r>
            <a:r>
              <a:rPr lang="en-US" b="1" i="1" dirty="0"/>
              <a:t>Center of Excellence on Racial and Ethnic Minority Young Men Who Have Sex with Men and Other Lesbian, Gay, Bisexual, and Transgender Populations</a:t>
            </a:r>
            <a:r>
              <a:rPr lang="en-US" dirty="0"/>
              <a:t>  (YMSM+LGBT </a:t>
            </a:r>
            <a:r>
              <a:rPr lang="en-US" dirty="0" err="1"/>
              <a:t>CoE</a:t>
            </a:r>
            <a:r>
              <a:rPr lang="en-US" dirty="0"/>
              <a:t>) was established to help providers develop skills to deliver culturally-responsive and evidence based prevention and treatment services for lesbian, gay, bisexual, and transgender populations dealing with co-occurring substance use and mental health disorders.  Additionally, the </a:t>
            </a:r>
            <a:r>
              <a:rPr lang="en-US" dirty="0" err="1"/>
              <a:t>CoE</a:t>
            </a:r>
            <a:r>
              <a:rPr lang="en-US" dirty="0"/>
              <a:t> will provide a variety of innovative training and technical assistance resources, including training curricula, webinars, and a website clearinghouse to help providers working with LGBT populations and racial/ethnic minority young men who have sex with men (ages 18-29). </a:t>
            </a:r>
          </a:p>
          <a:p>
            <a:r>
              <a:rPr lang="en-US" dirty="0"/>
              <a:t>The Center of Excellence is funded by SAMHSA as a supplement to the Pacific Southwest Addiction Technology Transfer Center, in partnership with the National American Indian and Alaska Native ATTC and the Northeast and Caribbean ATTC. </a:t>
            </a:r>
          </a:p>
        </p:txBody>
      </p:sp>
      <p:sp>
        <p:nvSpPr>
          <p:cNvPr id="4" name="Slide Number Placeholder 3"/>
          <p:cNvSpPr>
            <a:spLocks noGrp="1"/>
          </p:cNvSpPr>
          <p:nvPr>
            <p:ph type="sldNum" sz="quarter" idx="10"/>
          </p:nvPr>
        </p:nvSpPr>
        <p:spPr/>
        <p:txBody>
          <a:bodyPr/>
          <a:lstStyle/>
          <a:p>
            <a:fld id="{CD177313-3CBD-47CB-8071-9BEAE09FBB90}" type="slidenum">
              <a:rPr lang="en-US" smtClean="0"/>
              <a:pPr/>
              <a:t>3</a:t>
            </a:fld>
            <a:endParaRPr lang="en-US"/>
          </a:p>
        </p:txBody>
      </p:sp>
    </p:spTree>
    <p:extLst>
      <p:ext uri="{BB962C8B-B14F-4D97-AF65-F5344CB8AC3E}">
        <p14:creationId xmlns:p14="http://schemas.microsoft.com/office/powerpoint/2010/main" val="36467671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One way providers can build trust and create a safe environment for clients is to provide services from a </a:t>
            </a:r>
            <a:r>
              <a:rPr lang="en-US" b="1" dirty="0"/>
              <a:t>nonjudgmental</a:t>
            </a:r>
            <a:r>
              <a:rPr lang="en-US" dirty="0"/>
              <a:t> stance. </a:t>
            </a:r>
          </a:p>
          <a:p>
            <a:endParaRPr lang="en-US" dirty="0"/>
          </a:p>
          <a:p>
            <a:r>
              <a:rPr lang="en-US" dirty="0"/>
              <a:t>Another way to build trust is to </a:t>
            </a:r>
            <a:r>
              <a:rPr lang="en-US" b="1" dirty="0"/>
              <a:t>refrain from gossiping or discussing </a:t>
            </a:r>
            <a:r>
              <a:rPr lang="en-US" dirty="0"/>
              <a:t>client’s sexuality with co-workers who are not on a need-to-know basis.</a:t>
            </a:r>
          </a:p>
          <a:p>
            <a:r>
              <a:rPr lang="en-US" dirty="0"/>
              <a:t> </a:t>
            </a:r>
          </a:p>
          <a:p>
            <a:endParaRPr lang="en-US" dirty="0"/>
          </a:p>
        </p:txBody>
      </p:sp>
      <p:sp>
        <p:nvSpPr>
          <p:cNvPr id="4" name="Slide Number Placeholder 3"/>
          <p:cNvSpPr>
            <a:spLocks noGrp="1"/>
          </p:cNvSpPr>
          <p:nvPr>
            <p:ph type="sldNum" sz="quarter" idx="10"/>
          </p:nvPr>
        </p:nvSpPr>
        <p:spPr/>
        <p:txBody>
          <a:bodyPr/>
          <a:lstStyle/>
          <a:p>
            <a:fld id="{C198529E-79FB-4D5F-BBBD-192E5208D827}" type="slidenum">
              <a:rPr lang="en-US" smtClean="0"/>
              <a:pPr/>
              <a:t>30</a:t>
            </a:fld>
            <a:endParaRPr lang="en-US"/>
          </a:p>
        </p:txBody>
      </p:sp>
    </p:spTree>
    <p:extLst>
      <p:ext uri="{BB962C8B-B14F-4D97-AF65-F5344CB8AC3E}">
        <p14:creationId xmlns:p14="http://schemas.microsoft.com/office/powerpoint/2010/main" val="119273403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This next section will cover related health issues specific to YMSM. It is important for providers to view the client as a whole being, aiming to increase wellness not just in some areas, but in all areas of the client’s life. When we do this – the client is likely to achieve bette</a:t>
            </a:r>
            <a:r>
              <a:rPr lang="en-US" baseline="0" dirty="0"/>
              <a:t>r </a:t>
            </a:r>
            <a:r>
              <a:rPr lang="en-US" dirty="0"/>
              <a:t>health outcomes.</a:t>
            </a:r>
          </a:p>
          <a:p>
            <a:endParaRPr lang="en-US" dirty="0"/>
          </a:p>
          <a:p>
            <a:r>
              <a:rPr lang="en-US" sz="1200" b="0" i="0" kern="1200" dirty="0">
                <a:solidFill>
                  <a:schemeClr val="tx1"/>
                </a:solidFill>
                <a:effectLst/>
                <a:latin typeface="+mn-lt"/>
                <a:ea typeface="+mn-ea"/>
                <a:cs typeface="+mn-cs"/>
              </a:rPr>
              <a:t>Research shows that homophobia, transphobia, and heterosexism all contribute negatively to LGBT/YMSM youth's mental, spiritual, emotional, and physical well-being, as evidence by high rates of attempted and completed suicide, violence victimization, substance abuse, teenage pregnancy, and HIV/STI-associated risky behaviors.</a:t>
            </a:r>
            <a:endParaRPr lang="en-US" dirty="0"/>
          </a:p>
        </p:txBody>
      </p:sp>
      <p:sp>
        <p:nvSpPr>
          <p:cNvPr id="4" name="Slide Number Placeholder 3"/>
          <p:cNvSpPr>
            <a:spLocks noGrp="1"/>
          </p:cNvSpPr>
          <p:nvPr>
            <p:ph type="sldNum" sz="quarter" idx="10"/>
          </p:nvPr>
        </p:nvSpPr>
        <p:spPr/>
        <p:txBody>
          <a:bodyPr/>
          <a:lstStyle/>
          <a:p>
            <a:fld id="{C198529E-79FB-4D5F-BBBD-192E5208D827}" type="slidenum">
              <a:rPr lang="en-US" smtClean="0"/>
              <a:pPr/>
              <a:t>31</a:t>
            </a:fld>
            <a:endParaRPr lang="en-US"/>
          </a:p>
        </p:txBody>
      </p:sp>
    </p:spTree>
    <p:extLst>
      <p:ext uri="{BB962C8B-B14F-4D97-AF65-F5344CB8AC3E}">
        <p14:creationId xmlns:p14="http://schemas.microsoft.com/office/powerpoint/2010/main" val="235131229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a:t>
            </a:r>
            <a:r>
              <a:rPr lang="en-US" baseline="0" dirty="0"/>
              <a:t> module will characterize the substance use patterns in YMSM, including sociodemographic characteristics and history associated with such use.</a:t>
            </a:r>
            <a:endParaRPr lang="en-US" dirty="0"/>
          </a:p>
          <a:p>
            <a:endParaRPr lang="en-US" dirty="0"/>
          </a:p>
        </p:txBody>
      </p:sp>
      <p:sp>
        <p:nvSpPr>
          <p:cNvPr id="4" name="Slide Number Placeholder 3"/>
          <p:cNvSpPr>
            <a:spLocks noGrp="1"/>
          </p:cNvSpPr>
          <p:nvPr>
            <p:ph type="sldNum" sz="quarter" idx="10"/>
          </p:nvPr>
        </p:nvSpPr>
        <p:spPr/>
        <p:txBody>
          <a:bodyPr/>
          <a:lstStyle/>
          <a:p>
            <a:fld id="{00C2020F-4E4E-463A-95B7-DDFFF607D600}" type="slidenum">
              <a:rPr lang="en-US" smtClean="0"/>
              <a:pPr/>
              <a:t>32</a:t>
            </a:fld>
            <a:endParaRPr lang="en-US"/>
          </a:p>
        </p:txBody>
      </p:sp>
    </p:spTree>
    <p:extLst>
      <p:ext uri="{BB962C8B-B14F-4D97-AF65-F5344CB8AC3E}">
        <p14:creationId xmlns:p14="http://schemas.microsoft.com/office/powerpoint/2010/main" val="70391799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a:t>
            </a:r>
            <a:r>
              <a:rPr lang="en-US" baseline="0" dirty="0"/>
              <a:t> a way to introduce a group discussion that will follow in a couple of slides, pose this question to the audience, and engage in a brief discussion (3-5 minutes) as to why it is important to focus on the HIV risk factors of YMSM, especially racial/ethnic minority YMSM.</a:t>
            </a:r>
            <a:endParaRPr lang="en-US" dirty="0"/>
          </a:p>
        </p:txBody>
      </p:sp>
      <p:sp>
        <p:nvSpPr>
          <p:cNvPr id="4" name="Slide Number Placeholder 3"/>
          <p:cNvSpPr>
            <a:spLocks noGrp="1"/>
          </p:cNvSpPr>
          <p:nvPr>
            <p:ph type="sldNum" sz="quarter" idx="10"/>
          </p:nvPr>
        </p:nvSpPr>
        <p:spPr/>
        <p:txBody>
          <a:bodyPr/>
          <a:lstStyle/>
          <a:p>
            <a:fld id="{CD177313-3CBD-47CB-8071-9BEAE09FBB90}" type="slidenum">
              <a:rPr lang="en-US" smtClean="0"/>
              <a:pPr/>
              <a:t>33</a:t>
            </a:fld>
            <a:endParaRPr lang="en-US"/>
          </a:p>
        </p:txBody>
      </p:sp>
    </p:spTree>
    <p:extLst>
      <p:ext uri="{BB962C8B-B14F-4D97-AF65-F5344CB8AC3E}">
        <p14:creationId xmlns:p14="http://schemas.microsoft.com/office/powerpoint/2010/main" val="202060175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If current HIV diagnoses rates persist, about 1 in 2 black men who have sex with men (MSM) and 1 in 4 Latino MSM in the United States will be diagnosed with HIV during their lifetime, according to a new analysis by researchers at the Centers for Disease Control and Prevention (CDC). The study, presented at the Conference on Retroviruses and Opportunistic Infections in Boston</a:t>
            </a:r>
            <a:r>
              <a:rPr lang="en-US" sz="1200" b="0" i="1" kern="12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provides the first-ever comprehensive national estimates of the lifetime risk of an HIV diagnosis for several key populations at risk and in every state. Gay and bisexual men continue to be most affected by the HIV epidemic in the U.S. At current rates, 1 in 6 MSM will be diagnosed with HIV in their lifetime, including 1 in 2 black MSM, 1 in 4 Latino MSM, and 1 in 11 white MSM. African Americans are by far the most affected racial or ethnic group with a lifetime HIV risk of 1 in 20 for men (compared to 1 in 132 for whites) and 1 in 48 for women (compared to 1 in 880 for whites). People who inject drugs are at much higher lifetime risk than the general population, and women who inject drugs have a higher risk than men (1 in 23 compared with 1 in 36).</a:t>
            </a:r>
            <a:r>
              <a:rPr lang="en-US" sz="1200" b="0" i="0" kern="1200" baseline="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People living in the South are more likely to be diagnosed with HIV over the course of their lifetime than other Americans, with the highest risk in Washington, DC (1 in 13), Maryland (1 in 49), Georgia (1 in 51), Florida (1 in 54), and Louisiana (1 in 56).</a:t>
            </a:r>
          </a:p>
          <a:p>
            <a:endParaRPr lang="en-US" sz="1200" b="0" i="0" kern="1200" dirty="0">
              <a:solidFill>
                <a:schemeClr val="tx1"/>
              </a:solidFill>
              <a:effectLst/>
              <a:latin typeface="+mn-lt"/>
              <a:ea typeface="+mn-ea"/>
              <a:cs typeface="+mn-cs"/>
            </a:endParaRPr>
          </a:p>
          <a:p>
            <a:r>
              <a:rPr lang="en-US" dirty="0"/>
              <a:t>http://www.cdc.gov/nchhstp/newsroom/2016/croi-press-release-risk.html</a:t>
            </a:r>
          </a:p>
        </p:txBody>
      </p:sp>
      <p:sp>
        <p:nvSpPr>
          <p:cNvPr id="4" name="Slide Number Placeholder 3"/>
          <p:cNvSpPr>
            <a:spLocks noGrp="1"/>
          </p:cNvSpPr>
          <p:nvPr>
            <p:ph type="sldNum" sz="quarter" idx="10"/>
          </p:nvPr>
        </p:nvSpPr>
        <p:spPr/>
        <p:txBody>
          <a:bodyPr/>
          <a:lstStyle/>
          <a:p>
            <a:fld id="{00C2020F-4E4E-463A-95B7-DDFFF607D600}" type="slidenum">
              <a:rPr lang="en-US" smtClean="0"/>
              <a:pPr/>
              <a:t>34</a:t>
            </a:fld>
            <a:endParaRPr lang="en-US"/>
          </a:p>
        </p:txBody>
      </p:sp>
    </p:spTree>
    <p:extLst>
      <p:ext uri="{BB962C8B-B14F-4D97-AF65-F5344CB8AC3E}">
        <p14:creationId xmlns:p14="http://schemas.microsoft.com/office/powerpoint/2010/main" val="341386335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Gay and bisexual men are more severely</a:t>
            </a:r>
            <a:r>
              <a:rPr lang="en-US" baseline="0" dirty="0"/>
              <a:t> affected by HIV than any other group in the United States. Among all gay and bisexual men, African American gay and bisexual men bear a disproportionate burden of HIV. </a:t>
            </a:r>
            <a:r>
              <a:rPr lang="en-US" sz="1200" b="0" i="0" kern="1200" dirty="0">
                <a:solidFill>
                  <a:schemeClr val="tx1"/>
                </a:solidFill>
                <a:effectLst/>
                <a:latin typeface="+mn-lt"/>
                <a:ea typeface="+mn-ea"/>
                <a:cs typeface="+mn-cs"/>
              </a:rPr>
              <a:t>An estimated 9,731 youth aged 13 to 24 were diagnosed with HIV in 2014 in the United States. Eighty-one percent (7,868) of diagnoses among youth occurred in persons aged 20 to 24. Among youth aged 13 to 24 diagnosed with HIV in 2014, </a:t>
            </a:r>
            <a:r>
              <a:rPr lang="en-US" sz="1200" b="1" i="0" kern="1200" dirty="0">
                <a:solidFill>
                  <a:schemeClr val="tx1"/>
                </a:solidFill>
                <a:effectLst/>
                <a:latin typeface="+mn-lt"/>
                <a:ea typeface="+mn-ea"/>
                <a:cs typeface="+mn-cs"/>
              </a:rPr>
              <a:t>80% (7,828) were gay and bisexual males</a:t>
            </a:r>
            <a:r>
              <a:rPr lang="en-US" sz="1200" b="0" i="0" kern="1200" dirty="0">
                <a:solidFill>
                  <a:schemeClr val="tx1"/>
                </a:solidFill>
                <a:effectLst/>
                <a:latin typeface="+mn-lt"/>
                <a:ea typeface="+mn-ea"/>
                <a:cs typeface="+mn-cs"/>
              </a:rPr>
              <a:t>. Of those newly diagnosed young gay and bisexual males, </a:t>
            </a:r>
            <a:r>
              <a:rPr lang="en-US" sz="1200" b="1" i="0" kern="1200" dirty="0">
                <a:solidFill>
                  <a:schemeClr val="tx1"/>
                </a:solidFill>
                <a:effectLst/>
                <a:latin typeface="+mn-lt"/>
                <a:ea typeface="+mn-ea"/>
                <a:cs typeface="+mn-cs"/>
              </a:rPr>
              <a:t>55% (4,321) were black</a:t>
            </a:r>
            <a:r>
              <a:rPr lang="en-US" sz="1200" b="0" i="0" kern="1200" dirty="0">
                <a:solidFill>
                  <a:schemeClr val="tx1"/>
                </a:solidFill>
                <a:effectLst/>
                <a:latin typeface="+mn-lt"/>
                <a:ea typeface="+mn-ea"/>
                <a:cs typeface="+mn-cs"/>
              </a:rPr>
              <a:t>, 23% (1,786) were Hispanic/Latino, and 16% (1,291) were white. From 2005 to 2014, </a:t>
            </a:r>
            <a:r>
              <a:rPr lang="en-US" sz="1200" b="1" i="0" kern="1200" dirty="0">
                <a:solidFill>
                  <a:schemeClr val="tx1"/>
                </a:solidFill>
                <a:effectLst/>
                <a:latin typeface="+mn-lt"/>
                <a:ea typeface="+mn-ea"/>
                <a:cs typeface="+mn-cs"/>
              </a:rPr>
              <a:t>HIV diagnoses among both black and Hispanic/Latino gay and bisexual men aged 13 to 24 increased about 87%</a:t>
            </a:r>
            <a:r>
              <a:rPr lang="en-US" sz="1200" b="0" i="0" kern="1200" dirty="0">
                <a:solidFill>
                  <a:schemeClr val="tx1"/>
                </a:solidFill>
                <a:effectLst/>
                <a:latin typeface="+mn-lt"/>
                <a:ea typeface="+mn-ea"/>
                <a:cs typeface="+mn-cs"/>
              </a:rPr>
              <a:t>. Among young white gay and bisexual men, HIV diagnoses increased 56%. However, the most recent 5 years of data (2010-2014) indicate that the diagnoses among black and white gay and bisexual men aged 13 to 24 have stabilized and the increase has slowed to 16% among Hispanic/Latinos. In 2014, an estimated 1,716 youth aged 13 to 24 were diagnosed with AIDS, representing 8% of total AIDS diagnoses that year.</a:t>
            </a:r>
          </a:p>
          <a:p>
            <a:endParaRPr lang="en-US" dirty="0"/>
          </a:p>
          <a:p>
            <a:r>
              <a:rPr lang="en-US" b="1" dirty="0"/>
              <a:t>REFERENCES:</a:t>
            </a:r>
          </a:p>
          <a:p>
            <a:r>
              <a:rPr lang="en-US" dirty="0"/>
              <a:t>Centers for Disease Control &amp; Prevention. (2016). </a:t>
            </a:r>
            <a:r>
              <a:rPr lang="en-US" i="1" dirty="0"/>
              <a:t>HIV among youth, </a:t>
            </a:r>
            <a:r>
              <a:rPr lang="en-US" u="sng" dirty="0">
                <a:hlinkClick r:id="rId3"/>
              </a:rPr>
              <a:t>www.cdc.gov/hiv/group/age/youth/index.html</a:t>
            </a:r>
            <a:r>
              <a:rPr lang="en-US" dirty="0"/>
              <a:t> (Accessed December</a:t>
            </a:r>
            <a:r>
              <a:rPr lang="en-US" baseline="0" dirty="0"/>
              <a:t> 9, 2016</a:t>
            </a:r>
            <a:r>
              <a:rPr lang="en-US" dirty="0"/>
              <a:t>).</a:t>
            </a:r>
          </a:p>
          <a:p>
            <a:endParaRPr lang="en-US" dirty="0"/>
          </a:p>
          <a:p>
            <a:r>
              <a:rPr lang="en-US" dirty="0"/>
              <a:t>Centers for Disease Control &amp; Prevention. (2013). Diagnoses of HIV infection in the United States and Dependent areas, 2011. </a:t>
            </a:r>
            <a:r>
              <a:rPr lang="en-US" i="1" dirty="0"/>
              <a:t>HIV Surveillance Report</a:t>
            </a:r>
            <a:r>
              <a:rPr lang="en-US" dirty="0"/>
              <a:t>, </a:t>
            </a:r>
            <a:r>
              <a:rPr lang="en-US" i="1" dirty="0"/>
              <a:t>23</a:t>
            </a:r>
            <a:r>
              <a:rPr lang="en-US" dirty="0"/>
              <a:t>.</a:t>
            </a:r>
          </a:p>
          <a:p>
            <a:endParaRPr lang="en-US" dirty="0"/>
          </a:p>
          <a:p>
            <a:pPr defTabSz="931774">
              <a:defRPr/>
            </a:pPr>
            <a:r>
              <a:rPr lang="en-US" dirty="0"/>
              <a:t>Prejean, J., Song, R., Hernandez, A., et al. (2011). Estimated HIV incidence in the United States, 2006-2009. </a:t>
            </a:r>
            <a:r>
              <a:rPr lang="en-US" i="1" dirty="0" err="1"/>
              <a:t>PLoS</a:t>
            </a:r>
            <a:r>
              <a:rPr lang="en-US" i="1" dirty="0"/>
              <a:t> One, 6, </a:t>
            </a:r>
            <a:r>
              <a:rPr lang="en-US" dirty="0"/>
              <a:t>e17502.</a:t>
            </a:r>
          </a:p>
          <a:p>
            <a:endParaRPr lang="en-US" baseline="0" dirty="0"/>
          </a:p>
        </p:txBody>
      </p:sp>
      <p:sp>
        <p:nvSpPr>
          <p:cNvPr id="4" name="Slide Number Placeholder 3"/>
          <p:cNvSpPr>
            <a:spLocks noGrp="1"/>
          </p:cNvSpPr>
          <p:nvPr>
            <p:ph type="sldNum" sz="quarter" idx="10"/>
          </p:nvPr>
        </p:nvSpPr>
        <p:spPr/>
        <p:txBody>
          <a:bodyPr/>
          <a:lstStyle/>
          <a:p>
            <a:fld id="{42061ACC-9A23-434A-B95E-D5B3A160ACBE}" type="slidenum">
              <a:rPr lang="en-US" smtClean="0"/>
              <a:pPr/>
              <a:t>35</a:t>
            </a:fld>
            <a:endParaRPr lang="en-US"/>
          </a:p>
        </p:txBody>
      </p:sp>
    </p:spTree>
    <p:extLst>
      <p:ext uri="{BB962C8B-B14F-4D97-AF65-F5344CB8AC3E}">
        <p14:creationId xmlns:p14="http://schemas.microsoft.com/office/powerpoint/2010/main" val="294773999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According to </a:t>
            </a:r>
            <a:r>
              <a:rPr lang="en-US" dirty="0" err="1"/>
              <a:t>Koblin</a:t>
            </a:r>
            <a:r>
              <a:rPr lang="en-US" dirty="0"/>
              <a:t> and colleagues (2006), men reporting four or more male sex partners, unprotected receptive anal intercourse with any HIV serostatus partners and unprotected insertive anal intercourse with HIV-positive partners were at increased risk of HIV infection, as were those reporting amphetamine or heavy alcohol use and alcohol or drug use before sex. Some depression symptoms and occurrence of gonorrhea also were independently associated with HIV infection. The attributable fractions of high number of male partners, use of alcohol or drugs before sex, and unprotected receptive anal intercourse with unknown status partners and the same with presumed negative partners accounted for 32.3, 29.0, 28.4 and 21.6% of infections, respectively.</a:t>
            </a:r>
          </a:p>
          <a:p>
            <a:endParaRPr lang="en-US" dirty="0"/>
          </a:p>
          <a:p>
            <a:r>
              <a:rPr lang="en-US" b="1" dirty="0"/>
              <a:t>REFERENCE:</a:t>
            </a:r>
          </a:p>
          <a:p>
            <a:r>
              <a:rPr lang="en-US" dirty="0" err="1"/>
              <a:t>Koblin</a:t>
            </a:r>
            <a:r>
              <a:rPr lang="en-US" dirty="0"/>
              <a:t>, B.A.,</a:t>
            </a:r>
            <a:r>
              <a:rPr lang="en-US" baseline="0" dirty="0"/>
              <a:t> </a:t>
            </a:r>
            <a:r>
              <a:rPr lang="en-US" baseline="0" dirty="0" err="1"/>
              <a:t>Husnik</a:t>
            </a:r>
            <a:r>
              <a:rPr lang="en-US" baseline="0" dirty="0"/>
              <a:t>, M.J., Colfax, G., Huang, Y., Madison, M., Mayer, K., Barresi, P.J., Coates, T.J., Chesney, M.A., &amp; </a:t>
            </a:r>
            <a:r>
              <a:rPr lang="en-US" baseline="0" dirty="0" err="1"/>
              <a:t>Buchbinder</a:t>
            </a:r>
            <a:r>
              <a:rPr lang="en-US" baseline="0" dirty="0"/>
              <a:t>, S. (2006). Risk factors for HIV infection among men who have sex with men. </a:t>
            </a:r>
            <a:r>
              <a:rPr lang="en-US" i="1" baseline="0" dirty="0"/>
              <a:t>AIDS, 20</a:t>
            </a:r>
            <a:r>
              <a:rPr lang="en-US" i="0" baseline="0" dirty="0"/>
              <a:t>, 731-739.</a:t>
            </a:r>
            <a:endParaRPr lang="en-US" dirty="0"/>
          </a:p>
        </p:txBody>
      </p:sp>
      <p:sp>
        <p:nvSpPr>
          <p:cNvPr id="4" name="Slide Number Placeholder 3"/>
          <p:cNvSpPr>
            <a:spLocks noGrp="1"/>
          </p:cNvSpPr>
          <p:nvPr>
            <p:ph type="sldNum" sz="quarter" idx="10"/>
          </p:nvPr>
        </p:nvSpPr>
        <p:spPr/>
        <p:txBody>
          <a:bodyPr/>
          <a:lstStyle/>
          <a:p>
            <a:fld id="{42061ACC-9A23-434A-B95E-D5B3A160ACBE}" type="slidenum">
              <a:rPr lang="en-US" smtClean="0"/>
              <a:pPr/>
              <a:t>36</a:t>
            </a:fld>
            <a:endParaRPr lang="en-US"/>
          </a:p>
        </p:txBody>
      </p:sp>
    </p:spTree>
    <p:extLst>
      <p:ext uri="{BB962C8B-B14F-4D97-AF65-F5344CB8AC3E}">
        <p14:creationId xmlns:p14="http://schemas.microsoft.com/office/powerpoint/2010/main" val="5107650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Gay, bisexual, and other men who have sex with men (collectively referred to as MSM) are at increased risk for STIs, including antimicrobial resistant gonorrhea, when compared to women and exclusively heterosexual men. Also, because STIs and the behaviors associated with acquiring them increase the likelihood of acquiring and transmitting HIV infection, STI incidence among MSM may also be an indicator of higher risk for subsequent HIV infection. With the exception of reported syphilis cases, most nationally notifiable STD surveillance data do not include information on sexual behaviors; therefore, trends in STDs among MSM in the United States are based on findings from sentinel and enhanced surveillance systems.</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Data from the STD Surveillance Network (</a:t>
            </a:r>
            <a:r>
              <a:rPr lang="en-US" sz="1200" b="0" i="0" kern="1200" dirty="0" err="1">
                <a:solidFill>
                  <a:schemeClr val="tx1"/>
                </a:solidFill>
                <a:effectLst/>
                <a:latin typeface="+mn-lt"/>
                <a:ea typeface="+mn-ea"/>
                <a:cs typeface="+mn-cs"/>
              </a:rPr>
              <a:t>SSuN</a:t>
            </a:r>
            <a:r>
              <a:rPr lang="en-US" sz="1200" b="0" i="0" kern="1200" dirty="0">
                <a:solidFill>
                  <a:schemeClr val="tx1"/>
                </a:solidFill>
                <a:effectLst/>
                <a:latin typeface="+mn-lt"/>
                <a:ea typeface="+mn-ea"/>
                <a:cs typeface="+mn-cs"/>
              </a:rPr>
              <a:t>), a sentinel and enhanced surveillance project established in 2005, are presented on</a:t>
            </a:r>
            <a:r>
              <a:rPr lang="en-US" sz="1200" b="0" i="0" kern="1200" baseline="0" dirty="0">
                <a:solidFill>
                  <a:schemeClr val="tx1"/>
                </a:solidFill>
                <a:effectLst/>
                <a:latin typeface="+mn-lt"/>
                <a:ea typeface="+mn-ea"/>
                <a:cs typeface="+mn-cs"/>
              </a:rPr>
              <a:t> this slide </a:t>
            </a:r>
            <a:r>
              <a:rPr lang="en-US" sz="1200" b="0" i="0" kern="1200" dirty="0">
                <a:solidFill>
                  <a:schemeClr val="tx1"/>
                </a:solidFill>
                <a:effectLst/>
                <a:latin typeface="+mn-lt"/>
                <a:ea typeface="+mn-ea"/>
                <a:cs typeface="+mn-cs"/>
              </a:rPr>
              <a:t>to provide supplemental information on STIs in MSM. </a:t>
            </a:r>
            <a:r>
              <a:rPr lang="en-US" sz="1200" b="0" i="0" kern="1200" dirty="0" err="1">
                <a:solidFill>
                  <a:schemeClr val="tx1"/>
                </a:solidFill>
                <a:effectLst/>
                <a:latin typeface="+mn-lt"/>
                <a:ea typeface="+mn-ea"/>
                <a:cs typeface="+mn-cs"/>
              </a:rPr>
              <a:t>SSuN</a:t>
            </a:r>
            <a:r>
              <a:rPr lang="en-US" sz="1200" b="0" i="0" kern="1200" dirty="0">
                <a:solidFill>
                  <a:schemeClr val="tx1"/>
                </a:solidFill>
                <a:effectLst/>
                <a:latin typeface="+mn-lt"/>
                <a:ea typeface="+mn-ea"/>
                <a:cs typeface="+mn-cs"/>
              </a:rPr>
              <a:t> is an ongoing collaboration of state, county and city health departments collecting enhanced provider and patient based information among a random sample of reported gonorrhea cases, as well as clinical and behavioral information among all patients attending STI clinics in collaborating jurisdictions.</a:t>
            </a:r>
            <a:endParaRPr lang="en-US" dirty="0"/>
          </a:p>
        </p:txBody>
      </p:sp>
      <p:sp>
        <p:nvSpPr>
          <p:cNvPr id="4" name="Slide Number Placeholder 3"/>
          <p:cNvSpPr>
            <a:spLocks noGrp="1"/>
          </p:cNvSpPr>
          <p:nvPr>
            <p:ph type="sldNum" sz="quarter" idx="10"/>
          </p:nvPr>
        </p:nvSpPr>
        <p:spPr/>
        <p:txBody>
          <a:bodyPr/>
          <a:lstStyle/>
          <a:p>
            <a:fld id="{00C2020F-4E4E-463A-95B7-DDFFF607D600}" type="slidenum">
              <a:rPr lang="en-US" smtClean="0"/>
              <a:pPr/>
              <a:t>37</a:t>
            </a:fld>
            <a:endParaRPr lang="en-US"/>
          </a:p>
        </p:txBody>
      </p:sp>
    </p:spTree>
    <p:extLst>
      <p:ext uri="{BB962C8B-B14F-4D97-AF65-F5344CB8AC3E}">
        <p14:creationId xmlns:p14="http://schemas.microsoft.com/office/powerpoint/2010/main" val="95241952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According</a:t>
            </a:r>
            <a:r>
              <a:rPr lang="en-US" baseline="0" dirty="0"/>
              <a:t> to the research literature, young African American and Hispanic/Latino MSM are significantly more likely to be HIV positive than their White YMSM counterparts. In fact, a recent CDC report (2016) indicates that 1 in 2 African American MSM and 1 in 4 Latino MSM will be infected with HIV in their lifetime (total of 1 in 6 AA/Latino minorities). Furthermore, African American and Hispanic/Latino YMSM are more likely to be infected with HIV at a younger age. Why is that? The next slide will introduce a group activity to explore the various hypotheses for this disparity in HIV rates, and the corresponding research support (or lack thereof).</a:t>
            </a:r>
          </a:p>
          <a:p>
            <a:endParaRPr lang="en-US" dirty="0"/>
          </a:p>
          <a:p>
            <a:r>
              <a:rPr lang="en-US" b="1" dirty="0"/>
              <a:t>REFERENCES:</a:t>
            </a:r>
          </a:p>
          <a:p>
            <a:r>
              <a:rPr lang="en-US" dirty="0"/>
              <a:t>Feldman, M.B. (2010). A critical literature review to identify possible causes of higher rates of HIV infection among young black and Latino men who have sex with men. </a:t>
            </a:r>
            <a:r>
              <a:rPr lang="en-US" i="1" dirty="0"/>
              <a:t>J Natl Med Assoc, 102</a:t>
            </a:r>
            <a:r>
              <a:rPr lang="en-US" dirty="0"/>
              <a:t>, 1206-1221.</a:t>
            </a:r>
          </a:p>
          <a:p>
            <a:endParaRPr lang="en-US" dirty="0"/>
          </a:p>
          <a:p>
            <a:r>
              <a:rPr lang="en-US" dirty="0"/>
              <a:t>Millett GA, Peterson JL, Wolitski R, et al. Greater risk for HIV infection of Black men who have sex with men: A critical literature review. </a:t>
            </a:r>
            <a:r>
              <a:rPr lang="en-US" i="1" dirty="0"/>
              <a:t>Am J Public Health. </a:t>
            </a:r>
            <a:r>
              <a:rPr lang="en-US" dirty="0"/>
              <a:t>2006;96:1007-1019.</a:t>
            </a:r>
          </a:p>
        </p:txBody>
      </p:sp>
      <p:sp>
        <p:nvSpPr>
          <p:cNvPr id="4" name="Slide Number Placeholder 3"/>
          <p:cNvSpPr>
            <a:spLocks noGrp="1"/>
          </p:cNvSpPr>
          <p:nvPr>
            <p:ph type="sldNum" sz="quarter" idx="10"/>
          </p:nvPr>
        </p:nvSpPr>
        <p:spPr/>
        <p:txBody>
          <a:bodyPr/>
          <a:lstStyle/>
          <a:p>
            <a:fld id="{42061ACC-9A23-434A-B95E-D5B3A160ACBE}" type="slidenum">
              <a:rPr lang="en-US" smtClean="0"/>
              <a:pPr/>
              <a:t>38</a:t>
            </a:fld>
            <a:endParaRPr lang="en-US" dirty="0"/>
          </a:p>
        </p:txBody>
      </p:sp>
    </p:spTree>
    <p:extLst>
      <p:ext uri="{BB962C8B-B14F-4D97-AF65-F5344CB8AC3E}">
        <p14:creationId xmlns:p14="http://schemas.microsoft.com/office/powerpoint/2010/main" val="206001623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**SMALL GROUP</a:t>
            </a:r>
            <a:r>
              <a:rPr lang="en-US" b="1" baseline="0" dirty="0"/>
              <a:t> ACTIVITY** - allow 15-20 minutes for this activity</a:t>
            </a:r>
          </a:p>
          <a:p>
            <a:endParaRPr lang="en-US" baseline="0" dirty="0"/>
          </a:p>
          <a:p>
            <a:r>
              <a:rPr lang="en-US" baseline="0" dirty="0"/>
              <a:t>The purpose of this small group activity is to engage participants in a conversation about the various hypotheses they have heard about in the past that have been used in research studies to determine the reasons why the rate of HIV is higher among racial/ethnic minority YMSM (especially African American and Hispanic/Latino) than among White YMSM. For this activity, the audience should be split into three smaller groups. Each group should be tasked with listing the various hypotheses for the general categories. You should allow give participants 7-10 minutes to complete this brainstorming portion of the discussion.</a:t>
            </a:r>
          </a:p>
          <a:p>
            <a:endParaRPr lang="en-US" baseline="0" dirty="0"/>
          </a:p>
          <a:p>
            <a:r>
              <a:rPr lang="en-US" baseline="0" dirty="0"/>
              <a:t>After 7-10 minutes has passed, bring the groups together to de-brief as one large group. Ask for a volunteer group to report out first. Use newsprint paper or a white board to document the hypotheses provided by participants. Once the first group is finished, move on to the second and third group, giving each group a few minutes to report out. You should allow 8-10 minutes to complete the de-brief. Review the list one last time, and move on to the next slide.</a:t>
            </a:r>
          </a:p>
          <a:p>
            <a:endParaRPr lang="en-US" baseline="0" dirty="0"/>
          </a:p>
          <a:p>
            <a:r>
              <a:rPr lang="en-US" b="1" baseline="0" dirty="0"/>
              <a:t>Possible hypotheses include </a:t>
            </a:r>
            <a:r>
              <a:rPr lang="en-US" baseline="0" dirty="0"/>
              <a:t>in three general categories: (1) risk of exposure; (2) risk of acquisition; and (3) risk of transmission</a:t>
            </a:r>
            <a:r>
              <a:rPr lang="en-US" b="1" baseline="0" dirty="0"/>
              <a:t>:</a:t>
            </a:r>
          </a:p>
          <a:p>
            <a:endParaRPr lang="en-US" b="1" baseline="0" dirty="0"/>
          </a:p>
          <a:p>
            <a:r>
              <a:rPr lang="en-US" b="1" u="sng" baseline="0" dirty="0"/>
              <a:t>For Risk of Exposure</a:t>
            </a:r>
            <a:r>
              <a:rPr lang="en-US" baseline="0" dirty="0"/>
              <a:t>: higher prevalence of incarceration, more likely to have partners who are HIV-positive, more likely to have partners who are at risk for HIV because of characteristics such as partner age, partner drug use, partner incarceration history, and survival sex</a:t>
            </a:r>
          </a:p>
          <a:p>
            <a:r>
              <a:rPr lang="en-US" baseline="0" dirty="0"/>
              <a:t/>
            </a:r>
            <a:br>
              <a:rPr lang="en-US" baseline="0" dirty="0"/>
            </a:br>
            <a:r>
              <a:rPr lang="en-US" b="1" u="sng" baseline="0" dirty="0"/>
              <a:t>For Risk of Acquisition</a:t>
            </a:r>
            <a:r>
              <a:rPr lang="en-US" baseline="0" dirty="0"/>
              <a:t>: higher prevalence of sexually transmitted infection, circumcision, genetic susceptibility, anorectal douching, higher risk sexual behavior, lower levels of condom use, less identification as gay or disclosure of same sex behavior, and higher drug use</a:t>
            </a:r>
          </a:p>
          <a:p>
            <a:endParaRPr lang="en-US" baseline="0" dirty="0"/>
          </a:p>
          <a:p>
            <a:r>
              <a:rPr lang="en-US" b="1" u="sng" baseline="0" dirty="0"/>
              <a:t>For Risk of Transmission</a:t>
            </a:r>
            <a:r>
              <a:rPr lang="en-US" baseline="0" dirty="0"/>
              <a:t>: higher prevalence of sexually transmitted infection, lower knowledge of HIV status, duration of infectiousness, higher levels of viremia among positive partners, and lower levels of condom use</a:t>
            </a:r>
            <a:endParaRPr lang="en-US" dirty="0"/>
          </a:p>
        </p:txBody>
      </p:sp>
      <p:sp>
        <p:nvSpPr>
          <p:cNvPr id="4" name="Slide Number Placeholder 3"/>
          <p:cNvSpPr>
            <a:spLocks noGrp="1"/>
          </p:cNvSpPr>
          <p:nvPr>
            <p:ph type="sldNum" sz="quarter" idx="10"/>
          </p:nvPr>
        </p:nvSpPr>
        <p:spPr/>
        <p:txBody>
          <a:bodyPr/>
          <a:lstStyle/>
          <a:p>
            <a:fld id="{CD177313-3CBD-47CB-8071-9BEAE09FBB90}" type="slidenum">
              <a:rPr lang="en-US" smtClean="0"/>
              <a:pPr/>
              <a:t>39</a:t>
            </a:fld>
            <a:endParaRPr lang="en-US"/>
          </a:p>
        </p:txBody>
      </p:sp>
    </p:spTree>
    <p:extLst>
      <p:ext uri="{BB962C8B-B14F-4D97-AF65-F5344CB8AC3E}">
        <p14:creationId xmlns:p14="http://schemas.microsoft.com/office/powerpoint/2010/main" val="39074147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0" i="0" kern="1200" dirty="0">
                <a:solidFill>
                  <a:schemeClr val="tx1"/>
                </a:solidFill>
                <a:effectLst/>
                <a:latin typeface="+mn-lt"/>
                <a:ea typeface="+mn-ea"/>
                <a:cs typeface="+mn-cs"/>
              </a:rPr>
              <a:t>The Center of Excellence is funded by SAMHSA as a supplement to the Pacific Southwest Addiction Technology Transfer Center, in partnership with the National American Indian and Alaska Native ATTC and the Northeast and Caribbean ATTC. Additional partners</a:t>
            </a:r>
            <a:r>
              <a:rPr lang="en-US" sz="1200" b="0" i="0" kern="1200" baseline="0" dirty="0">
                <a:solidFill>
                  <a:schemeClr val="tx1"/>
                </a:solidFill>
                <a:effectLst/>
                <a:latin typeface="+mn-lt"/>
                <a:ea typeface="+mn-ea"/>
                <a:cs typeface="+mn-cs"/>
              </a:rPr>
              <a:t> include the National Hispanic and Latino ATTC based at the Universidad Central del Caribe, in Bayamon, Puerto Rico, and Charles R. Drew University, an historically black graduate institution and Hispanic-serving health professional school located in Los Angeles, California.</a:t>
            </a:r>
            <a:endParaRPr lang="en-US" dirty="0"/>
          </a:p>
        </p:txBody>
      </p:sp>
      <p:sp>
        <p:nvSpPr>
          <p:cNvPr id="4" name="Slide Number Placeholder 3"/>
          <p:cNvSpPr>
            <a:spLocks noGrp="1"/>
          </p:cNvSpPr>
          <p:nvPr>
            <p:ph type="sldNum" sz="quarter" idx="10"/>
          </p:nvPr>
        </p:nvSpPr>
        <p:spPr/>
        <p:txBody>
          <a:bodyPr/>
          <a:lstStyle/>
          <a:p>
            <a:fld id="{00C2020F-4E4E-463A-95B7-DDFFF607D600}" type="slidenum">
              <a:rPr lang="en-US" smtClean="0"/>
              <a:pPr/>
              <a:t>4</a:t>
            </a:fld>
            <a:endParaRPr lang="en-US"/>
          </a:p>
        </p:txBody>
      </p:sp>
    </p:spTree>
    <p:extLst>
      <p:ext uri="{BB962C8B-B14F-4D97-AF65-F5344CB8AC3E}">
        <p14:creationId xmlns:p14="http://schemas.microsoft.com/office/powerpoint/2010/main" val="263529103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summary, the common behavioral risk factors for HIV do not explain elevated HIV rates among African American MSM; and among YMSM in particular, the disparities in HIV are particularly pronounced. In fact, compared with other MSM, African American reported similar </a:t>
            </a:r>
            <a:r>
              <a:rPr lang="en-US" dirty="0" err="1"/>
              <a:t>serodiscordant</a:t>
            </a:r>
            <a:r>
              <a:rPr lang="en-US" dirty="0"/>
              <a:t> or receptive unprotected anal intercourse, similar or fewer sex partners, and less substance abuse, but still have a greater likelihood of HIV infection.</a:t>
            </a:r>
          </a:p>
          <a:p>
            <a:endParaRPr lang="en-US" dirty="0"/>
          </a:p>
          <a:p>
            <a:r>
              <a:rPr lang="en-US" dirty="0"/>
              <a:t>The remainder of this module will provide participants with statistics that describe the prevalence of a variety of behavioral risk factors such as substance use, mental health issues, suicide, and violence.</a:t>
            </a:r>
          </a:p>
          <a:p>
            <a:endParaRPr lang="en-US" dirty="0"/>
          </a:p>
          <a:p>
            <a:r>
              <a:rPr lang="en-US" b="1" dirty="0"/>
              <a:t>REFERENCES:</a:t>
            </a:r>
          </a:p>
          <a:p>
            <a:r>
              <a:rPr lang="en-US" dirty="0"/>
              <a:t>Millett, G.A.,</a:t>
            </a:r>
            <a:r>
              <a:rPr lang="en-US" baseline="0" dirty="0"/>
              <a:t> Flores, S.A., Peterson, J.L., &amp; </a:t>
            </a:r>
            <a:r>
              <a:rPr lang="en-US" baseline="0" dirty="0" err="1"/>
              <a:t>Bakeman</a:t>
            </a:r>
            <a:r>
              <a:rPr lang="en-US" baseline="0" dirty="0"/>
              <a:t>, R. (2007). Explaining disparities in HIV infection among black and white men who have sex with men: A meta-analysis of HIV risk behaviors. </a:t>
            </a:r>
            <a:r>
              <a:rPr lang="en-US" i="1" baseline="0" dirty="0"/>
              <a:t>AIDS, 21</a:t>
            </a:r>
            <a:r>
              <a:rPr lang="en-US" i="0" baseline="0" dirty="0"/>
              <a:t>, 2083-2091.</a:t>
            </a:r>
          </a:p>
          <a:p>
            <a:endParaRPr lang="en-US" i="0" baseline="0" dirty="0"/>
          </a:p>
          <a:p>
            <a:r>
              <a:rPr lang="en-US" i="0" baseline="0" dirty="0" err="1"/>
              <a:t>Garofalo</a:t>
            </a:r>
            <a:r>
              <a:rPr lang="en-US" i="0" baseline="0" dirty="0"/>
              <a:t>, R., </a:t>
            </a:r>
            <a:r>
              <a:rPr lang="en-US" i="0" baseline="0" dirty="0" err="1"/>
              <a:t>Mustanski</a:t>
            </a:r>
            <a:r>
              <a:rPr lang="en-US" i="0" baseline="0" dirty="0"/>
              <a:t>, B., Johnson, A., &amp; Emerson, E. (2010). Exploring factors that underlie racial/ethnic disparities in HIV risk among young men who have sex with men. </a:t>
            </a:r>
            <a:r>
              <a:rPr lang="en-US" i="1" baseline="0" dirty="0"/>
              <a:t>Journal of Urban Health, 87</a:t>
            </a:r>
            <a:r>
              <a:rPr lang="en-US" i="0" baseline="0" dirty="0"/>
              <a:t>(2), 318-323.</a:t>
            </a:r>
          </a:p>
          <a:p>
            <a:endParaRPr lang="en-US" i="0" baseline="0" dirty="0"/>
          </a:p>
          <a:p>
            <a:endParaRPr lang="en-US" dirty="0"/>
          </a:p>
        </p:txBody>
      </p:sp>
      <p:sp>
        <p:nvSpPr>
          <p:cNvPr id="4" name="Slide Number Placeholder 3"/>
          <p:cNvSpPr>
            <a:spLocks noGrp="1"/>
          </p:cNvSpPr>
          <p:nvPr>
            <p:ph type="sldNum" sz="quarter" idx="10"/>
          </p:nvPr>
        </p:nvSpPr>
        <p:spPr/>
        <p:txBody>
          <a:bodyPr/>
          <a:lstStyle/>
          <a:p>
            <a:fld id="{8D84CD09-B107-4C57-A9BE-3AD69B2913D5}" type="slidenum">
              <a:rPr lang="en-US" smtClean="0"/>
              <a:pPr/>
              <a:t>40</a:t>
            </a:fld>
            <a:endParaRPr lang="en-US" dirty="0"/>
          </a:p>
        </p:txBody>
      </p:sp>
    </p:spTree>
    <p:extLst>
      <p:ext uri="{BB962C8B-B14F-4D97-AF65-F5344CB8AC3E}">
        <p14:creationId xmlns:p14="http://schemas.microsoft.com/office/powerpoint/2010/main" val="274684050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chemeClr val="tx2"/>
                </a:solidFill>
              </a:rPr>
              <a:t>**ANIMATIONS**</a:t>
            </a:r>
            <a:r>
              <a:rPr lang="en-US" dirty="0">
                <a:solidFill>
                  <a:schemeClr val="tx2"/>
                </a:solidFill>
              </a:rPr>
              <a:t> - this slide contains animations. The</a:t>
            </a:r>
            <a:r>
              <a:rPr lang="en-US" baseline="0" dirty="0">
                <a:solidFill>
                  <a:schemeClr val="tx2"/>
                </a:solidFill>
              </a:rPr>
              <a:t> trainer should practice delivering the information contained within this slide before presenting it in front of an audience.</a:t>
            </a:r>
            <a:endParaRPr lang="en-US" dirty="0">
              <a:solidFill>
                <a:schemeClr val="tx2"/>
              </a:solidFill>
            </a:endParaRPr>
          </a:p>
          <a:p>
            <a:endParaRPr lang="en-US" dirty="0">
              <a:solidFill>
                <a:schemeClr val="tx2"/>
              </a:solidFill>
            </a:endParaRPr>
          </a:p>
          <a:p>
            <a:r>
              <a:rPr lang="en-US" dirty="0">
                <a:solidFill>
                  <a:schemeClr val="tx2"/>
                </a:solidFill>
              </a:rPr>
              <a:t>According to Oster’s and </a:t>
            </a:r>
            <a:r>
              <a:rPr lang="en-US" dirty="0" err="1">
                <a:solidFill>
                  <a:schemeClr val="tx2"/>
                </a:solidFill>
              </a:rPr>
              <a:t>Harawa’s</a:t>
            </a:r>
            <a:r>
              <a:rPr lang="en-US" dirty="0">
                <a:solidFill>
                  <a:schemeClr val="tx2"/>
                </a:solidFill>
              </a:rPr>
              <a:t> work, there are only a couple</a:t>
            </a:r>
            <a:r>
              <a:rPr lang="en-US" baseline="0" dirty="0">
                <a:solidFill>
                  <a:schemeClr val="tx2"/>
                </a:solidFill>
              </a:rPr>
              <a:t> of hypotheses that can at least partially explain the disparity in HIV infection between African American and other MSM (not specifically YMSM).</a:t>
            </a:r>
          </a:p>
          <a:p>
            <a:endParaRPr lang="en-US" baseline="0" dirty="0">
              <a:solidFill>
                <a:schemeClr val="tx2"/>
              </a:solidFill>
            </a:endParaRPr>
          </a:p>
          <a:p>
            <a:r>
              <a:rPr lang="en-US" baseline="0" dirty="0">
                <a:solidFill>
                  <a:schemeClr val="tx2"/>
                </a:solidFill>
              </a:rPr>
              <a:t>For “risk of exposure” no factors have been shown in research to explain disparities between African American and White MSM.</a:t>
            </a:r>
          </a:p>
          <a:p>
            <a:endParaRPr lang="en-US" baseline="0" dirty="0">
              <a:solidFill>
                <a:schemeClr val="tx2"/>
              </a:solidFill>
            </a:endParaRPr>
          </a:p>
          <a:p>
            <a:r>
              <a:rPr lang="en-US" baseline="0" dirty="0">
                <a:solidFill>
                  <a:schemeClr val="tx2"/>
                </a:solidFill>
              </a:rPr>
              <a:t>For “risk of acquisition” the only factor that has been shown to at least partially explain the HIV infection rate disparity is higher prevalence of sexually transmitted disease.</a:t>
            </a:r>
          </a:p>
          <a:p>
            <a:endParaRPr lang="en-US" baseline="0" dirty="0">
              <a:solidFill>
                <a:schemeClr val="tx2"/>
              </a:solidFill>
            </a:endParaRPr>
          </a:p>
          <a:p>
            <a:r>
              <a:rPr lang="en-US" baseline="0" dirty="0">
                <a:solidFill>
                  <a:schemeClr val="tx2"/>
                </a:solidFill>
              </a:rPr>
              <a:t>For “risk of transmission” the only factors that have been shown to at least partially explain the HIV infection rate disparity is (1) higher prevalence of sexually transmitted disease; and (2) lower knowledge of HIV status.</a:t>
            </a:r>
          </a:p>
          <a:p>
            <a:endParaRPr lang="en-US" baseline="0" dirty="0">
              <a:solidFill>
                <a:schemeClr val="tx2"/>
              </a:solidFill>
            </a:endParaRPr>
          </a:p>
          <a:p>
            <a:r>
              <a:rPr lang="en-US" baseline="0" dirty="0">
                <a:solidFill>
                  <a:schemeClr val="tx2"/>
                </a:solidFill>
              </a:rPr>
              <a:t>That’s it. All other factors either have insufficient or conflicting evidence, or are not supported by any evidence. </a:t>
            </a:r>
          </a:p>
          <a:p>
            <a:endParaRPr lang="en-US" baseline="0" dirty="0">
              <a:solidFill>
                <a:schemeClr val="tx2"/>
              </a:solidFill>
            </a:endParaRPr>
          </a:p>
          <a:p>
            <a:endParaRPr lang="en-US" dirty="0">
              <a:solidFill>
                <a:schemeClr val="tx2"/>
              </a:solidFill>
            </a:endParaRPr>
          </a:p>
        </p:txBody>
      </p:sp>
      <p:sp>
        <p:nvSpPr>
          <p:cNvPr id="4" name="Slide Number Placeholder 3"/>
          <p:cNvSpPr>
            <a:spLocks noGrp="1"/>
          </p:cNvSpPr>
          <p:nvPr>
            <p:ph type="sldNum" sz="quarter" idx="10"/>
          </p:nvPr>
        </p:nvSpPr>
        <p:spPr/>
        <p:txBody>
          <a:bodyPr/>
          <a:lstStyle/>
          <a:p>
            <a:fld id="{8D84CD09-B107-4C57-A9BE-3AD69B2913D5}" type="slidenum">
              <a:rPr lang="en-US" smtClean="0"/>
              <a:pPr/>
              <a:t>41</a:t>
            </a:fld>
            <a:endParaRPr lang="en-US"/>
          </a:p>
        </p:txBody>
      </p:sp>
    </p:spTree>
    <p:extLst>
      <p:ext uri="{BB962C8B-B14F-4D97-AF65-F5344CB8AC3E}">
        <p14:creationId xmlns:p14="http://schemas.microsoft.com/office/powerpoint/2010/main" val="329207591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The purpose of this section is to describe some considerations  and key concepts when working with MSMs.</a:t>
            </a:r>
          </a:p>
          <a:p>
            <a:endParaRPr lang="en-US" dirty="0"/>
          </a:p>
          <a:p>
            <a:r>
              <a:rPr lang="en-US" dirty="0"/>
              <a:t>These considerations and key concepts may serve as a roadmap for future exploration or future education as they apply to the clients you are working with.</a:t>
            </a:r>
          </a:p>
          <a:p>
            <a:endParaRPr lang="en-US" dirty="0"/>
          </a:p>
        </p:txBody>
      </p:sp>
      <p:sp>
        <p:nvSpPr>
          <p:cNvPr id="4" name="Slide Number Placeholder 3"/>
          <p:cNvSpPr>
            <a:spLocks noGrp="1"/>
          </p:cNvSpPr>
          <p:nvPr>
            <p:ph type="sldNum" sz="quarter" idx="10"/>
          </p:nvPr>
        </p:nvSpPr>
        <p:spPr/>
        <p:txBody>
          <a:bodyPr/>
          <a:lstStyle/>
          <a:p>
            <a:fld id="{C198529E-79FB-4D5F-BBBD-192E5208D827}" type="slidenum">
              <a:rPr lang="en-US" smtClean="0"/>
              <a:pPr/>
              <a:t>42</a:t>
            </a:fld>
            <a:endParaRPr lang="en-US"/>
          </a:p>
        </p:txBody>
      </p:sp>
    </p:spTree>
    <p:extLst>
      <p:ext uri="{BB962C8B-B14F-4D97-AF65-F5344CB8AC3E}">
        <p14:creationId xmlns:p14="http://schemas.microsoft.com/office/powerpoint/2010/main" val="408131745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Slide Image Placeholder 1"/>
          <p:cNvSpPr>
            <a:spLocks noGrp="1" noRot="1" noChangeAspect="1" noTextEdit="1"/>
          </p:cNvSpPr>
          <p:nvPr>
            <p:ph type="sldImg"/>
          </p:nvPr>
        </p:nvSpPr>
        <p:spPr bwMode="auto">
          <a:noFill/>
          <a:ln>
            <a:solidFill>
              <a:srgbClr val="000000"/>
            </a:solidFill>
            <a:miter lim="800000"/>
            <a:headEnd/>
            <a:tailEnd/>
          </a:ln>
        </p:spPr>
      </p:sp>
      <p:sp>
        <p:nvSpPr>
          <p:cNvPr id="196611" name="Notes Placeholder 2"/>
          <p:cNvSpPr>
            <a:spLocks noGrp="1"/>
          </p:cNvSpPr>
          <p:nvPr>
            <p:ph type="body" idx="1"/>
          </p:nvPr>
        </p:nvSpPr>
        <p:spPr>
          <a:noFill/>
          <a:ln/>
        </p:spPr>
        <p:txBody>
          <a:bodyPr/>
          <a:lstStyle/>
          <a:p>
            <a:r>
              <a:rPr lang="en-US" sz="900" dirty="0"/>
              <a:t>This image depicts that the state of HIV care in the United States. For every 100 people who are living with HIV, 80% are aware of their infection, 62% are linked with some form of HIV care, 41% stay in HIV care, 36% get ART, and 28% have a very low amount of virus in their body. If someone is unaware of their HIV status, it is important to encourage them to get an HIV test. If the test is positive, encourage them to get prevention counseling and medical care, stay in medical, and comply with their medication regimen. A lower amount of virus equates to better health, longer life, fewer new infections, and helping to stop the spread of HIV.</a:t>
            </a:r>
          </a:p>
        </p:txBody>
      </p:sp>
      <p:sp>
        <p:nvSpPr>
          <p:cNvPr id="196612" name="Slide Number Placeholder 3"/>
          <p:cNvSpPr>
            <a:spLocks noGrp="1"/>
          </p:cNvSpPr>
          <p:nvPr>
            <p:ph type="sldNum" sz="quarter" idx="5"/>
          </p:nvPr>
        </p:nvSpPr>
        <p:spPr>
          <a:noFill/>
        </p:spPr>
        <p:txBody>
          <a:bodyPr/>
          <a:lstStyle/>
          <a:p>
            <a:fld id="{4CD4500B-FA2E-45F1-8310-98FAEFD7259C}" type="slidenum">
              <a:rPr lang="en-US" smtClean="0"/>
              <a:pPr/>
              <a:t>43</a:t>
            </a:fld>
            <a:endParaRPr lang="en-US"/>
          </a:p>
        </p:txBody>
      </p:sp>
    </p:spTree>
    <p:extLst>
      <p:ext uri="{BB962C8B-B14F-4D97-AF65-F5344CB8AC3E}">
        <p14:creationId xmlns:p14="http://schemas.microsoft.com/office/powerpoint/2010/main" val="203758854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CDC recommends that everyone between the ages of 13 and 64 get tested for HIV at least once as part of routine health care. A general rule for those with risk factors is to get tested annually. Additionally, sexually active gay and bisexual men may benefit from getting an HIV test more often, perhaps every 3 to 6 months. Data from a clinical trial sponsored by the National Institutes of Health indicate there is a clear personal health advantage to being diagnosed and starting therapy in the early course of HIV infection. This information further highlights the importance of routine HIV testing and its potential impact on better health outcomes.</a:t>
            </a:r>
          </a:p>
          <a:p>
            <a:endParaRPr lang="en-US" sz="1200" b="0" i="0" kern="1200" dirty="0">
              <a:solidFill>
                <a:schemeClr val="tx1"/>
              </a:solidFill>
              <a:effectLst/>
              <a:latin typeface="+mn-lt"/>
              <a:ea typeface="+mn-ea"/>
              <a:cs typeface="+mn-cs"/>
            </a:endParaRPr>
          </a:p>
          <a:p>
            <a:pPr lvl="0"/>
            <a:r>
              <a:rPr lang="en-US" sz="1200" dirty="0"/>
              <a:t>For sexually active gay, MSM, and bisexual men, the most effective ways to prevent transmitting or becoming infected with HIV are to be on </a:t>
            </a:r>
            <a:r>
              <a:rPr lang="en-US" sz="1200" b="1" dirty="0">
                <a:solidFill>
                  <a:srgbClr val="39587F"/>
                </a:solidFill>
              </a:rPr>
              <a:t>antiretroviral medications (to either treat or prevent infection) </a:t>
            </a:r>
            <a:r>
              <a:rPr lang="en-US" sz="1200" dirty="0"/>
              <a:t>and to </a:t>
            </a:r>
            <a:r>
              <a:rPr lang="en-US" sz="1200" b="1" dirty="0">
                <a:solidFill>
                  <a:srgbClr val="39587F"/>
                </a:solidFill>
              </a:rPr>
              <a:t>correctly use a condom every time </a:t>
            </a:r>
            <a:r>
              <a:rPr lang="en-US" sz="1200" dirty="0"/>
              <a:t>for anal or vaginal sex. Gay men are at increased risk for sexually transmitted infections (STIs), like syphilis, gonorrhea, and chlamydia, and CDC recommends that all sexually active gay and bisexual men be </a:t>
            </a:r>
            <a:r>
              <a:rPr lang="en-US" sz="1200" b="1" dirty="0">
                <a:solidFill>
                  <a:srgbClr val="39587F"/>
                </a:solidFill>
              </a:rPr>
              <a:t>tested at least annually for STIs and obtain treatment</a:t>
            </a:r>
            <a:r>
              <a:rPr lang="en-US" sz="1200" dirty="0"/>
              <a:t>, if necessary.</a:t>
            </a:r>
          </a:p>
          <a:p>
            <a:endParaRPr lang="en-US" dirty="0"/>
          </a:p>
        </p:txBody>
      </p:sp>
      <p:sp>
        <p:nvSpPr>
          <p:cNvPr id="4" name="Slide Number Placeholder 3"/>
          <p:cNvSpPr>
            <a:spLocks noGrp="1"/>
          </p:cNvSpPr>
          <p:nvPr>
            <p:ph type="sldNum" sz="quarter" idx="10"/>
          </p:nvPr>
        </p:nvSpPr>
        <p:spPr/>
        <p:txBody>
          <a:bodyPr/>
          <a:lstStyle/>
          <a:p>
            <a:fld id="{00C2020F-4E4E-463A-95B7-DDFFF607D600}" type="slidenum">
              <a:rPr lang="en-US" smtClean="0"/>
              <a:pPr/>
              <a:t>44</a:t>
            </a:fld>
            <a:endParaRPr lang="en-US"/>
          </a:p>
        </p:txBody>
      </p:sp>
    </p:spTree>
    <p:extLst>
      <p:ext uri="{BB962C8B-B14F-4D97-AF65-F5344CB8AC3E}">
        <p14:creationId xmlns:p14="http://schemas.microsoft.com/office/powerpoint/2010/main" val="349165934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mn-lt"/>
                <a:ea typeface="+mn-ea"/>
                <a:cs typeface="+mn-cs"/>
              </a:rPr>
              <a:t>Pre-exposure prophylaxis (or </a:t>
            </a:r>
            <a:r>
              <a:rPr lang="en-US" sz="1200" b="1" i="0" kern="1200" dirty="0" err="1">
                <a:solidFill>
                  <a:schemeClr val="tx1"/>
                </a:solidFill>
                <a:effectLst/>
                <a:latin typeface="+mn-lt"/>
                <a:ea typeface="+mn-ea"/>
                <a:cs typeface="+mn-cs"/>
              </a:rPr>
              <a:t>PrEP</a:t>
            </a:r>
            <a:r>
              <a:rPr lang="en-US" sz="1200" b="1" i="0" kern="12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is when people at very high risk for HIV take HIV medicines daily to lower their chances of getting infected. A combination of two HIV medicines (</a:t>
            </a:r>
            <a:r>
              <a:rPr lang="en-US" sz="1200" b="0" i="0" kern="1200" dirty="0" err="1">
                <a:solidFill>
                  <a:schemeClr val="tx1"/>
                </a:solidFill>
                <a:effectLst/>
                <a:latin typeface="+mn-lt"/>
                <a:ea typeface="+mn-ea"/>
                <a:cs typeface="+mn-cs"/>
              </a:rPr>
              <a:t>tenofovir</a:t>
            </a:r>
            <a:r>
              <a:rPr lang="en-US" sz="1200" b="0" i="0" kern="1200" dirty="0">
                <a:solidFill>
                  <a:schemeClr val="tx1"/>
                </a:solidFill>
                <a:effectLst/>
                <a:latin typeface="+mn-lt"/>
                <a:ea typeface="+mn-ea"/>
                <a:cs typeface="+mn-cs"/>
              </a:rPr>
              <a:t> and </a:t>
            </a:r>
            <a:r>
              <a:rPr lang="en-US" sz="1200" b="0" i="0" kern="1200" dirty="0" err="1">
                <a:solidFill>
                  <a:schemeClr val="tx1"/>
                </a:solidFill>
                <a:effectLst/>
                <a:latin typeface="+mn-lt"/>
                <a:ea typeface="+mn-ea"/>
                <a:cs typeface="+mn-cs"/>
              </a:rPr>
              <a:t>emtricitabine</a:t>
            </a:r>
            <a:r>
              <a:rPr lang="en-US" sz="1200" b="0" i="0" kern="1200" dirty="0">
                <a:solidFill>
                  <a:schemeClr val="tx1"/>
                </a:solidFill>
                <a:effectLst/>
                <a:latin typeface="+mn-lt"/>
                <a:ea typeface="+mn-ea"/>
                <a:cs typeface="+mn-cs"/>
              </a:rPr>
              <a:t>), sold under the name </a:t>
            </a:r>
            <a:r>
              <a:rPr lang="en-US" sz="1200" b="0" i="0" kern="1200" dirty="0" err="1">
                <a:solidFill>
                  <a:schemeClr val="tx1"/>
                </a:solidFill>
                <a:effectLst/>
                <a:latin typeface="+mn-lt"/>
                <a:ea typeface="+mn-ea"/>
                <a:cs typeface="+mn-cs"/>
              </a:rPr>
              <a:t>Truvada</a:t>
            </a:r>
            <a:r>
              <a:rPr lang="en-US" sz="1200" b="0" i="0" kern="1200" dirty="0">
                <a:solidFill>
                  <a:schemeClr val="tx1"/>
                </a:solidFill>
                <a:effectLst/>
                <a:latin typeface="+mn-lt"/>
                <a:ea typeface="+mn-ea"/>
                <a:cs typeface="+mn-cs"/>
              </a:rPr>
              <a:t>® (pronounced </a:t>
            </a:r>
            <a:r>
              <a:rPr lang="en-US" sz="1200" b="0" i="0" kern="1200" dirty="0" err="1">
                <a:solidFill>
                  <a:schemeClr val="tx1"/>
                </a:solidFill>
                <a:effectLst/>
                <a:latin typeface="+mn-lt"/>
                <a:ea typeface="+mn-ea"/>
                <a:cs typeface="+mn-cs"/>
              </a:rPr>
              <a:t>tru</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vá</a:t>
            </a:r>
            <a:r>
              <a:rPr lang="en-US" sz="1200" b="0" i="0" kern="1200" dirty="0">
                <a:solidFill>
                  <a:schemeClr val="tx1"/>
                </a:solidFill>
                <a:effectLst/>
                <a:latin typeface="+mn-lt"/>
                <a:ea typeface="+mn-ea"/>
                <a:cs typeface="+mn-cs"/>
              </a:rPr>
              <a:t> duh), is approved for daily use as </a:t>
            </a:r>
            <a:r>
              <a:rPr lang="en-US" sz="1200" b="0" i="0" kern="1200" dirty="0" err="1">
                <a:solidFill>
                  <a:schemeClr val="tx1"/>
                </a:solidFill>
                <a:effectLst/>
                <a:latin typeface="+mn-lt"/>
                <a:ea typeface="+mn-ea"/>
                <a:cs typeface="+mn-cs"/>
              </a:rPr>
              <a:t>PrEP</a:t>
            </a:r>
            <a:r>
              <a:rPr lang="en-US" sz="1200" b="0" i="0" kern="1200" dirty="0">
                <a:solidFill>
                  <a:schemeClr val="tx1"/>
                </a:solidFill>
                <a:effectLst/>
                <a:latin typeface="+mn-lt"/>
                <a:ea typeface="+mn-ea"/>
                <a:cs typeface="+mn-cs"/>
              </a:rPr>
              <a:t> to help prevent an HIV-negative person from getting HIV from a sexual or injection-drug-using partner who’s positive. Studies have shown that </a:t>
            </a:r>
            <a:r>
              <a:rPr lang="en-US" sz="1200" b="0" i="0" kern="1200" dirty="0" err="1">
                <a:solidFill>
                  <a:schemeClr val="tx1"/>
                </a:solidFill>
                <a:effectLst/>
                <a:latin typeface="+mn-lt"/>
                <a:ea typeface="+mn-ea"/>
                <a:cs typeface="+mn-cs"/>
              </a:rPr>
              <a:t>PrEP</a:t>
            </a:r>
            <a:r>
              <a:rPr lang="en-US" sz="1200" b="0" i="0" kern="1200" dirty="0">
                <a:solidFill>
                  <a:schemeClr val="tx1"/>
                </a:solidFill>
                <a:effectLst/>
                <a:latin typeface="+mn-lt"/>
                <a:ea typeface="+mn-ea"/>
                <a:cs typeface="+mn-cs"/>
              </a:rPr>
              <a:t> is highly effective for preventing HIV if it is used as prescribed. </a:t>
            </a:r>
            <a:r>
              <a:rPr lang="en-US" sz="1200" b="0" i="0" kern="1200" dirty="0" err="1">
                <a:solidFill>
                  <a:schemeClr val="tx1"/>
                </a:solidFill>
                <a:effectLst/>
                <a:latin typeface="+mn-lt"/>
                <a:ea typeface="+mn-ea"/>
                <a:cs typeface="+mn-cs"/>
              </a:rPr>
              <a:t>PrEP</a:t>
            </a:r>
            <a:r>
              <a:rPr lang="en-US" sz="1200" b="0" i="0" kern="1200" dirty="0">
                <a:solidFill>
                  <a:schemeClr val="tx1"/>
                </a:solidFill>
                <a:effectLst/>
                <a:latin typeface="+mn-lt"/>
                <a:ea typeface="+mn-ea"/>
                <a:cs typeface="+mn-cs"/>
              </a:rPr>
              <a:t> is much less effective when it is not taken consistently.</a:t>
            </a:r>
          </a:p>
          <a:p>
            <a:r>
              <a:rPr lang="en-US" sz="1200" b="0" i="0" kern="1200" dirty="0">
                <a:solidFill>
                  <a:schemeClr val="tx1"/>
                </a:solidFill>
                <a:effectLst/>
                <a:latin typeface="+mn-lt"/>
                <a:ea typeface="+mn-ea"/>
                <a:cs typeface="+mn-cs"/>
              </a:rPr>
              <a:t>If you take </a:t>
            </a:r>
            <a:r>
              <a:rPr lang="en-US" sz="1200" b="0" i="0" kern="1200" dirty="0" err="1">
                <a:solidFill>
                  <a:schemeClr val="tx1"/>
                </a:solidFill>
                <a:effectLst/>
                <a:latin typeface="+mn-lt"/>
                <a:ea typeface="+mn-ea"/>
                <a:cs typeface="+mn-cs"/>
              </a:rPr>
              <a:t>PrEP</a:t>
            </a:r>
            <a:r>
              <a:rPr lang="en-US" sz="1200" b="0" i="0" kern="1200" dirty="0">
                <a:solidFill>
                  <a:schemeClr val="tx1"/>
                </a:solidFill>
                <a:effectLst/>
                <a:latin typeface="+mn-lt"/>
                <a:ea typeface="+mn-ea"/>
                <a:cs typeface="+mn-cs"/>
              </a:rPr>
              <a:t> daily, the presence of the medicine in your bloodstream can often stop HIV from taking hold and spreading in your body. If you do not take </a:t>
            </a:r>
            <a:r>
              <a:rPr lang="en-US" sz="1200" b="0" i="0" kern="1200" dirty="0" err="1">
                <a:solidFill>
                  <a:schemeClr val="tx1"/>
                </a:solidFill>
                <a:effectLst/>
                <a:latin typeface="+mn-lt"/>
                <a:ea typeface="+mn-ea"/>
                <a:cs typeface="+mn-cs"/>
              </a:rPr>
              <a:t>PrEP</a:t>
            </a:r>
            <a:r>
              <a:rPr lang="en-US" sz="1200" b="0" i="0" kern="1200" dirty="0">
                <a:solidFill>
                  <a:schemeClr val="tx1"/>
                </a:solidFill>
                <a:effectLst/>
                <a:latin typeface="+mn-lt"/>
                <a:ea typeface="+mn-ea"/>
                <a:cs typeface="+mn-cs"/>
              </a:rPr>
              <a:t> every day, there may not be enough medicine in your bloodstream to block the virus.</a:t>
            </a:r>
          </a:p>
          <a:p>
            <a:endParaRPr lang="en-US" sz="1200" b="0" i="0" kern="1200" dirty="0">
              <a:solidFill>
                <a:schemeClr val="tx1"/>
              </a:solidFill>
              <a:effectLst/>
              <a:latin typeface="+mn-lt"/>
              <a:ea typeface="+mn-ea"/>
              <a:cs typeface="+mn-cs"/>
            </a:endParaRPr>
          </a:p>
          <a:p>
            <a:r>
              <a:rPr lang="en-US" sz="1200" b="0" i="0" kern="1200" dirty="0" err="1">
                <a:solidFill>
                  <a:schemeClr val="tx1"/>
                </a:solidFill>
                <a:effectLst/>
                <a:latin typeface="+mn-lt"/>
                <a:ea typeface="+mn-ea"/>
                <a:cs typeface="+mn-cs"/>
              </a:rPr>
              <a:t>PrEP</a:t>
            </a:r>
            <a:r>
              <a:rPr lang="en-US" sz="1200" b="0" i="0" kern="1200" dirty="0">
                <a:solidFill>
                  <a:schemeClr val="tx1"/>
                </a:solidFill>
                <a:effectLst/>
                <a:latin typeface="+mn-lt"/>
                <a:ea typeface="+mn-ea"/>
                <a:cs typeface="+mn-cs"/>
              </a:rPr>
              <a:t> can be prescribed only by a health care provider, so talk to yours to find out if </a:t>
            </a:r>
            <a:r>
              <a:rPr lang="en-US" sz="1200" b="0" i="0" kern="1200" dirty="0" err="1">
                <a:solidFill>
                  <a:schemeClr val="tx1"/>
                </a:solidFill>
                <a:effectLst/>
                <a:latin typeface="+mn-lt"/>
                <a:ea typeface="+mn-ea"/>
                <a:cs typeface="+mn-cs"/>
              </a:rPr>
              <a:t>PrEP</a:t>
            </a:r>
            <a:r>
              <a:rPr lang="en-US" sz="1200" b="0" i="0" kern="1200" dirty="0">
                <a:solidFill>
                  <a:schemeClr val="tx1"/>
                </a:solidFill>
                <a:effectLst/>
                <a:latin typeface="+mn-lt"/>
                <a:ea typeface="+mn-ea"/>
                <a:cs typeface="+mn-cs"/>
              </a:rPr>
              <a:t> is the right HIV prevention strategy for you. You must take </a:t>
            </a:r>
            <a:r>
              <a:rPr lang="en-US" sz="1200" b="0" i="0" kern="1200" dirty="0" err="1">
                <a:solidFill>
                  <a:schemeClr val="tx1"/>
                </a:solidFill>
                <a:effectLst/>
                <a:latin typeface="+mn-lt"/>
                <a:ea typeface="+mn-ea"/>
                <a:cs typeface="+mn-cs"/>
              </a:rPr>
              <a:t>PrEP</a:t>
            </a:r>
            <a:r>
              <a:rPr lang="en-US" sz="1200" b="0" i="0" kern="1200" dirty="0">
                <a:solidFill>
                  <a:schemeClr val="tx1"/>
                </a:solidFill>
                <a:effectLst/>
                <a:latin typeface="+mn-lt"/>
                <a:ea typeface="+mn-ea"/>
                <a:cs typeface="+mn-cs"/>
              </a:rPr>
              <a:t> daily for it to work. Also, you must take an HIV test before beginning </a:t>
            </a:r>
            <a:r>
              <a:rPr lang="en-US" sz="1200" b="0" i="0" kern="1200" dirty="0" err="1">
                <a:solidFill>
                  <a:schemeClr val="tx1"/>
                </a:solidFill>
                <a:effectLst/>
                <a:latin typeface="+mn-lt"/>
                <a:ea typeface="+mn-ea"/>
                <a:cs typeface="+mn-cs"/>
              </a:rPr>
              <a:t>PrEP</a:t>
            </a:r>
            <a:r>
              <a:rPr lang="en-US" sz="1200" b="0" i="0" kern="1200" dirty="0">
                <a:solidFill>
                  <a:schemeClr val="tx1"/>
                </a:solidFill>
                <a:effectLst/>
                <a:latin typeface="+mn-lt"/>
                <a:ea typeface="+mn-ea"/>
                <a:cs typeface="+mn-cs"/>
              </a:rPr>
              <a:t> to be sure you don’t already have HIV and every 3 months while you’re taking it, so you’ll have to visit your health care provider for regular follow-ups.</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The cost of </a:t>
            </a:r>
            <a:r>
              <a:rPr lang="en-US" sz="1200" b="0" i="0" kern="1200" dirty="0" err="1">
                <a:solidFill>
                  <a:schemeClr val="tx1"/>
                </a:solidFill>
                <a:effectLst/>
                <a:latin typeface="+mn-lt"/>
                <a:ea typeface="+mn-ea"/>
                <a:cs typeface="+mn-cs"/>
              </a:rPr>
              <a:t>PrEP</a:t>
            </a:r>
            <a:r>
              <a:rPr lang="en-US" sz="1200" b="0" i="0" kern="1200" dirty="0">
                <a:solidFill>
                  <a:schemeClr val="tx1"/>
                </a:solidFill>
                <a:effectLst/>
                <a:latin typeface="+mn-lt"/>
                <a:ea typeface="+mn-ea"/>
                <a:cs typeface="+mn-cs"/>
              </a:rPr>
              <a:t> is covered by many health insurance plans, and a </a:t>
            </a:r>
            <a:r>
              <a:rPr lang="en-US" sz="1200" b="0" i="0" u="sng" kern="1200" dirty="0">
                <a:solidFill>
                  <a:schemeClr val="tx1"/>
                </a:solidFill>
                <a:effectLst/>
                <a:latin typeface="+mn-lt"/>
                <a:ea typeface="+mn-ea"/>
                <a:cs typeface="+mn-cs"/>
                <a:hlinkClick r:id="rId3" tooltip="Link to External Site"/>
              </a:rPr>
              <a:t>commercial medication assistance program</a:t>
            </a:r>
            <a:r>
              <a:rPr lang="en-US" sz="1200" b="0" i="0" kern="1200" dirty="0">
                <a:solidFill>
                  <a:schemeClr val="tx1"/>
                </a:solidFill>
                <a:effectLst/>
                <a:latin typeface="+mn-lt"/>
                <a:ea typeface="+mn-ea"/>
                <a:cs typeface="+mn-cs"/>
              </a:rPr>
              <a:t> provides free </a:t>
            </a:r>
            <a:r>
              <a:rPr lang="en-US" sz="1200" b="0" i="0" kern="1200" dirty="0" err="1">
                <a:solidFill>
                  <a:schemeClr val="tx1"/>
                </a:solidFill>
                <a:effectLst/>
                <a:latin typeface="+mn-lt"/>
                <a:ea typeface="+mn-ea"/>
                <a:cs typeface="+mn-cs"/>
              </a:rPr>
              <a:t>PrEP</a:t>
            </a:r>
            <a:r>
              <a:rPr lang="en-US" sz="1200" b="0" i="0" kern="1200" dirty="0">
                <a:solidFill>
                  <a:schemeClr val="tx1"/>
                </a:solidFill>
                <a:effectLst/>
                <a:latin typeface="+mn-lt"/>
                <a:ea typeface="+mn-ea"/>
                <a:cs typeface="+mn-cs"/>
              </a:rPr>
              <a:t> to people with limited income and no insurance to cover </a:t>
            </a:r>
            <a:r>
              <a:rPr lang="en-US" sz="1200" b="0" i="0" kern="1200" dirty="0" err="1">
                <a:solidFill>
                  <a:schemeClr val="tx1"/>
                </a:solidFill>
                <a:effectLst/>
                <a:latin typeface="+mn-lt"/>
                <a:ea typeface="+mn-ea"/>
                <a:cs typeface="+mn-cs"/>
              </a:rPr>
              <a:t>PrEP</a:t>
            </a:r>
            <a:r>
              <a:rPr lang="en-US" sz="1200" b="0" i="0" kern="1200" dirty="0">
                <a:solidFill>
                  <a:schemeClr val="tx1"/>
                </a:solidFill>
                <a:effectLst/>
                <a:latin typeface="+mn-lt"/>
                <a:ea typeface="+mn-ea"/>
                <a:cs typeface="+mn-cs"/>
              </a:rPr>
              <a:t> care.</a:t>
            </a:r>
          </a:p>
          <a:p>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PEP (post-exposure prophylaxis) </a:t>
            </a:r>
            <a:r>
              <a:rPr lang="en-US" sz="1200" b="0" i="0" kern="1200" dirty="0">
                <a:solidFill>
                  <a:schemeClr val="tx1"/>
                </a:solidFill>
                <a:effectLst/>
                <a:latin typeface="+mn-lt"/>
                <a:ea typeface="+mn-ea"/>
                <a:cs typeface="+mn-cs"/>
              </a:rPr>
              <a:t>means taking antiretroviral medicines (ART) after being potentially exposed to HIV to prevent becoming infected.  PEP should be used only in emergency situations and must be started within 72 hours after a recent possible exposure to HIV. If you think you’ve recently been exposed to HIV during sex or through sharing needles and works to prepare drugs or if you’ve been sexually assaulted, talk to your health care provider or an emergency room doctor about PEP right away.</a:t>
            </a:r>
          </a:p>
          <a:p>
            <a:r>
              <a:rPr lang="en-US" dirty="0"/>
              <a:t>For more information please visit www.cdc.gov/hiv</a:t>
            </a:r>
          </a:p>
        </p:txBody>
      </p:sp>
      <p:sp>
        <p:nvSpPr>
          <p:cNvPr id="4" name="Slide Number Placeholder 3"/>
          <p:cNvSpPr>
            <a:spLocks noGrp="1"/>
          </p:cNvSpPr>
          <p:nvPr>
            <p:ph type="sldNum" sz="quarter" idx="10"/>
          </p:nvPr>
        </p:nvSpPr>
        <p:spPr/>
        <p:txBody>
          <a:bodyPr/>
          <a:lstStyle/>
          <a:p>
            <a:fld id="{00C2020F-4E4E-463A-95B7-DDFFF607D600}" type="slidenum">
              <a:rPr lang="en-US" smtClean="0"/>
              <a:pPr/>
              <a:t>45</a:t>
            </a:fld>
            <a:endParaRPr lang="en-US"/>
          </a:p>
        </p:txBody>
      </p:sp>
    </p:spTree>
    <p:extLst>
      <p:ext uri="{BB962C8B-B14F-4D97-AF65-F5344CB8AC3E}">
        <p14:creationId xmlns:p14="http://schemas.microsoft.com/office/powerpoint/2010/main" val="51747624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defTabSz="930330">
              <a:spcBef>
                <a:spcPct val="0"/>
              </a:spcBef>
            </a:pPr>
            <a:r>
              <a:rPr lang="en-US" sz="900" b="1" dirty="0"/>
              <a:t>KEY POINTS</a:t>
            </a:r>
          </a:p>
          <a:p>
            <a:pPr marL="0" lvl="1" defTabSz="930330">
              <a:spcBef>
                <a:spcPct val="0"/>
              </a:spcBef>
            </a:pPr>
            <a:r>
              <a:rPr lang="en-US" sz="900" dirty="0"/>
              <a:t>Even when these HIV medications are effective, however, one can still transmit HIV to others. They are not a cure for HIV. Researchers are continuing to develop many new types of AIDS/HIV medications. </a:t>
            </a:r>
          </a:p>
          <a:p>
            <a:pPr marL="0" lvl="1" defTabSz="930330">
              <a:spcBef>
                <a:spcPct val="0"/>
              </a:spcBef>
            </a:pPr>
            <a:endParaRPr lang="en-US" sz="900" b="1" dirty="0"/>
          </a:p>
          <a:p>
            <a:pPr marL="0" lvl="1" defTabSz="930330">
              <a:spcBef>
                <a:spcPct val="0"/>
              </a:spcBef>
            </a:pPr>
            <a:r>
              <a:rPr lang="en-US" sz="900" b="1" dirty="0"/>
              <a:t>Additional Information for the Trainer(s)</a:t>
            </a:r>
          </a:p>
          <a:p>
            <a:pPr marL="0" lvl="1" defTabSz="930330">
              <a:spcBef>
                <a:spcPct val="0"/>
              </a:spcBef>
            </a:pPr>
            <a:r>
              <a:rPr lang="en-US" sz="900" dirty="0"/>
              <a:t>Please refer to the following link for additional information: </a:t>
            </a:r>
            <a:r>
              <a:rPr lang="en-US" sz="900" u="sng" dirty="0"/>
              <a:t>http://www.webmd.com/hiv-aids/aids-hiv-medication.   </a:t>
            </a:r>
          </a:p>
          <a:p>
            <a:pPr defTabSz="930330"/>
            <a:endParaRPr lang="en-US" dirty="0"/>
          </a:p>
          <a:p>
            <a:endParaRPr lang="en-US" dirty="0"/>
          </a:p>
        </p:txBody>
      </p:sp>
      <p:sp>
        <p:nvSpPr>
          <p:cNvPr id="4" name="Slide Number Placeholder 3"/>
          <p:cNvSpPr>
            <a:spLocks noGrp="1"/>
          </p:cNvSpPr>
          <p:nvPr>
            <p:ph type="sldNum" sz="quarter" idx="10"/>
          </p:nvPr>
        </p:nvSpPr>
        <p:spPr/>
        <p:txBody>
          <a:bodyPr/>
          <a:lstStyle/>
          <a:p>
            <a:fld id="{00C2020F-4E4E-463A-95B7-DDFFF607D600}" type="slidenum">
              <a:rPr lang="en-US" smtClean="0"/>
              <a:pPr/>
              <a:t>46</a:t>
            </a:fld>
            <a:endParaRPr lang="en-US"/>
          </a:p>
        </p:txBody>
      </p:sp>
    </p:spTree>
    <p:extLst>
      <p:ext uri="{BB962C8B-B14F-4D97-AF65-F5344CB8AC3E}">
        <p14:creationId xmlns:p14="http://schemas.microsoft.com/office/powerpoint/2010/main" val="234919287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UNAIDS</a:t>
            </a:r>
            <a:r>
              <a:rPr lang="en-US" baseline="0" dirty="0"/>
              <a:t> has an ambitious treatment target to help end the AIDS epidemic. </a:t>
            </a:r>
            <a:r>
              <a:rPr lang="en-US" sz="1200" b="0" i="0" kern="1200" dirty="0">
                <a:solidFill>
                  <a:schemeClr val="tx1"/>
                </a:solidFill>
                <a:effectLst/>
                <a:latin typeface="+mn-lt"/>
                <a:ea typeface="+mn-ea"/>
                <a:cs typeface="+mn-cs"/>
              </a:rPr>
              <a:t>By 2020, 90% of all people living with HIV will know their HIV status. By 2020, 90% of all people with diagnosed HIV infection will receive sustained antiretroviral therapy. By 2020, 90% of all people receiving antiretroviral therapy will have viral suppression.</a:t>
            </a:r>
            <a:endParaRPr lang="en-US" dirty="0"/>
          </a:p>
        </p:txBody>
      </p:sp>
      <p:sp>
        <p:nvSpPr>
          <p:cNvPr id="4" name="Slide Number Placeholder 3"/>
          <p:cNvSpPr>
            <a:spLocks noGrp="1"/>
          </p:cNvSpPr>
          <p:nvPr>
            <p:ph type="sldNum" sz="quarter" idx="10"/>
          </p:nvPr>
        </p:nvSpPr>
        <p:spPr/>
        <p:txBody>
          <a:bodyPr/>
          <a:lstStyle/>
          <a:p>
            <a:fld id="{00C2020F-4E4E-463A-95B7-DDFFF607D600}" type="slidenum">
              <a:rPr lang="en-US" smtClean="0"/>
              <a:pPr/>
              <a:t>47</a:t>
            </a:fld>
            <a:endParaRPr lang="en-US"/>
          </a:p>
        </p:txBody>
      </p:sp>
    </p:spTree>
    <p:extLst>
      <p:ext uri="{BB962C8B-B14F-4D97-AF65-F5344CB8AC3E}">
        <p14:creationId xmlns:p14="http://schemas.microsoft.com/office/powerpoint/2010/main" val="193875161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might be easy to skip or hurry though questions we might determine not applicable to our clients. </a:t>
            </a:r>
          </a:p>
          <a:p>
            <a:endParaRPr lang="en-US" dirty="0"/>
          </a:p>
          <a:p>
            <a:r>
              <a:rPr lang="en-US" dirty="0"/>
              <a:t>An example of this is making the assumption someone over the age of 50 is not sexually active, therefore skipping questions about sex and sexuality. </a:t>
            </a:r>
          </a:p>
          <a:p>
            <a:endParaRPr lang="en-US" dirty="0"/>
          </a:p>
          <a:p>
            <a:r>
              <a:rPr lang="en-US" dirty="0"/>
              <a:t>Another example is skipping questions about multiple partners  if the client reports they are married.</a:t>
            </a:r>
          </a:p>
          <a:p>
            <a:endParaRPr lang="en-US" dirty="0"/>
          </a:p>
          <a:p>
            <a:r>
              <a:rPr lang="en-US" dirty="0"/>
              <a:t>Developing prevention messages that focus on risky sexual behaviors minimizes the shame and stigma associated with sexual orientation and reaches the widest possible audience. </a:t>
            </a:r>
          </a:p>
          <a:p>
            <a:endParaRPr lang="en-US" dirty="0"/>
          </a:p>
          <a:p>
            <a:r>
              <a:rPr lang="en-US" dirty="0"/>
              <a:t>Targeted messaging is recommended to reach specific communities. Use the assistance of the target audience to help develop messaging that best reflects the community’s needs. This is of particular importance for communities that have historically been underrepresented in HIV prevention social marketing campaigns (e.g. American Indian/Alaska Native peoples).</a:t>
            </a:r>
          </a:p>
          <a:p>
            <a:endParaRPr lang="en-US" dirty="0"/>
          </a:p>
          <a:p>
            <a:endParaRPr lang="en-US" dirty="0"/>
          </a:p>
        </p:txBody>
      </p:sp>
      <p:sp>
        <p:nvSpPr>
          <p:cNvPr id="4" name="Slide Number Placeholder 3"/>
          <p:cNvSpPr>
            <a:spLocks noGrp="1"/>
          </p:cNvSpPr>
          <p:nvPr>
            <p:ph type="sldNum" sz="quarter" idx="10"/>
          </p:nvPr>
        </p:nvSpPr>
        <p:spPr/>
        <p:txBody>
          <a:bodyPr/>
          <a:lstStyle/>
          <a:p>
            <a:fld id="{00C2020F-4E4E-463A-95B7-DDFFF607D600}" type="slidenum">
              <a:rPr lang="en-US" smtClean="0"/>
              <a:pPr/>
              <a:t>48</a:t>
            </a:fld>
            <a:endParaRPr lang="en-US"/>
          </a:p>
        </p:txBody>
      </p:sp>
    </p:spTree>
    <p:extLst>
      <p:ext uri="{BB962C8B-B14F-4D97-AF65-F5344CB8AC3E}">
        <p14:creationId xmlns:p14="http://schemas.microsoft.com/office/powerpoint/2010/main" val="286330411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a:t>
            </a:r>
            <a:r>
              <a:rPr lang="en-US" baseline="0" dirty="0"/>
              <a:t> next segment of the module will explore substance use and mental health issues among YMSM.</a:t>
            </a:r>
            <a:endParaRPr lang="en-US" dirty="0"/>
          </a:p>
        </p:txBody>
      </p:sp>
      <p:sp>
        <p:nvSpPr>
          <p:cNvPr id="4" name="Slide Number Placeholder 3"/>
          <p:cNvSpPr>
            <a:spLocks noGrp="1"/>
          </p:cNvSpPr>
          <p:nvPr>
            <p:ph type="sldNum" sz="quarter" idx="10"/>
          </p:nvPr>
        </p:nvSpPr>
        <p:spPr/>
        <p:txBody>
          <a:bodyPr/>
          <a:lstStyle/>
          <a:p>
            <a:fld id="{00C2020F-4E4E-463A-95B7-DDFFF607D600}" type="slidenum">
              <a:rPr lang="en-US" smtClean="0"/>
              <a:pPr/>
              <a:t>49</a:t>
            </a:fld>
            <a:endParaRPr lang="en-US"/>
          </a:p>
        </p:txBody>
      </p:sp>
    </p:spTree>
    <p:extLst>
      <p:ext uri="{BB962C8B-B14F-4D97-AF65-F5344CB8AC3E}">
        <p14:creationId xmlns:p14="http://schemas.microsoft.com/office/powerpoint/2010/main" val="341926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The curriculum is designed to develop provider skills in delivering culturally responsive prevention and treatment services for LGBT populations.</a:t>
            </a:r>
            <a:r>
              <a:rPr lang="en-US" sz="1200" baseline="0" dirty="0"/>
              <a:t>  </a:t>
            </a:r>
            <a:r>
              <a:rPr lang="en-US" sz="1200" dirty="0"/>
              <a:t>Content focus areas include: physical health, substance abuse treatment, mental health, and other health related concerns for LGBT populations.</a:t>
            </a:r>
            <a:r>
              <a:rPr lang="en-US" sz="1200" baseline="0" dirty="0"/>
              <a:t>  </a:t>
            </a:r>
            <a:r>
              <a:rPr lang="en-US" sz="1200" dirty="0"/>
              <a:t>The curriculum also provides treatment strategies and considerations for clinical work that have been effective with LGBT populations.</a:t>
            </a:r>
          </a:p>
        </p:txBody>
      </p:sp>
      <p:sp>
        <p:nvSpPr>
          <p:cNvPr id="4" name="Slide Number Placeholder 3"/>
          <p:cNvSpPr>
            <a:spLocks noGrp="1"/>
          </p:cNvSpPr>
          <p:nvPr>
            <p:ph type="sldNum" sz="quarter" idx="10"/>
          </p:nvPr>
        </p:nvSpPr>
        <p:spPr/>
        <p:txBody>
          <a:bodyPr/>
          <a:lstStyle/>
          <a:p>
            <a:fld id="{87FFB768-58F7-41B9-9EB2-A3CC840F3B2C}" type="slidenum">
              <a:rPr lang="en-US" smtClean="0"/>
              <a:pPr/>
              <a:t>5</a:t>
            </a:fld>
            <a:endParaRPr lang="en-US"/>
          </a:p>
        </p:txBody>
      </p:sp>
    </p:spTree>
    <p:extLst>
      <p:ext uri="{BB962C8B-B14F-4D97-AF65-F5344CB8AC3E}">
        <p14:creationId xmlns:p14="http://schemas.microsoft.com/office/powerpoint/2010/main" val="150550403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Evidence-based HIV prevention interventions with men who have sex with men (MSM) in the United States have moderate effect sizes in reducing HIV sexual risk behavior. Mental health and psychosocial problems, which both disproportionately affect MSM populations and are implicated in HIV transmission risk behaviors, also likely interfere with the uptake of HIV behavioral interventions. Moreover, given that mental health and psychosocial problems such as depression, substance use, and violence frequently co-occur for many MSM (</a:t>
            </a:r>
            <a:r>
              <a:rPr lang="en-US" dirty="0" err="1"/>
              <a:t>eg</a:t>
            </a:r>
            <a:r>
              <a:rPr lang="en-US" dirty="0"/>
              <a:t>, as “</a:t>
            </a:r>
            <a:r>
              <a:rPr lang="en-US" dirty="0" err="1"/>
              <a:t>syndemic</a:t>
            </a:r>
            <a:r>
              <a:rPr lang="en-US" dirty="0"/>
              <a:t> conditions”), what is probably needed are combination prevention efforts, or prevention “cocktails,” similar to treatment “cocktails,” that address the psychological and behavioral mechanisms that interact to produce elevated risk for HIV. Such interventions should incorporate a holistic framework to address the sexual health and overall well-being of MSM. Addressing co-occurring psychosocial risk factors is apt to improve effect sizes of current HIV prevention interventions and allow for more effective uptake by MSM.</a:t>
            </a:r>
          </a:p>
          <a:p>
            <a:endParaRPr lang="en-US" b="1" dirty="0"/>
          </a:p>
          <a:p>
            <a:r>
              <a:rPr lang="en-US" b="1" dirty="0"/>
              <a:t>REFERENCE:</a:t>
            </a:r>
          </a:p>
          <a:p>
            <a:r>
              <a:rPr lang="en-US" dirty="0" err="1"/>
              <a:t>Safren</a:t>
            </a:r>
            <a:r>
              <a:rPr lang="en-US" dirty="0"/>
              <a:t>, S.A., </a:t>
            </a:r>
            <a:r>
              <a:rPr lang="en-US" dirty="0" err="1"/>
              <a:t>Reisner</a:t>
            </a:r>
            <a:r>
              <a:rPr lang="en-US" dirty="0"/>
              <a:t>, S.L., Herrick, A., </a:t>
            </a:r>
            <a:r>
              <a:rPr lang="en-US" dirty="0" err="1"/>
              <a:t>Mimiaga</a:t>
            </a:r>
            <a:r>
              <a:rPr lang="en-US" dirty="0"/>
              <a:t>, M.J., &amp; Stall, R. (2010). Mental health and HIV risk in men who have sex with men. </a:t>
            </a:r>
            <a:r>
              <a:rPr lang="en-US" i="1" dirty="0"/>
              <a:t>J </a:t>
            </a:r>
            <a:r>
              <a:rPr lang="en-US" i="1" dirty="0" err="1"/>
              <a:t>Acquir</a:t>
            </a:r>
            <a:r>
              <a:rPr lang="en-US" i="1" dirty="0"/>
              <a:t> Immune </a:t>
            </a:r>
            <a:r>
              <a:rPr lang="en-US" i="1" dirty="0" err="1"/>
              <a:t>Defic</a:t>
            </a:r>
            <a:r>
              <a:rPr lang="en-US" i="1" dirty="0"/>
              <a:t> </a:t>
            </a:r>
            <a:r>
              <a:rPr lang="en-US" i="1" dirty="0" err="1"/>
              <a:t>Syndr</a:t>
            </a:r>
            <a:r>
              <a:rPr lang="en-US" i="1" dirty="0"/>
              <a:t>, 55</a:t>
            </a:r>
            <a:r>
              <a:rPr lang="en-US" dirty="0"/>
              <a:t>(</a:t>
            </a:r>
            <a:r>
              <a:rPr lang="en-US" dirty="0" err="1"/>
              <a:t>Suppl</a:t>
            </a:r>
            <a:r>
              <a:rPr lang="en-US" dirty="0"/>
              <a:t> 2), S74-S77.</a:t>
            </a:r>
          </a:p>
          <a:p>
            <a:endParaRPr lang="en-US" dirty="0"/>
          </a:p>
          <a:p>
            <a:pPr defTabSz="931774">
              <a:defRPr/>
            </a:pPr>
            <a:r>
              <a:rPr lang="en-US" b="1" dirty="0"/>
              <a:t>Additional</a:t>
            </a:r>
            <a:r>
              <a:rPr lang="en-US" b="1" baseline="0" dirty="0"/>
              <a:t> Information for the Trainer(s):</a:t>
            </a:r>
          </a:p>
          <a:p>
            <a:pPr defTabSz="931774">
              <a:defRPr/>
            </a:pPr>
            <a:r>
              <a:rPr lang="en-US" dirty="0"/>
              <a:t>According to the work of Holloway and colleagues and </a:t>
            </a:r>
            <a:r>
              <a:rPr lang="en-US" dirty="0" err="1"/>
              <a:t>Traube</a:t>
            </a:r>
            <a:r>
              <a:rPr lang="en-US" dirty="0"/>
              <a:t> and colleagues,</a:t>
            </a:r>
            <a:r>
              <a:rPr lang="en-US" baseline="0" dirty="0"/>
              <a:t> mental illness and substance use among young men who have sex with men occurs in the context of a variety of sociodemographic factors and issues, including poverty, racism, homophobia, limited health insurance, lack of transportation, homelessness, unemployment, limited education, and low health literacy.</a:t>
            </a:r>
          </a:p>
          <a:p>
            <a:pPr defTabSz="931774">
              <a:defRPr/>
            </a:pPr>
            <a:endParaRPr lang="en-US" baseline="0" dirty="0"/>
          </a:p>
          <a:p>
            <a:pPr defTabSz="931774">
              <a:defRPr/>
            </a:pPr>
            <a:r>
              <a:rPr lang="en-US" b="1" baseline="0" dirty="0"/>
              <a:t>REFERENCES:</a:t>
            </a:r>
          </a:p>
          <a:p>
            <a:pPr defTabSz="931774">
              <a:defRPr/>
            </a:pPr>
            <a:r>
              <a:rPr lang="en-US" dirty="0"/>
              <a:t>Holloway, I.W., </a:t>
            </a:r>
            <a:r>
              <a:rPr lang="en-US" dirty="0" err="1"/>
              <a:t>Shrager</a:t>
            </a:r>
            <a:r>
              <a:rPr lang="en-US" dirty="0"/>
              <a:t>, S.M., Wong, C.F., Dunlap, S.L., &amp; </a:t>
            </a:r>
            <a:r>
              <a:rPr lang="en-US" dirty="0" err="1"/>
              <a:t>Kipke</a:t>
            </a:r>
            <a:r>
              <a:rPr lang="en-US" dirty="0"/>
              <a:t>, M.D. (2014). Venue-based network analysis to inform HIV prevention efforts among young gay, bisexual, and other men who have sex with men. </a:t>
            </a:r>
            <a:r>
              <a:rPr lang="en-US" i="1" dirty="0"/>
              <a:t>Prevention Science, 15</a:t>
            </a:r>
            <a:r>
              <a:rPr lang="en-US" dirty="0"/>
              <a:t>, 419-427.</a:t>
            </a:r>
          </a:p>
          <a:p>
            <a:endParaRPr lang="en-US" dirty="0"/>
          </a:p>
          <a:p>
            <a:r>
              <a:rPr lang="en-US" dirty="0" err="1"/>
              <a:t>Traube</a:t>
            </a:r>
            <a:r>
              <a:rPr lang="en-US" dirty="0"/>
              <a:t>, D.E., Schrager, S.M., Holloway, I.W., Weiss, G., &amp; </a:t>
            </a:r>
            <a:r>
              <a:rPr lang="en-US" dirty="0" err="1"/>
              <a:t>Kipke</a:t>
            </a:r>
            <a:r>
              <a:rPr lang="en-US" dirty="0"/>
              <a:t>, M.D. (2013). Environmental risk, social cognition, and drug use among young men who have sex with men; Longitudinal effects of minority status on health processes and outcomes. </a:t>
            </a:r>
            <a:r>
              <a:rPr lang="en-US" i="1" dirty="0"/>
              <a:t>Drug Alcohol Depend,</a:t>
            </a:r>
            <a:r>
              <a:rPr lang="en-US" dirty="0"/>
              <a:t> </a:t>
            </a:r>
            <a:r>
              <a:rPr lang="en-US" i="1" dirty="0"/>
              <a:t>127</a:t>
            </a:r>
            <a:r>
              <a:rPr lang="en-US" dirty="0"/>
              <a:t>, 1-7.</a:t>
            </a:r>
          </a:p>
        </p:txBody>
      </p:sp>
      <p:sp>
        <p:nvSpPr>
          <p:cNvPr id="4" name="Slide Number Placeholder 3"/>
          <p:cNvSpPr>
            <a:spLocks noGrp="1"/>
          </p:cNvSpPr>
          <p:nvPr>
            <p:ph type="sldNum" sz="quarter" idx="10"/>
          </p:nvPr>
        </p:nvSpPr>
        <p:spPr/>
        <p:txBody>
          <a:bodyPr/>
          <a:lstStyle/>
          <a:p>
            <a:fld id="{00C2020F-4E4E-463A-95B7-DDFFF607D600}" type="slidenum">
              <a:rPr lang="en-US" smtClean="0"/>
              <a:pPr/>
              <a:t>50</a:t>
            </a:fld>
            <a:endParaRPr lang="en-US"/>
          </a:p>
        </p:txBody>
      </p:sp>
    </p:spTree>
    <p:extLst>
      <p:ext uri="{BB962C8B-B14F-4D97-AF65-F5344CB8AC3E}">
        <p14:creationId xmlns:p14="http://schemas.microsoft.com/office/powerpoint/2010/main" val="151851038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According</a:t>
            </a:r>
            <a:r>
              <a:rPr lang="en-US" baseline="0" dirty="0"/>
              <a:t> to the research that has focused on LGBT and MSM populations, studies have shown that they are more likely to use any alcohol and drugs, have higher rates of substance abuse, not withhold from alcohol and drug use, and continue heavy drinking later into life.</a:t>
            </a:r>
            <a:endParaRPr lang="en-US" dirty="0"/>
          </a:p>
        </p:txBody>
      </p:sp>
      <p:sp>
        <p:nvSpPr>
          <p:cNvPr id="4" name="Slide Number Placeholder 3"/>
          <p:cNvSpPr>
            <a:spLocks noGrp="1"/>
          </p:cNvSpPr>
          <p:nvPr>
            <p:ph type="sldNum" sz="quarter" idx="10"/>
          </p:nvPr>
        </p:nvSpPr>
        <p:spPr/>
        <p:txBody>
          <a:bodyPr/>
          <a:lstStyle/>
          <a:p>
            <a:fld id="{00C2020F-4E4E-463A-95B7-DDFFF607D600}" type="slidenum">
              <a:rPr lang="en-US" smtClean="0"/>
              <a:pPr/>
              <a:t>51</a:t>
            </a:fld>
            <a:endParaRPr lang="en-US"/>
          </a:p>
        </p:txBody>
      </p:sp>
    </p:spTree>
    <p:extLst>
      <p:ext uri="{BB962C8B-B14F-4D97-AF65-F5344CB8AC3E}">
        <p14:creationId xmlns:p14="http://schemas.microsoft.com/office/powerpoint/2010/main" val="342894839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study </a:t>
            </a:r>
            <a:r>
              <a:rPr lang="en-US" sz="1200" b="0" i="0" kern="1200" dirty="0">
                <a:solidFill>
                  <a:schemeClr val="tx1"/>
                </a:solidFill>
                <a:effectLst/>
                <a:latin typeface="+mn-lt"/>
                <a:ea typeface="+mn-ea"/>
                <a:cs typeface="+mn-cs"/>
              </a:rPr>
              <a:t>the demographic interview assessed participant age, race/ethnicity, sexual orientation, self-reported HIV status (confirmed with </a:t>
            </a:r>
            <a:r>
              <a:rPr lang="en-US" sz="1200" b="0" i="0" kern="1200" dirty="0" err="1">
                <a:solidFill>
                  <a:schemeClr val="tx1"/>
                </a:solidFill>
                <a:effectLst/>
                <a:latin typeface="+mn-lt"/>
                <a:ea typeface="+mn-ea"/>
                <a:cs typeface="+mn-cs"/>
              </a:rPr>
              <a:t>OraQuick</a:t>
            </a:r>
            <a:r>
              <a:rPr lang="en-US" sz="1200" b="0" i="0" kern="1200" dirty="0">
                <a:solidFill>
                  <a:schemeClr val="tx1"/>
                </a:solidFill>
                <a:effectLst/>
                <a:latin typeface="+mn-lt"/>
                <a:ea typeface="+mn-ea"/>
                <a:cs typeface="+mn-cs"/>
              </a:rPr>
              <a:t> HIV antibody test), living situation, and educational attainment. Participants self-reported sexual orientation as: “only gay/homosexual”, “mostly gay/homosexual”, “bisexual”, “mostly heterosexual”, “only heterosexual”, or “other”.</a:t>
            </a:r>
          </a:p>
          <a:p>
            <a:endParaRPr lang="en-US" dirty="0"/>
          </a:p>
          <a:p>
            <a:r>
              <a:rPr lang="en-US" dirty="0"/>
              <a:t>YMSM are substantially more likely to use illicit drugs and other substances as compared to heterosexual peers, including</a:t>
            </a:r>
            <a:r>
              <a:rPr lang="en-US" baseline="0" dirty="0"/>
              <a:t> a higher prevalence of cigarette smoking, alcohol use and binge drinking, and illicit drug use.</a:t>
            </a:r>
            <a:r>
              <a:rPr lang="en-US" dirty="0"/>
              <a:t> Substance use during adolescence has critical implications for long-term physical and mental health, and among YMSM may lead to HIV</a:t>
            </a:r>
            <a:r>
              <a:rPr lang="en-US" baseline="0" dirty="0"/>
              <a:t> infection.</a:t>
            </a:r>
          </a:p>
          <a:p>
            <a:endParaRPr lang="en-US" baseline="0" dirty="0"/>
          </a:p>
          <a:p>
            <a:r>
              <a:rPr lang="en-US" b="1" baseline="0" dirty="0"/>
              <a:t>Additional Information for the Trainer(s):</a:t>
            </a:r>
          </a:p>
          <a:p>
            <a:r>
              <a:rPr lang="en-US" baseline="0" dirty="0"/>
              <a:t>According to data from Project EXPLORE (Marshall et al., 2015), younger age, self-identifying as white, lower educational attainment, depressive symptoms, and stimulant use were associated with reporting heavier drinking trajectories among MSM. Interventions to reduce heavy drinking among MSM should seek to mitigate the adverse effects of low attainment, depression, and early traumatic life events on the initiation, continuation, or escalation of frequent heavy drinking.</a:t>
            </a:r>
          </a:p>
          <a:p>
            <a:endParaRPr lang="en-US" baseline="0" dirty="0"/>
          </a:p>
          <a:p>
            <a:r>
              <a:rPr lang="en-US" baseline="0" dirty="0"/>
              <a:t>YMSM may be at particularly high risk for engaging in risky sexual behavior while under the influence of drugs. </a:t>
            </a:r>
            <a:r>
              <a:rPr lang="en-US" baseline="0" dirty="0" err="1"/>
              <a:t>Mustanski</a:t>
            </a:r>
            <a:r>
              <a:rPr lang="en-US" baseline="0" dirty="0"/>
              <a:t> and colleagues found a positive association between “any drug use” and sexual risk in YMSM; and use of club drugs and unprotected anal intercourse (UAI) in a general MSM (not youth-specific) population. </a:t>
            </a:r>
          </a:p>
          <a:p>
            <a:endParaRPr lang="en-US" baseline="0" dirty="0"/>
          </a:p>
          <a:p>
            <a:r>
              <a:rPr lang="en-US" baseline="0" dirty="0"/>
              <a:t>With regards to substance use among Asian/Pacific Islander YMSM, </a:t>
            </a:r>
            <a:r>
              <a:rPr lang="en-US" baseline="0" dirty="0" err="1"/>
              <a:t>Operario</a:t>
            </a:r>
            <a:r>
              <a:rPr lang="en-US" baseline="0" dirty="0"/>
              <a:t> and colleagues found that 24% used an illicit substance weekly or more often, 51% used club drugs, and 44% used three or more illicit substances. Associations between substance use and sexual risk behaviors also emerged. </a:t>
            </a:r>
            <a:endParaRPr lang="en-US" dirty="0"/>
          </a:p>
          <a:p>
            <a:endParaRPr lang="en-US" dirty="0"/>
          </a:p>
          <a:p>
            <a:r>
              <a:rPr lang="en-US" b="1" dirty="0"/>
              <a:t>REFERENCE:</a:t>
            </a:r>
          </a:p>
          <a:p>
            <a:r>
              <a:rPr lang="en-US" dirty="0"/>
              <a:t>Newcomb, M.E.,</a:t>
            </a:r>
            <a:r>
              <a:rPr lang="en-US" baseline="0" dirty="0"/>
              <a:t> Ryan, D.T., Greene, G.J., </a:t>
            </a:r>
            <a:r>
              <a:rPr lang="en-US" baseline="0" dirty="0" err="1"/>
              <a:t>Garofalo</a:t>
            </a:r>
            <a:r>
              <a:rPr lang="en-US" baseline="0" dirty="0"/>
              <a:t>, R., &amp; </a:t>
            </a:r>
            <a:r>
              <a:rPr lang="en-US" baseline="0" dirty="0" err="1"/>
              <a:t>Mustanski</a:t>
            </a:r>
            <a:r>
              <a:rPr lang="en-US" baseline="0" dirty="0"/>
              <a:t>, B. (2014). Prevalence and patterns of smoking, alcohol use, and illicit drug use in young men who have sex with men. </a:t>
            </a:r>
            <a:r>
              <a:rPr lang="en-US" i="1" baseline="0" dirty="0"/>
              <a:t>Drug and Alcohol Dependence, 141</a:t>
            </a:r>
            <a:r>
              <a:rPr lang="en-US" i="0" baseline="0" dirty="0"/>
              <a:t>, 65-71.</a:t>
            </a:r>
          </a:p>
          <a:p>
            <a:endParaRPr lang="en-US" i="0" baseline="0" dirty="0"/>
          </a:p>
          <a:p>
            <a:pPr defTabSz="931774">
              <a:defRPr/>
            </a:pPr>
            <a:r>
              <a:rPr lang="en-US" b="0" baseline="0" dirty="0"/>
              <a:t>Marshall, B.D.L., </a:t>
            </a:r>
            <a:r>
              <a:rPr lang="en-US" b="0" baseline="0" dirty="0" err="1"/>
              <a:t>Kahler</a:t>
            </a:r>
            <a:r>
              <a:rPr lang="en-US" b="0" baseline="0" dirty="0"/>
              <a:t>, C.W., </a:t>
            </a:r>
            <a:r>
              <a:rPr lang="en-US" b="0" baseline="0" dirty="0" err="1"/>
              <a:t>Koblin</a:t>
            </a:r>
            <a:r>
              <a:rPr lang="en-US" b="0" baseline="0" dirty="0"/>
              <a:t>, B.A., Mayer, K.H., </a:t>
            </a:r>
            <a:r>
              <a:rPr lang="en-US" b="0" baseline="0" dirty="0" err="1"/>
              <a:t>Mimiaga</a:t>
            </a:r>
            <a:r>
              <a:rPr lang="en-US" b="0" baseline="0" dirty="0"/>
              <a:t>, M.J., van den Berg, J.J., </a:t>
            </a:r>
            <a:r>
              <a:rPr lang="en-US" b="0" baseline="0" dirty="0" err="1"/>
              <a:t>Zaller</a:t>
            </a:r>
            <a:r>
              <a:rPr lang="en-US" b="0" baseline="0" dirty="0"/>
              <a:t>, N.D., &amp; </a:t>
            </a:r>
            <a:r>
              <a:rPr lang="en-US" b="0" baseline="0" dirty="0" err="1"/>
              <a:t>Operario</a:t>
            </a:r>
            <a:r>
              <a:rPr lang="en-US" b="0" baseline="0" dirty="0"/>
              <a:t>, D. (2015). Heavy drinking trajectories among men who have sex with men: A longitudinal, group-based analysis. </a:t>
            </a:r>
            <a:r>
              <a:rPr lang="en-US" b="0" i="1" baseline="0" dirty="0"/>
              <a:t>Alcoholism: Clinical and Experimental Research, 39</a:t>
            </a:r>
            <a:r>
              <a:rPr lang="en-US" b="0" i="0" baseline="0" dirty="0"/>
              <a:t>(2), 380-389.</a:t>
            </a:r>
            <a:endParaRPr lang="en-US" b="0" dirty="0"/>
          </a:p>
          <a:p>
            <a:endParaRPr lang="en-US" b="0" dirty="0"/>
          </a:p>
          <a:p>
            <a:r>
              <a:rPr lang="en-US" b="0" dirty="0" err="1"/>
              <a:t>Mustanski</a:t>
            </a:r>
            <a:r>
              <a:rPr lang="en-US" b="0" dirty="0"/>
              <a:t>, B.S.,</a:t>
            </a:r>
            <a:r>
              <a:rPr lang="en-US" b="0" baseline="0" dirty="0"/>
              <a:t> Newcomb, M.E., Du Bois, S.N., Garcia, S.G., &amp; </a:t>
            </a:r>
            <a:r>
              <a:rPr lang="en-US" b="0" baseline="0" dirty="0" err="1"/>
              <a:t>Grov</a:t>
            </a:r>
            <a:r>
              <a:rPr lang="en-US" b="0" baseline="0" dirty="0"/>
              <a:t>, C. (2011). HIV in young men who have sex with men: A review of epidemiology, risk, and protector factors, and interventions. </a:t>
            </a:r>
            <a:r>
              <a:rPr lang="en-US" b="0" i="1" baseline="0" dirty="0"/>
              <a:t>Journal of Sexual Research, 48</a:t>
            </a:r>
            <a:r>
              <a:rPr lang="en-US" b="0" i="0" baseline="0" dirty="0"/>
              <a:t>(2-3), 218-253.</a:t>
            </a:r>
          </a:p>
          <a:p>
            <a:endParaRPr lang="en-US" b="0" i="0" baseline="0" dirty="0"/>
          </a:p>
          <a:p>
            <a:pPr defTabSz="931774">
              <a:defRPr/>
            </a:pPr>
            <a:r>
              <a:rPr lang="en-US" baseline="0" dirty="0" err="1"/>
              <a:t>Operario</a:t>
            </a:r>
            <a:r>
              <a:rPr lang="en-US" baseline="0" dirty="0"/>
              <a:t>, D., Choi, K-H., Lee Chu, P., McFarland, W., </a:t>
            </a:r>
            <a:r>
              <a:rPr lang="en-US" baseline="0" dirty="0" err="1"/>
              <a:t>Secura</a:t>
            </a:r>
            <a:r>
              <a:rPr lang="en-US" baseline="0" dirty="0"/>
              <a:t>, G.M., </a:t>
            </a:r>
            <a:r>
              <a:rPr lang="en-US" baseline="0" dirty="0" err="1"/>
              <a:t>Behel</a:t>
            </a:r>
            <a:r>
              <a:rPr lang="en-US" baseline="0" dirty="0"/>
              <a:t>, S., </a:t>
            </a:r>
            <a:r>
              <a:rPr lang="en-US" baseline="0" dirty="0" err="1"/>
              <a:t>MacKellar</a:t>
            </a:r>
            <a:r>
              <a:rPr lang="en-US" baseline="0" dirty="0"/>
              <a:t>, D., &amp; </a:t>
            </a:r>
            <a:r>
              <a:rPr lang="en-US" baseline="0" dirty="0" err="1"/>
              <a:t>Valleroy</a:t>
            </a:r>
            <a:r>
              <a:rPr lang="en-US" baseline="0" dirty="0"/>
              <a:t>, L. (2006). Prevalence and correlates of substance use among young Asian Pacific Islander men who have sex with men. </a:t>
            </a:r>
            <a:r>
              <a:rPr lang="en-US" i="1" baseline="0" dirty="0"/>
              <a:t>Prevention Science, 7</a:t>
            </a:r>
            <a:r>
              <a:rPr lang="en-US" i="0" baseline="0" dirty="0"/>
              <a:t>(1), 19-29.</a:t>
            </a:r>
            <a:endParaRPr lang="en-US" dirty="0"/>
          </a:p>
          <a:p>
            <a:endParaRPr lang="en-US" dirty="0"/>
          </a:p>
        </p:txBody>
      </p:sp>
      <p:sp>
        <p:nvSpPr>
          <p:cNvPr id="4" name="Slide Number Placeholder 3"/>
          <p:cNvSpPr>
            <a:spLocks noGrp="1"/>
          </p:cNvSpPr>
          <p:nvPr>
            <p:ph type="sldNum" sz="quarter" idx="10"/>
          </p:nvPr>
        </p:nvSpPr>
        <p:spPr/>
        <p:txBody>
          <a:bodyPr/>
          <a:lstStyle/>
          <a:p>
            <a:fld id="{42061ACC-9A23-434A-B95E-D5B3A160ACBE}" type="slidenum">
              <a:rPr lang="en-US" smtClean="0"/>
              <a:pPr/>
              <a:t>52</a:t>
            </a:fld>
            <a:endParaRPr lang="en-US"/>
          </a:p>
        </p:txBody>
      </p:sp>
    </p:spTree>
    <p:extLst>
      <p:ext uri="{BB962C8B-B14F-4D97-AF65-F5344CB8AC3E}">
        <p14:creationId xmlns:p14="http://schemas.microsoft.com/office/powerpoint/2010/main" val="310712621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High stimulant-using and at-risk HIV populations, such as African American and Latino men who have sex with men (MSM), are increasingly using social networking technologies. Young and Shoptaw conducted the first research study to explore the associations between stimulant use, sexual risk behaviors, and social networking among these populations. The sample was comprised of 118 primarily African American and Latino MSM active Facebook users. Minority MSM who engaged social networks to meet men and find sex partners had high risk for stimulant use. It is critical to understand drug use among minority social networking users to provide insights to incorporate these technologies into drug prevention interventions. </a:t>
            </a:r>
          </a:p>
          <a:p>
            <a:endParaRPr lang="en-US" sz="1200" b="0" i="0" u="none" strike="noStrike" kern="1200" baseline="0" dirty="0">
              <a:solidFill>
                <a:schemeClr val="tx1"/>
              </a:solidFill>
              <a:latin typeface="+mn-lt"/>
              <a:ea typeface="+mn-ea"/>
              <a:cs typeface="+mn-cs"/>
            </a:endParaRPr>
          </a:p>
          <a:p>
            <a:r>
              <a:rPr lang="en-US" sz="1200" b="1" i="0" u="sng" strike="noStrike" kern="1200" baseline="0" dirty="0">
                <a:solidFill>
                  <a:schemeClr val="tx1"/>
                </a:solidFill>
                <a:latin typeface="+mn-lt"/>
                <a:ea typeface="+mn-ea"/>
                <a:cs typeface="+mn-cs"/>
              </a:rPr>
              <a:t>Reference:</a:t>
            </a:r>
          </a:p>
          <a:p>
            <a:r>
              <a:rPr lang="en-US" sz="1200" b="0" i="0" u="none" strike="noStrike" kern="1200" baseline="0" dirty="0">
                <a:solidFill>
                  <a:schemeClr val="tx1"/>
                </a:solidFill>
                <a:latin typeface="+mn-lt"/>
                <a:ea typeface="+mn-ea"/>
                <a:cs typeface="+mn-cs"/>
              </a:rPr>
              <a:t>Young, S.D., &amp; Shoptaw, S. (2013). Stimulant use among African American and Latino MSM social networking users. </a:t>
            </a:r>
            <a:r>
              <a:rPr lang="en-US" sz="1200" b="0" i="1" u="none" strike="noStrike" kern="1200" baseline="0" dirty="0">
                <a:solidFill>
                  <a:schemeClr val="tx1"/>
                </a:solidFill>
                <a:latin typeface="+mn-lt"/>
                <a:ea typeface="+mn-ea"/>
                <a:cs typeface="+mn-cs"/>
              </a:rPr>
              <a:t>Journal of Addictive Diseases, 32</a:t>
            </a:r>
            <a:r>
              <a:rPr lang="en-US" sz="1200" b="0" i="0" u="none" strike="noStrike" kern="1200" baseline="0" dirty="0">
                <a:solidFill>
                  <a:schemeClr val="tx1"/>
                </a:solidFill>
                <a:latin typeface="+mn-lt"/>
                <a:ea typeface="+mn-ea"/>
                <a:cs typeface="+mn-cs"/>
              </a:rPr>
              <a:t>(1), 1-11.</a:t>
            </a:r>
            <a:endParaRPr lang="en-US" dirty="0"/>
          </a:p>
        </p:txBody>
      </p:sp>
      <p:sp>
        <p:nvSpPr>
          <p:cNvPr id="4" name="Slide Number Placeholder 3"/>
          <p:cNvSpPr>
            <a:spLocks noGrp="1"/>
          </p:cNvSpPr>
          <p:nvPr>
            <p:ph type="sldNum" sz="quarter" idx="10"/>
          </p:nvPr>
        </p:nvSpPr>
        <p:spPr/>
        <p:txBody>
          <a:bodyPr/>
          <a:lstStyle/>
          <a:p>
            <a:fld id="{00C2020F-4E4E-463A-95B7-DDFFF607D600}" type="slidenum">
              <a:rPr lang="en-US" smtClean="0"/>
              <a:pPr/>
              <a:t>53</a:t>
            </a:fld>
            <a:endParaRPr lang="en-US"/>
          </a:p>
        </p:txBody>
      </p:sp>
    </p:spTree>
    <p:extLst>
      <p:ext uri="{BB962C8B-B14F-4D97-AF65-F5344CB8AC3E}">
        <p14:creationId xmlns:p14="http://schemas.microsoft.com/office/powerpoint/2010/main" val="41208147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Alcohol and drug use among some gay and bisexual men can be a reaction to </a:t>
            </a:r>
            <a:r>
              <a:rPr lang="en-US" b="1" dirty="0">
                <a:solidFill>
                  <a:srgbClr val="39587F"/>
                </a:solidFill>
              </a:rPr>
              <a:t>homophobia</a:t>
            </a:r>
            <a:r>
              <a:rPr lang="en-US" dirty="0"/>
              <a:t>, </a:t>
            </a:r>
            <a:r>
              <a:rPr lang="en-US" b="1" dirty="0">
                <a:solidFill>
                  <a:srgbClr val="39587F"/>
                </a:solidFill>
              </a:rPr>
              <a:t>discrimination</a:t>
            </a:r>
            <a:r>
              <a:rPr lang="en-US" dirty="0"/>
              <a:t>, or </a:t>
            </a:r>
            <a:r>
              <a:rPr lang="en-US" b="1" dirty="0">
                <a:solidFill>
                  <a:srgbClr val="39587F"/>
                </a:solidFill>
              </a:rPr>
              <a:t>violence</a:t>
            </a:r>
            <a:r>
              <a:rPr lang="en-US" dirty="0"/>
              <a:t> they experienced due to their sexual orientation and can </a:t>
            </a:r>
            <a:r>
              <a:rPr lang="en-US" b="1" dirty="0">
                <a:solidFill>
                  <a:srgbClr val="39587F"/>
                </a:solidFill>
              </a:rPr>
              <a:t>contribute to other mental health and physical health problems</a:t>
            </a:r>
            <a:r>
              <a:rPr lang="en-US" dirty="0"/>
              <a:t>. Ultimately, it can disrupt relationships, employment, and threaten financial stability.</a:t>
            </a:r>
          </a:p>
          <a:p>
            <a:pPr lvl="0"/>
            <a:endParaRPr lang="en-US" dirty="0"/>
          </a:p>
          <a:p>
            <a:pPr lvl="0"/>
            <a:r>
              <a:rPr lang="en-US" dirty="0"/>
              <a:t>For some gay and bisexual men, alcohol and illegal drug use, especially methamphetamines (meth), amyl nitrates (poppers), and drugs used to treat erectile dysfunction (when a man has a hard time keeping an erection during sex), also </a:t>
            </a:r>
            <a:r>
              <a:rPr lang="en-US" b="1" dirty="0">
                <a:solidFill>
                  <a:srgbClr val="39587F"/>
                </a:solidFill>
              </a:rPr>
              <a:t>contribute to a higher chance of getting HIV and other STIs</a:t>
            </a:r>
            <a:r>
              <a:rPr lang="en-US" dirty="0"/>
              <a:t>. Persons using drugs or alcohol may also raise their chances of getting HIV or giving it to others by getting involved in more risky sexual practices and behaviors or through sharing needles or other injection equipment.</a:t>
            </a:r>
          </a:p>
          <a:p>
            <a:endParaRPr lang="en-US" dirty="0"/>
          </a:p>
        </p:txBody>
      </p:sp>
      <p:sp>
        <p:nvSpPr>
          <p:cNvPr id="4" name="Slide Number Placeholder 3"/>
          <p:cNvSpPr>
            <a:spLocks noGrp="1"/>
          </p:cNvSpPr>
          <p:nvPr>
            <p:ph type="sldNum" sz="quarter" idx="10"/>
          </p:nvPr>
        </p:nvSpPr>
        <p:spPr/>
        <p:txBody>
          <a:bodyPr/>
          <a:lstStyle/>
          <a:p>
            <a:fld id="{00C2020F-4E4E-463A-95B7-DDFFF607D600}" type="slidenum">
              <a:rPr lang="en-US" smtClean="0"/>
              <a:pPr/>
              <a:t>54</a:t>
            </a:fld>
            <a:endParaRPr lang="en-US"/>
          </a:p>
        </p:txBody>
      </p:sp>
    </p:spTree>
    <p:extLst>
      <p:ext uri="{BB962C8B-B14F-4D97-AF65-F5344CB8AC3E}">
        <p14:creationId xmlns:p14="http://schemas.microsoft.com/office/powerpoint/2010/main" val="41376507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Gay and bisexual men</a:t>
            </a:r>
            <a:r>
              <a:rPr lang="en-US" baseline="0" dirty="0"/>
              <a:t> are more likely to be diagnosed with major depression, bipolar disorder, and generalized anxiety disorder.</a:t>
            </a:r>
            <a:endParaRPr lang="en-US" dirty="0"/>
          </a:p>
        </p:txBody>
      </p:sp>
      <p:sp>
        <p:nvSpPr>
          <p:cNvPr id="4" name="Slide Number Placeholder 3"/>
          <p:cNvSpPr>
            <a:spLocks noGrp="1"/>
          </p:cNvSpPr>
          <p:nvPr>
            <p:ph type="sldNum" sz="quarter" idx="10"/>
          </p:nvPr>
        </p:nvSpPr>
        <p:spPr/>
        <p:txBody>
          <a:bodyPr/>
          <a:lstStyle/>
          <a:p>
            <a:fld id="{00C2020F-4E4E-463A-95B7-DDFFF607D600}" type="slidenum">
              <a:rPr lang="en-US" smtClean="0"/>
              <a:pPr/>
              <a:t>55</a:t>
            </a:fld>
            <a:endParaRPr lang="en-US"/>
          </a:p>
        </p:txBody>
      </p:sp>
    </p:spTree>
    <p:extLst>
      <p:ext uri="{BB962C8B-B14F-4D97-AF65-F5344CB8AC3E}">
        <p14:creationId xmlns:p14="http://schemas.microsoft.com/office/powerpoint/2010/main" val="378056753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Mental</a:t>
            </a:r>
            <a:r>
              <a:rPr lang="en-US" baseline="0" dirty="0"/>
              <a:t> health issues may help to increase the risk of HIV infection in a variety of ways. </a:t>
            </a:r>
            <a:endParaRPr lang="en-US" dirty="0"/>
          </a:p>
        </p:txBody>
      </p:sp>
      <p:sp>
        <p:nvSpPr>
          <p:cNvPr id="4" name="Slide Number Placeholder 3"/>
          <p:cNvSpPr>
            <a:spLocks noGrp="1"/>
          </p:cNvSpPr>
          <p:nvPr>
            <p:ph type="sldNum" sz="quarter" idx="10"/>
          </p:nvPr>
        </p:nvSpPr>
        <p:spPr/>
        <p:txBody>
          <a:bodyPr/>
          <a:lstStyle/>
          <a:p>
            <a:fld id="{00C2020F-4E4E-463A-95B7-DDFFF607D600}" type="slidenum">
              <a:rPr lang="en-US" smtClean="0"/>
              <a:pPr/>
              <a:t>56</a:t>
            </a:fld>
            <a:endParaRPr lang="en-US"/>
          </a:p>
        </p:txBody>
      </p:sp>
    </p:spTree>
    <p:extLst>
      <p:ext uri="{BB962C8B-B14F-4D97-AF65-F5344CB8AC3E}">
        <p14:creationId xmlns:p14="http://schemas.microsoft.com/office/powerpoint/2010/main" val="311767542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association between mental health and sexual risk has been explored more extensively among adult MSM, with a limited number of studies focusing specifically on YMSM. In a review by </a:t>
            </a:r>
            <a:r>
              <a:rPr lang="en-US" dirty="0" err="1"/>
              <a:t>Mustanski</a:t>
            </a:r>
            <a:r>
              <a:rPr lang="en-US" dirty="0"/>
              <a:t> and colleagues, it was noted that individuals with higher depression scores had more sexual partners as compared to low depression symptom scorers. In addition, samples of sexual minority youth comprised partially or solely of YMSM have demonstrated increased risk for suicidal ideation and attempts, PTSD, behaviors associated with eating disorders, and generalized anxiety disorder and conduct disorder.</a:t>
            </a:r>
          </a:p>
          <a:p>
            <a:endParaRPr lang="en-US" dirty="0"/>
          </a:p>
          <a:p>
            <a:r>
              <a:rPr lang="en-US" dirty="0" err="1"/>
              <a:t>Mustanski</a:t>
            </a:r>
            <a:r>
              <a:rPr lang="en-US" dirty="0"/>
              <a:t> (2007) found an association between psychological distress and unprotected anal intercourse in an urban YMSM sample.</a:t>
            </a:r>
          </a:p>
          <a:p>
            <a:endParaRPr lang="en-US" dirty="0"/>
          </a:p>
          <a:p>
            <a:r>
              <a:rPr lang="en-US" b="1" dirty="0"/>
              <a:t>REFERENCE:</a:t>
            </a:r>
          </a:p>
          <a:p>
            <a:pPr defTabSz="931774">
              <a:defRPr/>
            </a:pPr>
            <a:r>
              <a:rPr lang="en-US" b="0" dirty="0" err="1"/>
              <a:t>Mustanski</a:t>
            </a:r>
            <a:r>
              <a:rPr lang="en-US" b="0" dirty="0"/>
              <a:t>, B.S.,</a:t>
            </a:r>
            <a:r>
              <a:rPr lang="en-US" b="0" baseline="0" dirty="0"/>
              <a:t> Newcomb, M.E., Du Bois, S.N., Garcia, S.G., &amp; </a:t>
            </a:r>
            <a:r>
              <a:rPr lang="en-US" b="0" baseline="0" dirty="0" err="1"/>
              <a:t>Grov</a:t>
            </a:r>
            <a:r>
              <a:rPr lang="en-US" b="0" baseline="0" dirty="0"/>
              <a:t>, C. (2011). HIV in young men who have sex with men: A review of epidemiology, risk, and protector factors, and interventions. </a:t>
            </a:r>
            <a:r>
              <a:rPr lang="en-US" b="0" i="1" baseline="0" dirty="0"/>
              <a:t>Journal of Sexual Research, 48</a:t>
            </a:r>
            <a:r>
              <a:rPr lang="en-US" b="0" i="0" baseline="0" dirty="0"/>
              <a:t>(2-3), 218-253.</a:t>
            </a:r>
          </a:p>
          <a:p>
            <a:pPr defTabSz="931774">
              <a:defRPr/>
            </a:pPr>
            <a:endParaRPr lang="en-US" b="0" i="0" baseline="0" dirty="0"/>
          </a:p>
          <a:p>
            <a:pPr defTabSz="931774">
              <a:defRPr/>
            </a:pPr>
            <a:r>
              <a:rPr lang="en-US" b="0" i="0" baseline="0" dirty="0" err="1"/>
              <a:t>Mustanski</a:t>
            </a:r>
            <a:r>
              <a:rPr lang="en-US" b="0" i="0" baseline="0" dirty="0"/>
              <a:t>, B. (2007). The influence of state and trait affect on HIV risk behaviors: A daily diary study of MSM. </a:t>
            </a:r>
            <a:r>
              <a:rPr lang="en-US" b="0" i="1" baseline="0" dirty="0"/>
              <a:t>Health Psychology, 26</a:t>
            </a:r>
            <a:r>
              <a:rPr lang="en-US" b="0" i="0" baseline="0" dirty="0"/>
              <a:t>(5), 618-626.</a:t>
            </a:r>
          </a:p>
          <a:p>
            <a:pPr defTabSz="931774">
              <a:defRPr/>
            </a:pPr>
            <a:endParaRPr lang="en-US" b="0" i="0" baseline="0" dirty="0"/>
          </a:p>
          <a:p>
            <a:endParaRPr lang="en-US" dirty="0"/>
          </a:p>
        </p:txBody>
      </p:sp>
      <p:sp>
        <p:nvSpPr>
          <p:cNvPr id="4" name="Slide Number Placeholder 3"/>
          <p:cNvSpPr>
            <a:spLocks noGrp="1"/>
          </p:cNvSpPr>
          <p:nvPr>
            <p:ph type="sldNum" sz="quarter" idx="10"/>
          </p:nvPr>
        </p:nvSpPr>
        <p:spPr/>
        <p:txBody>
          <a:bodyPr/>
          <a:lstStyle/>
          <a:p>
            <a:fld id="{8D84CD09-B107-4C57-A9BE-3AD69B2913D5}" type="slidenum">
              <a:rPr lang="en-US" smtClean="0"/>
              <a:pPr/>
              <a:t>57</a:t>
            </a:fld>
            <a:endParaRPr lang="en-US" dirty="0"/>
          </a:p>
        </p:txBody>
      </p:sp>
    </p:spTree>
    <p:extLst>
      <p:ext uri="{BB962C8B-B14F-4D97-AF65-F5344CB8AC3E}">
        <p14:creationId xmlns:p14="http://schemas.microsoft.com/office/powerpoint/2010/main" val="185080275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err="1">
                <a:solidFill>
                  <a:schemeClr val="tx1"/>
                </a:solidFill>
                <a:latin typeface="+mn-lt"/>
                <a:ea typeface="+mn-ea"/>
                <a:cs typeface="+mn-cs"/>
              </a:rPr>
              <a:t>Lelutiu</a:t>
            </a:r>
            <a:r>
              <a:rPr lang="en-US" sz="1200" b="0" i="0" u="none" strike="noStrike" kern="1200" baseline="0" dirty="0">
                <a:solidFill>
                  <a:schemeClr val="tx1"/>
                </a:solidFill>
                <a:latin typeface="+mn-lt"/>
                <a:ea typeface="+mn-ea"/>
                <a:cs typeface="+mn-cs"/>
              </a:rPr>
              <a:t>-Weinberger and colleagues examined race-based differences in gay-related stress in conjunction with the moderating role of mental health on substance use and sexual risk among 206 high-risk YMSM recruited September 2007–2010. When they looked specifically at the impact of stigma/stress and mental health issues on the number of high risk sex acts, they found that white </a:t>
            </a:r>
            <a:r>
              <a:rPr lang="en-US" sz="1200" b="1" i="0" u="none" strike="noStrike" kern="1200" baseline="0" dirty="0">
                <a:solidFill>
                  <a:schemeClr val="tx1"/>
                </a:solidFill>
                <a:latin typeface="+mn-lt"/>
                <a:ea typeface="+mn-ea"/>
                <a:cs typeface="+mn-cs"/>
              </a:rPr>
              <a:t>YMSM with low gay-related stigma scores and poorer mental health reported fewer high risk sex acts than white YMSM with low gay-related stigma scores and better mental health </a:t>
            </a:r>
            <a:r>
              <a:rPr lang="en-US" sz="1200" b="0" i="0" u="none" strike="noStrike" kern="1200" baseline="0" dirty="0">
                <a:solidFill>
                  <a:schemeClr val="tx1"/>
                </a:solidFill>
                <a:latin typeface="+mn-lt"/>
                <a:ea typeface="+mn-ea"/>
                <a:cs typeface="+mn-cs"/>
              </a:rPr>
              <a:t>(M=1.87 vs. M=4.90). As gay-related stigma increases, white YMSM with poorer mental health had greater odds of engaging in high risk sex acts compared to white YMSM with better mental health, for whom a reduction in sexual risk occurred rather than an increase (M=6.82 vs. 2.03). </a:t>
            </a:r>
            <a:r>
              <a:rPr lang="en-US" sz="1200" b="1" i="0" u="none" strike="noStrike" kern="1200" baseline="0" dirty="0">
                <a:solidFill>
                  <a:schemeClr val="tx1"/>
                </a:solidFill>
                <a:latin typeface="+mn-lt"/>
                <a:ea typeface="+mn-ea"/>
                <a:cs typeface="+mn-cs"/>
              </a:rPr>
              <a:t>For YMSM of color, those with low gay-related stigma scores, regardless of their mental health status, reported similar numbers of high risk sex acts </a:t>
            </a:r>
            <a:r>
              <a:rPr lang="en-US" sz="1200" b="0" i="0" u="none" strike="noStrike" kern="1200" baseline="0" dirty="0">
                <a:solidFill>
                  <a:schemeClr val="tx1"/>
                </a:solidFill>
                <a:latin typeface="+mn-lt"/>
                <a:ea typeface="+mn-ea"/>
                <a:cs typeface="+mn-cs"/>
              </a:rPr>
              <a:t>(M=5.52 and M=5.10). Those with poorer mental health were at higher odds of engaging in high risk sex with increasing stigma, while those with better mental health had less risky sex as stigma increased (M=7.1 vs. M=4.09).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All YMSM with poor mental health reported increasing sex risk with increasing stigma, and all YMSM with better mental health reported decreasing sex risk with increasing stigma. Second, YMSM of color reported more sex risk than white YMSM regardless of mental health, and had less of a decrease in high risk sex with improving mental health than their white counterparts. Third, white YMSM with poor mental health evidenced a sharper increase in sex risk with increasing stigma compared to YMSM of color, while white YMSM with better mental health evidenced a sharper decrease in sex risk with increasing stigma compared to YMSM of color.</a:t>
            </a:r>
          </a:p>
          <a:p>
            <a:endParaRPr lang="en-US" sz="1200" b="0" i="0" u="none" strike="noStrike" kern="1200" baseline="0" dirty="0">
              <a:solidFill>
                <a:schemeClr val="tx1"/>
              </a:solidFill>
              <a:latin typeface="+mn-lt"/>
              <a:ea typeface="+mn-ea"/>
              <a:cs typeface="+mn-cs"/>
            </a:endParaRPr>
          </a:p>
          <a:p>
            <a:r>
              <a:rPr lang="en-US" sz="1200" b="1" i="0" u="sng" strike="noStrike" kern="1200" baseline="0" dirty="0">
                <a:solidFill>
                  <a:schemeClr val="tx1"/>
                </a:solidFill>
                <a:latin typeface="+mn-lt"/>
                <a:ea typeface="+mn-ea"/>
                <a:cs typeface="+mn-cs"/>
              </a:rPr>
              <a:t>Reference:</a:t>
            </a:r>
          </a:p>
          <a:p>
            <a:r>
              <a:rPr lang="en-US" sz="1200" b="0" i="0" u="none" strike="noStrike" kern="1200" baseline="0" dirty="0" err="1">
                <a:solidFill>
                  <a:schemeClr val="tx1"/>
                </a:solidFill>
                <a:latin typeface="+mn-lt"/>
                <a:ea typeface="+mn-ea"/>
                <a:cs typeface="+mn-cs"/>
              </a:rPr>
              <a:t>Lelutiu</a:t>
            </a:r>
            <a:r>
              <a:rPr lang="en-US" sz="1200" b="0" i="0" u="none" strike="noStrike" kern="1200" baseline="0" dirty="0">
                <a:solidFill>
                  <a:schemeClr val="tx1"/>
                </a:solidFill>
                <a:latin typeface="+mn-lt"/>
                <a:ea typeface="+mn-ea"/>
                <a:cs typeface="+mn-cs"/>
              </a:rPr>
              <a:t>-Weinberger, C., </a:t>
            </a:r>
            <a:r>
              <a:rPr lang="en-US" sz="1200" b="0" i="0" u="none" strike="noStrike" kern="1200" baseline="0" dirty="0" err="1">
                <a:solidFill>
                  <a:schemeClr val="tx1"/>
                </a:solidFill>
                <a:latin typeface="+mn-lt"/>
                <a:ea typeface="+mn-ea"/>
                <a:cs typeface="+mn-cs"/>
              </a:rPr>
              <a:t>Gamarel</a:t>
            </a:r>
            <a:r>
              <a:rPr lang="en-US" sz="1200" b="0" i="0" u="none" strike="noStrike" kern="1200" baseline="0" dirty="0">
                <a:solidFill>
                  <a:schemeClr val="tx1"/>
                </a:solidFill>
                <a:latin typeface="+mn-lt"/>
                <a:ea typeface="+mn-ea"/>
                <a:cs typeface="+mn-cs"/>
              </a:rPr>
              <a:t>, K.E., Golub, S.A., &amp; Parsons, J.T. (2015). Race-based differentials of the impact of mental health and stigma on HIV risk among young men who have sex with men. </a:t>
            </a:r>
            <a:r>
              <a:rPr lang="en-US" sz="1200" b="0" i="1" u="none" strike="noStrike" kern="1200" baseline="0" dirty="0">
                <a:solidFill>
                  <a:schemeClr val="tx1"/>
                </a:solidFill>
                <a:latin typeface="+mn-lt"/>
                <a:ea typeface="+mn-ea"/>
                <a:cs typeface="+mn-cs"/>
              </a:rPr>
              <a:t>Health Psychology, 34</a:t>
            </a:r>
            <a:r>
              <a:rPr lang="en-US" sz="1200" b="0" i="0" u="none" strike="noStrike" kern="1200" baseline="0" dirty="0">
                <a:solidFill>
                  <a:schemeClr val="tx1"/>
                </a:solidFill>
                <a:latin typeface="+mn-lt"/>
                <a:ea typeface="+mn-ea"/>
                <a:cs typeface="+mn-cs"/>
              </a:rPr>
              <a:t>(8), 847-856.</a:t>
            </a:r>
          </a:p>
          <a:p>
            <a:endParaRPr lang="en-US" b="0" dirty="0"/>
          </a:p>
        </p:txBody>
      </p:sp>
      <p:sp>
        <p:nvSpPr>
          <p:cNvPr id="4" name="Slide Number Placeholder 3"/>
          <p:cNvSpPr>
            <a:spLocks noGrp="1"/>
          </p:cNvSpPr>
          <p:nvPr>
            <p:ph type="sldNum" sz="quarter" idx="10"/>
          </p:nvPr>
        </p:nvSpPr>
        <p:spPr/>
        <p:txBody>
          <a:bodyPr/>
          <a:lstStyle/>
          <a:p>
            <a:fld id="{00C2020F-4E4E-463A-95B7-DDFFF607D600}" type="slidenum">
              <a:rPr lang="en-US" smtClean="0"/>
              <a:pPr/>
              <a:t>58</a:t>
            </a:fld>
            <a:endParaRPr lang="en-US"/>
          </a:p>
        </p:txBody>
      </p:sp>
    </p:spTree>
    <p:extLst>
      <p:ext uri="{BB962C8B-B14F-4D97-AF65-F5344CB8AC3E}">
        <p14:creationId xmlns:p14="http://schemas.microsoft.com/office/powerpoint/2010/main" val="260111041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The term “coming out” (of the closet) refers to the life-long process of the development of a positive gay, lesbian, bisexual, or transgender identity. For many people, it</a:t>
            </a:r>
            <a:r>
              <a:rPr lang="en-US" sz="1200" b="0" i="0" kern="1200" baseline="0" dirty="0">
                <a:solidFill>
                  <a:schemeClr val="tx1"/>
                </a:solidFill>
                <a:effectLst/>
                <a:latin typeface="+mn-lt"/>
                <a:ea typeface="+mn-ea"/>
                <a:cs typeface="+mn-cs"/>
              </a:rPr>
              <a:t> can be a very </a:t>
            </a:r>
            <a:r>
              <a:rPr lang="en-US" sz="1200" b="0" i="0" kern="1200" dirty="0">
                <a:solidFill>
                  <a:schemeClr val="tx1"/>
                </a:solidFill>
                <a:effectLst/>
                <a:latin typeface="+mn-lt"/>
                <a:ea typeface="+mn-ea"/>
                <a:cs typeface="+mn-cs"/>
              </a:rPr>
              <a:t>long and difficult struggle,</a:t>
            </a:r>
            <a:r>
              <a:rPr lang="en-US" sz="1200" b="0" i="0" kern="1200" baseline="0" dirty="0">
                <a:solidFill>
                  <a:schemeClr val="tx1"/>
                </a:solidFill>
                <a:effectLst/>
                <a:latin typeface="+mn-lt"/>
                <a:ea typeface="+mn-ea"/>
                <a:cs typeface="+mn-cs"/>
              </a:rPr>
              <a:t> because of the need to confront </a:t>
            </a:r>
            <a:r>
              <a:rPr lang="en-US" sz="1200" b="0" i="0" kern="1200" dirty="0">
                <a:solidFill>
                  <a:schemeClr val="tx1"/>
                </a:solidFill>
                <a:effectLst/>
                <a:latin typeface="+mn-lt"/>
                <a:ea typeface="+mn-ea"/>
                <a:cs typeface="+mn-cs"/>
              </a:rPr>
              <a:t>homophobic attitudes and discriminatory practices along the way.  Many individuals first need to struggle with their own negative stereotypes and feelings of homophobia that they learned when they were growing up.</a:t>
            </a:r>
            <a:endParaRPr lang="en-US" dirty="0"/>
          </a:p>
        </p:txBody>
      </p:sp>
      <p:sp>
        <p:nvSpPr>
          <p:cNvPr id="4" name="Slide Number Placeholder 3"/>
          <p:cNvSpPr>
            <a:spLocks noGrp="1"/>
          </p:cNvSpPr>
          <p:nvPr>
            <p:ph type="sldNum" sz="quarter" idx="10"/>
          </p:nvPr>
        </p:nvSpPr>
        <p:spPr/>
        <p:txBody>
          <a:bodyPr/>
          <a:lstStyle/>
          <a:p>
            <a:fld id="{00C2020F-4E4E-463A-95B7-DDFFF607D600}" type="slidenum">
              <a:rPr lang="en-US" smtClean="0"/>
              <a:pPr/>
              <a:t>59</a:t>
            </a:fld>
            <a:endParaRPr lang="en-US"/>
          </a:p>
        </p:txBody>
      </p:sp>
    </p:spTree>
    <p:extLst>
      <p:ext uri="{BB962C8B-B14F-4D97-AF65-F5344CB8AC3E}">
        <p14:creationId xmlns:p14="http://schemas.microsoft.com/office/powerpoint/2010/main" val="22497960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a:solidFill>
                  <a:srgbClr val="FFFF00"/>
                </a:solidFill>
              </a:rPr>
              <a:t>This slide features a sample daylong training agenda with a start time of 8:30 and an end time of 4:30. Adjustments can be made, as needed, if you plan to present for less than one full day, or plan to rearrange the order of the modules.</a:t>
            </a:r>
          </a:p>
        </p:txBody>
      </p:sp>
      <p:sp>
        <p:nvSpPr>
          <p:cNvPr id="4" name="Slide Number Placeholder 3"/>
          <p:cNvSpPr>
            <a:spLocks noGrp="1"/>
          </p:cNvSpPr>
          <p:nvPr>
            <p:ph type="sldNum" sz="quarter" idx="10"/>
          </p:nvPr>
        </p:nvSpPr>
        <p:spPr/>
        <p:txBody>
          <a:bodyPr/>
          <a:lstStyle/>
          <a:p>
            <a:fld id="{CD177313-3CBD-47CB-8071-9BEAE09FBB90}" type="slidenum">
              <a:rPr lang="en-US" smtClean="0"/>
              <a:pPr/>
              <a:t>6</a:t>
            </a:fld>
            <a:endParaRPr lang="en-US"/>
          </a:p>
        </p:txBody>
      </p:sp>
    </p:spTree>
    <p:extLst>
      <p:ext uri="{BB962C8B-B14F-4D97-AF65-F5344CB8AC3E}">
        <p14:creationId xmlns:p14="http://schemas.microsoft.com/office/powerpoint/2010/main" val="190453472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68DC400-3245-4EAE-9819-D4591C0D9D14}" type="slidenum">
              <a:rPr lang="en-US" altLang="en-US"/>
              <a:pPr/>
              <a:t>60</a:t>
            </a:fld>
            <a:endParaRPr lang="en-US" altLang="en-US"/>
          </a:p>
        </p:txBody>
      </p:sp>
      <p:sp>
        <p:nvSpPr>
          <p:cNvPr id="61442" name="Rectangle 2"/>
          <p:cNvSpPr>
            <a:spLocks noGrp="1" noRot="1" noChangeAspect="1" noChangeArrowheads="1" noTextEdit="1"/>
          </p:cNvSpPr>
          <p:nvPr>
            <p:ph type="sldImg"/>
          </p:nvPr>
        </p:nvSpPr>
        <p:spPr>
          <a:ln/>
        </p:spPr>
      </p:sp>
      <p:sp>
        <p:nvSpPr>
          <p:cNvPr id="61443" name="Rectangle 3"/>
          <p:cNvSpPr>
            <a:spLocks noGrp="1" noChangeArrowheads="1"/>
          </p:cNvSpPr>
          <p:nvPr>
            <p:ph type="body" idx="1"/>
          </p:nvPr>
        </p:nvSpPr>
        <p:spPr/>
        <p:txBody>
          <a:bodyPr/>
          <a:lstStyle/>
          <a:p>
            <a:pPr defTabSz="931774">
              <a:defRPr/>
            </a:pPr>
            <a:r>
              <a:rPr lang="en-US" altLang="en-US" b="0" dirty="0"/>
              <a:t>The term "</a:t>
            </a:r>
            <a:r>
              <a:rPr lang="en-US" altLang="en-US" b="0" dirty="0">
                <a:solidFill>
                  <a:srgbClr val="800080"/>
                </a:solidFill>
              </a:rPr>
              <a:t>coming out</a:t>
            </a:r>
            <a:r>
              <a:rPr lang="en-US" altLang="en-US" b="0" dirty="0"/>
              <a:t>" refers to the experiences of lesbians and gay men as they work through and accept a stigmatized identity, transforming a negative self-identity into a positive one. </a:t>
            </a:r>
          </a:p>
          <a:p>
            <a:endParaRPr lang="en-US" altLang="en-US" dirty="0"/>
          </a:p>
        </p:txBody>
      </p:sp>
    </p:spTree>
    <p:extLst>
      <p:ext uri="{BB962C8B-B14F-4D97-AF65-F5344CB8AC3E}">
        <p14:creationId xmlns:p14="http://schemas.microsoft.com/office/powerpoint/2010/main" val="225399683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Sexual milestones</a:t>
            </a:r>
            <a:r>
              <a:rPr lang="en-US" baseline="0" dirty="0"/>
              <a:t> are defined as topics that are challenging to talk to family about or youth are unable to talk to their families about. </a:t>
            </a:r>
            <a:r>
              <a:rPr lang="en-US" dirty="0">
                <a:latin typeface="Arial" panose="020B0604020202020204" pitchFamily="34" charset="0"/>
                <a:cs typeface="Arial" panose="020B0604020202020204" pitchFamily="34" charset="0"/>
              </a:rPr>
              <a:t>Younger MSM were crossing sexual milestones at earlier ages which often coincides with when they are highly dependent on their families for food, shelter, and social/emotional support. Coming out “early” has been connected with experiencing forced sex and gay- related harassment before adulthood, HIV seropositivity, partner abuse, and depression during adulthood.</a:t>
            </a:r>
            <a:r>
              <a:rPr lang="en-US" baseline="0"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Negative outcomes likely driven in part by family rejection, evidenced as poor familial support, being harassed by family members because of sexual identity, and/or being kicked out of the home.</a:t>
            </a:r>
          </a:p>
          <a:p>
            <a:pPr defTabSz="931774">
              <a:defRPr/>
            </a:pPr>
            <a:endParaRPr lang="en-US" dirty="0">
              <a:latin typeface="Arial" panose="020B0604020202020204" pitchFamily="34" charset="0"/>
              <a:cs typeface="Arial" panose="020B0604020202020204" pitchFamily="34" charset="0"/>
            </a:endParaRPr>
          </a:p>
          <a:p>
            <a:pPr defTabSz="931774">
              <a:defRPr/>
            </a:pPr>
            <a:r>
              <a:rPr lang="en-US" b="1" dirty="0">
                <a:latin typeface="Arial" panose="020B0604020202020204" pitchFamily="34" charset="0"/>
                <a:cs typeface="Arial" panose="020B0604020202020204" pitchFamily="34" charset="0"/>
              </a:rPr>
              <a:t>REFERENCE:</a:t>
            </a:r>
          </a:p>
          <a:p>
            <a:pPr defTabSz="931774">
              <a:defRPr/>
            </a:pPr>
            <a:r>
              <a:rPr lang="en-US" dirty="0">
                <a:latin typeface="Arial" panose="020B0604020202020204" pitchFamily="34" charset="0"/>
                <a:cs typeface="Arial" panose="020B0604020202020204" pitchFamily="34" charset="0"/>
              </a:rPr>
              <a:t>Friedman, M.S.,</a:t>
            </a:r>
            <a:r>
              <a:rPr lang="en-US" baseline="0" dirty="0">
                <a:latin typeface="Arial" panose="020B0604020202020204" pitchFamily="34" charset="0"/>
                <a:cs typeface="Arial" panose="020B0604020202020204" pitchFamily="34" charset="0"/>
              </a:rPr>
              <a:t> Marshal, M.P., Stall, R., Cheong, J.-W., &amp; Wright, E.R. (2008). Gay-related development, early abuse, and adult health outcomes among gay males. </a:t>
            </a:r>
            <a:r>
              <a:rPr lang="en-US" i="1" baseline="0" dirty="0">
                <a:latin typeface="Arial" panose="020B0604020202020204" pitchFamily="34" charset="0"/>
                <a:cs typeface="Arial" panose="020B0604020202020204" pitchFamily="34" charset="0"/>
              </a:rPr>
              <a:t>AIDS Behavior, 12</a:t>
            </a:r>
            <a:r>
              <a:rPr lang="en-US" i="0" baseline="0" dirty="0">
                <a:latin typeface="Arial" panose="020B0604020202020204" pitchFamily="34" charset="0"/>
                <a:cs typeface="Arial" panose="020B0604020202020204" pitchFamily="34" charset="0"/>
              </a:rPr>
              <a:t>(6), 891-902.</a:t>
            </a:r>
            <a:endParaRPr lang="en-US"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8D84CD09-B107-4C57-A9BE-3AD69B2913D5}" type="slidenum">
              <a:rPr lang="en-US" smtClean="0"/>
              <a:pPr/>
              <a:t>61</a:t>
            </a:fld>
            <a:endParaRPr lang="en-US" dirty="0"/>
          </a:p>
        </p:txBody>
      </p:sp>
    </p:spTree>
    <p:extLst>
      <p:ext uri="{BB962C8B-B14F-4D97-AF65-F5344CB8AC3E}">
        <p14:creationId xmlns:p14="http://schemas.microsoft.com/office/powerpoint/2010/main" val="25858113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According</a:t>
            </a:r>
            <a:r>
              <a:rPr lang="en-US" baseline="0" dirty="0"/>
              <a:t> to Outlaw et al. (2011), t</a:t>
            </a:r>
            <a:r>
              <a:rPr lang="en-US" sz="1200" b="0" i="0" u="none" strike="noStrike" kern="1200" baseline="0" dirty="0">
                <a:solidFill>
                  <a:schemeClr val="tx1"/>
                </a:solidFill>
                <a:latin typeface="+mn-lt"/>
                <a:ea typeface="+mn-ea"/>
                <a:cs typeface="+mn-cs"/>
              </a:rPr>
              <a:t>he average reported age of sexual debut for youth in the United States is 14.4 years, with approximately 7% reporting their sexual debut prior to age 13. While the research literature on sexual debut for youth addresses gender and ethnic differences (with males and African-American youth experiencing earlier sexual debut), there is limited data regarding factors associated with sexual debut for YMSM. Outlaw and colleagues sought to investigate risk behaviors and emotional distress and their association with MSM sexual debut for a cohort of racial and ethnic minority YMSM living with HIV. They hypothesized that those with a sexual debut prior to the age of 16 would have higher rates of high-risk sexual behaviors, substance use, and emotional distress than those with a sexual debut at age 16 or older. No differences were seen in the rate of unprotected sex. Outlaw and colleagues conclude that interventions that are racially/ethnically sensitive, inquire about initial sexual experiences, and focus on sexual health and healthy relationships are critical to improve the health outcomes for racial and ethnic minority YMSM who are living with HIV.</a:t>
            </a:r>
          </a:p>
          <a:p>
            <a:endParaRPr lang="en-US" sz="1200" b="0" i="0" u="none" strike="noStrike" kern="1200" baseline="0" dirty="0">
              <a:solidFill>
                <a:schemeClr val="tx1"/>
              </a:solidFill>
              <a:latin typeface="+mn-lt"/>
              <a:ea typeface="+mn-ea"/>
              <a:cs typeface="+mn-cs"/>
            </a:endParaRPr>
          </a:p>
          <a:p>
            <a:r>
              <a:rPr lang="en-US" sz="1200" b="1" i="0" u="sng" strike="noStrike" kern="1200" baseline="0" dirty="0">
                <a:solidFill>
                  <a:schemeClr val="tx1"/>
                </a:solidFill>
                <a:latin typeface="+mn-lt"/>
                <a:ea typeface="+mn-ea"/>
                <a:cs typeface="+mn-cs"/>
              </a:rPr>
              <a:t>Reference:</a:t>
            </a:r>
          </a:p>
          <a:p>
            <a:r>
              <a:rPr lang="en-US" sz="1200" b="0" i="0" u="none" strike="noStrike" kern="1200" baseline="0" dirty="0">
                <a:solidFill>
                  <a:schemeClr val="tx1"/>
                </a:solidFill>
                <a:latin typeface="+mn-lt"/>
                <a:ea typeface="+mn-ea"/>
                <a:cs typeface="+mn-cs"/>
              </a:rPr>
              <a:t>Outlaw, A.Y., Phillips, G., </a:t>
            </a:r>
            <a:r>
              <a:rPr lang="en-US" sz="1200" b="0" i="0" u="none" strike="noStrike" kern="1200" baseline="0" dirty="0" err="1">
                <a:solidFill>
                  <a:schemeClr val="tx1"/>
                </a:solidFill>
                <a:latin typeface="+mn-lt"/>
                <a:ea typeface="+mn-ea"/>
                <a:cs typeface="+mn-cs"/>
              </a:rPr>
              <a:t>Hightow</a:t>
            </a:r>
            <a:r>
              <a:rPr lang="en-US" sz="1200" b="0" i="0" u="none" strike="noStrike" kern="1200" baseline="0" dirty="0">
                <a:solidFill>
                  <a:schemeClr val="tx1"/>
                </a:solidFill>
                <a:latin typeface="+mn-lt"/>
                <a:ea typeface="+mn-ea"/>
                <a:cs typeface="+mn-cs"/>
              </a:rPr>
              <a:t>-Weidman, L.B., Fields, S.D., Hidalgo, J., Halpern-Felsher, B., Green-Jones, M., and the Young MSM of Color SPNS Initiative Study Group. (2011). Age of MSM sexual debut and risk factors: Results from a multisite study of racial/ethnic minority YMSM living with HIV. </a:t>
            </a:r>
            <a:r>
              <a:rPr lang="en-US" sz="1200" b="0" i="1" u="none" strike="noStrike" kern="1200" baseline="0" dirty="0">
                <a:solidFill>
                  <a:schemeClr val="tx1"/>
                </a:solidFill>
                <a:latin typeface="+mn-lt"/>
                <a:ea typeface="+mn-ea"/>
                <a:cs typeface="+mn-cs"/>
              </a:rPr>
              <a:t>AIDS Patient Care and STDs, 25</a:t>
            </a:r>
            <a:r>
              <a:rPr lang="en-US" sz="1200" b="0" i="0" u="none" strike="noStrike" kern="1200" baseline="0" dirty="0">
                <a:solidFill>
                  <a:schemeClr val="tx1"/>
                </a:solidFill>
                <a:latin typeface="+mn-lt"/>
                <a:ea typeface="+mn-ea"/>
                <a:cs typeface="+mn-cs"/>
              </a:rPr>
              <a:t>(Supplement 1), S23-S29.</a:t>
            </a:r>
          </a:p>
          <a:p>
            <a:endParaRPr lang="en-US" dirty="0"/>
          </a:p>
        </p:txBody>
      </p:sp>
      <p:sp>
        <p:nvSpPr>
          <p:cNvPr id="4" name="Slide Number Placeholder 3"/>
          <p:cNvSpPr>
            <a:spLocks noGrp="1"/>
          </p:cNvSpPr>
          <p:nvPr>
            <p:ph type="sldNum" sz="quarter" idx="10"/>
          </p:nvPr>
        </p:nvSpPr>
        <p:spPr/>
        <p:txBody>
          <a:bodyPr/>
          <a:lstStyle/>
          <a:p>
            <a:fld id="{00C2020F-4E4E-463A-95B7-DDFFF607D600}" type="slidenum">
              <a:rPr lang="en-US" smtClean="0"/>
              <a:pPr/>
              <a:t>62</a:t>
            </a:fld>
            <a:endParaRPr lang="en-US"/>
          </a:p>
        </p:txBody>
      </p:sp>
    </p:spTree>
    <p:extLst>
      <p:ext uri="{BB962C8B-B14F-4D97-AF65-F5344CB8AC3E}">
        <p14:creationId xmlns:p14="http://schemas.microsoft.com/office/powerpoint/2010/main" val="6342301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Bobby Griffith, was a young gay man who killed himself in 1983 due to his mother's homophobia.  A book was written about the his story (and a TV film was made based on the book). His mother, Mary Griffith, had tried throughout her son's adolescence to "pray away" his "gay nature". At age 20, Bobby Griffith jumped to his death from a freeway bridge in Portland</a:t>
            </a:r>
            <a:r>
              <a:rPr lang="en-US" baseline="0" dirty="0"/>
              <a:t> Oregon.</a:t>
            </a:r>
            <a:r>
              <a:rPr lang="en-US" dirty="0"/>
              <a:t> Mary was transformed by her loss and eventually renounced the rigid religious beliefs that had kept her from fully accepting Bobby during his lifetime.</a:t>
            </a:r>
          </a:p>
          <a:p>
            <a:endParaRPr lang="en-US" b="1" i="1" dirty="0"/>
          </a:p>
        </p:txBody>
      </p:sp>
      <p:sp>
        <p:nvSpPr>
          <p:cNvPr id="4" name="Slide Number Placeholder 3"/>
          <p:cNvSpPr>
            <a:spLocks noGrp="1"/>
          </p:cNvSpPr>
          <p:nvPr>
            <p:ph type="sldNum" sz="quarter" idx="10"/>
          </p:nvPr>
        </p:nvSpPr>
        <p:spPr/>
        <p:txBody>
          <a:bodyPr/>
          <a:lstStyle/>
          <a:p>
            <a:fld id="{00C2020F-4E4E-463A-95B7-DDFFF607D600}" type="slidenum">
              <a:rPr lang="en-US" smtClean="0"/>
              <a:pPr/>
              <a:t>63</a:t>
            </a:fld>
            <a:endParaRPr lang="en-US"/>
          </a:p>
        </p:txBody>
      </p:sp>
    </p:spTree>
    <p:extLst>
      <p:ext uri="{BB962C8B-B14F-4D97-AF65-F5344CB8AC3E}">
        <p14:creationId xmlns:p14="http://schemas.microsoft.com/office/powerpoint/2010/main" val="146361081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This</a:t>
            </a:r>
            <a:r>
              <a:rPr lang="en-US" baseline="0" dirty="0"/>
              <a:t> next segment of the module will explore suicide among MSM/LGBT youth.</a:t>
            </a:r>
            <a:endParaRPr lang="en-US" dirty="0"/>
          </a:p>
          <a:p>
            <a:endParaRPr lang="en-US" dirty="0"/>
          </a:p>
        </p:txBody>
      </p:sp>
      <p:sp>
        <p:nvSpPr>
          <p:cNvPr id="4" name="Slide Number Placeholder 3"/>
          <p:cNvSpPr>
            <a:spLocks noGrp="1"/>
          </p:cNvSpPr>
          <p:nvPr>
            <p:ph type="sldNum" sz="quarter" idx="10"/>
          </p:nvPr>
        </p:nvSpPr>
        <p:spPr/>
        <p:txBody>
          <a:bodyPr/>
          <a:lstStyle/>
          <a:p>
            <a:fld id="{00C2020F-4E4E-463A-95B7-DDFFF607D600}" type="slidenum">
              <a:rPr lang="en-US" smtClean="0"/>
              <a:pPr/>
              <a:t>64</a:t>
            </a:fld>
            <a:endParaRPr lang="en-US"/>
          </a:p>
        </p:txBody>
      </p:sp>
    </p:spTree>
    <p:extLst>
      <p:ext uri="{BB962C8B-B14F-4D97-AF65-F5344CB8AC3E}">
        <p14:creationId xmlns:p14="http://schemas.microsoft.com/office/powerpoint/2010/main" val="9588715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don’t have data on suicide</a:t>
            </a:r>
            <a:r>
              <a:rPr lang="en-US" baseline="0" dirty="0"/>
              <a:t> risk among YMSM.  Some may experience none of these risks, but many may.  Assessing for the presence of these risk factors is essential to adequately care for their wellbeing. </a:t>
            </a:r>
            <a:endParaRPr lang="en-US" dirty="0"/>
          </a:p>
        </p:txBody>
      </p:sp>
      <p:sp>
        <p:nvSpPr>
          <p:cNvPr id="4" name="Slide Number Placeholder 3"/>
          <p:cNvSpPr>
            <a:spLocks noGrp="1"/>
          </p:cNvSpPr>
          <p:nvPr>
            <p:ph type="sldNum" sz="quarter" idx="10"/>
          </p:nvPr>
        </p:nvSpPr>
        <p:spPr/>
        <p:txBody>
          <a:bodyPr/>
          <a:lstStyle/>
          <a:p>
            <a:fld id="{00C2020F-4E4E-463A-95B7-DDFFF607D600}" type="slidenum">
              <a:rPr lang="en-US" smtClean="0"/>
              <a:pPr/>
              <a:t>65</a:t>
            </a:fld>
            <a:endParaRPr lang="en-US"/>
          </a:p>
        </p:txBody>
      </p:sp>
    </p:spTree>
    <p:extLst>
      <p:ext uri="{BB962C8B-B14F-4D97-AF65-F5344CB8AC3E}">
        <p14:creationId xmlns:p14="http://schemas.microsoft.com/office/powerpoint/2010/main" val="404908711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study corroborates the findings of prior studies of high rates of suicide attempts among YMSM. In addition, it demonstrates that attempts are more prevalent among out-of-school youths.</a:t>
            </a:r>
          </a:p>
          <a:p>
            <a:endParaRPr lang="en-US" dirty="0"/>
          </a:p>
          <a:p>
            <a:r>
              <a:rPr lang="en-US" dirty="0"/>
              <a:t>In 1998, </a:t>
            </a:r>
            <a:r>
              <a:rPr lang="en-US" dirty="0" err="1"/>
              <a:t>Remafedi</a:t>
            </a:r>
            <a:r>
              <a:rPr lang="en-US" dirty="0"/>
              <a:t> and colleagues found that 28.1% of gay or bisexual males in grades 7 through 12 had attempted suicide at least once during their lives, while only 4.2% of heterosexual males in those grades had attempted suicide. </a:t>
            </a:r>
            <a:r>
              <a:rPr lang="en-US" dirty="0" err="1"/>
              <a:t>Garofalo</a:t>
            </a:r>
            <a:r>
              <a:rPr lang="en-US" dirty="0"/>
              <a:t> and colleagues (1999) found that high school students identifying as either LGB or not sure of their sexual orientation were 3.4 times as likely to have attempted suicide within the last 12 months as their heterosexual peers.</a:t>
            </a:r>
          </a:p>
          <a:p>
            <a:endParaRPr lang="en-US" dirty="0"/>
          </a:p>
          <a:p>
            <a:r>
              <a:rPr lang="en-US" b="1" dirty="0"/>
              <a:t>REFERENCE:</a:t>
            </a:r>
          </a:p>
          <a:p>
            <a:r>
              <a:rPr lang="en-US" b="0" dirty="0" err="1"/>
              <a:t>Remafedi</a:t>
            </a:r>
            <a:r>
              <a:rPr lang="en-US" b="0" dirty="0"/>
              <a:t>,</a:t>
            </a:r>
            <a:r>
              <a:rPr lang="en-US" b="0" baseline="0" dirty="0"/>
              <a:t> G. (2002). Suicidality in a venue-based sample of young men who have sex with men. </a:t>
            </a:r>
            <a:r>
              <a:rPr lang="en-US" b="0" i="1" baseline="0" dirty="0"/>
              <a:t>Journal of Adolescent Health, 31</a:t>
            </a:r>
            <a:r>
              <a:rPr lang="en-US" b="0" i="0" baseline="0" dirty="0"/>
              <a:t>, 305-310.</a:t>
            </a:r>
          </a:p>
          <a:p>
            <a:endParaRPr lang="en-US" b="0" i="0" baseline="0" dirty="0"/>
          </a:p>
          <a:p>
            <a:r>
              <a:rPr lang="en-US" b="1" i="0" baseline="0" dirty="0"/>
              <a:t>ADDITIONAL RESOURCE: </a:t>
            </a:r>
          </a:p>
          <a:p>
            <a:r>
              <a:rPr lang="en-US" b="0" i="0" baseline="0" dirty="0"/>
              <a:t>Suicide Prevention Resource Center. (2008). </a:t>
            </a:r>
            <a:r>
              <a:rPr lang="en-US" b="0" i="1" baseline="0" dirty="0"/>
              <a:t>Suicide Risk and Prevention for Lesbian, Gay, Bisexual, and Transgender Youth</a:t>
            </a:r>
            <a:r>
              <a:rPr lang="en-US" b="0" i="0" baseline="0" dirty="0"/>
              <a:t>. Newton, MA: Education Development Center, Inc.</a:t>
            </a:r>
            <a:endParaRPr lang="en-US" b="0" dirty="0"/>
          </a:p>
          <a:p>
            <a:endParaRPr lang="en-US" dirty="0"/>
          </a:p>
        </p:txBody>
      </p:sp>
      <p:sp>
        <p:nvSpPr>
          <p:cNvPr id="4" name="Slide Number Placeholder 3"/>
          <p:cNvSpPr>
            <a:spLocks noGrp="1"/>
          </p:cNvSpPr>
          <p:nvPr>
            <p:ph type="sldNum" sz="quarter" idx="10"/>
          </p:nvPr>
        </p:nvSpPr>
        <p:spPr/>
        <p:txBody>
          <a:bodyPr/>
          <a:lstStyle/>
          <a:p>
            <a:fld id="{00C2020F-4E4E-463A-95B7-DDFFF607D600}" type="slidenum">
              <a:rPr lang="en-US" smtClean="0"/>
              <a:pPr/>
              <a:t>66</a:t>
            </a:fld>
            <a:endParaRPr lang="en-US"/>
          </a:p>
        </p:txBody>
      </p:sp>
    </p:spTree>
    <p:extLst>
      <p:ext uri="{BB962C8B-B14F-4D97-AF65-F5344CB8AC3E}">
        <p14:creationId xmlns:p14="http://schemas.microsoft.com/office/powerpoint/2010/main" val="122059253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 qualitative investigation of the contributors to the rate of suicide attempts among youth who identify as lesbian, gay, bisexual, and transgender. Unclear whether youth was gay, bisexual, or transgender.</a:t>
            </a:r>
          </a:p>
          <a:p>
            <a:r>
              <a:rPr lang="en-US" dirty="0"/>
              <a:t>Jennifer M. </a:t>
            </a:r>
            <a:r>
              <a:rPr lang="en-US" dirty="0" err="1"/>
              <a:t>Meunier</a:t>
            </a:r>
            <a:r>
              <a:rPr lang="en-US" dirty="0"/>
              <a:t>, MPH. </a:t>
            </a:r>
          </a:p>
        </p:txBody>
      </p:sp>
      <p:sp>
        <p:nvSpPr>
          <p:cNvPr id="4" name="Slide Number Placeholder 3"/>
          <p:cNvSpPr>
            <a:spLocks noGrp="1"/>
          </p:cNvSpPr>
          <p:nvPr>
            <p:ph type="sldNum" sz="quarter" idx="10"/>
          </p:nvPr>
        </p:nvSpPr>
        <p:spPr/>
        <p:txBody>
          <a:bodyPr/>
          <a:lstStyle/>
          <a:p>
            <a:fld id="{27D30ED6-A4D8-45DA-BCBA-0F249B78BFB2}" type="slidenum">
              <a:rPr lang="en-US" smtClean="0"/>
              <a:pPr/>
              <a:t>67</a:t>
            </a:fld>
            <a:endParaRPr lang="en-US"/>
          </a:p>
        </p:txBody>
      </p:sp>
    </p:spTree>
    <p:extLst>
      <p:ext uri="{BB962C8B-B14F-4D97-AF65-F5344CB8AC3E}">
        <p14:creationId xmlns:p14="http://schemas.microsoft.com/office/powerpoint/2010/main" val="15216961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 qualitative investigation of the contributors to the rate of suicide attempts among youth who identify as lesbian, gay, bisexual, and transgender. Unclear whether he was gay, bisexual, or transgender. </a:t>
            </a:r>
          </a:p>
          <a:p>
            <a:r>
              <a:rPr lang="en-US" dirty="0"/>
              <a:t>Jennifer M. </a:t>
            </a:r>
            <a:r>
              <a:rPr lang="en-US" dirty="0" err="1"/>
              <a:t>Meunier</a:t>
            </a:r>
            <a:r>
              <a:rPr lang="en-US" dirty="0"/>
              <a:t>, MPH. </a:t>
            </a:r>
          </a:p>
        </p:txBody>
      </p:sp>
      <p:sp>
        <p:nvSpPr>
          <p:cNvPr id="4" name="Slide Number Placeholder 3"/>
          <p:cNvSpPr>
            <a:spLocks noGrp="1"/>
          </p:cNvSpPr>
          <p:nvPr>
            <p:ph type="sldNum" sz="quarter" idx="10"/>
          </p:nvPr>
        </p:nvSpPr>
        <p:spPr/>
        <p:txBody>
          <a:bodyPr/>
          <a:lstStyle/>
          <a:p>
            <a:fld id="{27D30ED6-A4D8-45DA-BCBA-0F249B78BFB2}" type="slidenum">
              <a:rPr lang="en-US" smtClean="0"/>
              <a:pPr/>
              <a:t>68</a:t>
            </a:fld>
            <a:endParaRPr lang="en-US"/>
          </a:p>
        </p:txBody>
      </p:sp>
    </p:spTree>
    <p:extLst>
      <p:ext uri="{BB962C8B-B14F-4D97-AF65-F5344CB8AC3E}">
        <p14:creationId xmlns:p14="http://schemas.microsoft.com/office/powerpoint/2010/main" val="195888752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i="1" dirty="0"/>
              <a:t>The shared heart: Portraits and stories celebrating lesbian, gay, and bisexual young people.</a:t>
            </a:r>
            <a:r>
              <a:rPr lang="en-US" dirty="0"/>
              <a:t> (1997). By Adam </a:t>
            </a:r>
            <a:r>
              <a:rPr lang="en-US" dirty="0" err="1"/>
              <a:t>Mastoon</a:t>
            </a:r>
            <a:r>
              <a:rPr lang="en-US" dirty="0"/>
              <a:t>. </a:t>
            </a:r>
          </a:p>
          <a:p>
            <a:endParaRPr lang="en-US" dirty="0"/>
          </a:p>
        </p:txBody>
      </p:sp>
      <p:sp>
        <p:nvSpPr>
          <p:cNvPr id="4" name="Slide Number Placeholder 3"/>
          <p:cNvSpPr>
            <a:spLocks noGrp="1"/>
          </p:cNvSpPr>
          <p:nvPr>
            <p:ph type="sldNum" sz="quarter" idx="10"/>
          </p:nvPr>
        </p:nvSpPr>
        <p:spPr/>
        <p:txBody>
          <a:bodyPr/>
          <a:lstStyle/>
          <a:p>
            <a:fld id="{27D30ED6-A4D8-45DA-BCBA-0F249B78BFB2}" type="slidenum">
              <a:rPr lang="en-US" smtClean="0"/>
              <a:pPr/>
              <a:t>69</a:t>
            </a:fld>
            <a:endParaRPr lang="en-US"/>
          </a:p>
        </p:txBody>
      </p:sp>
    </p:spTree>
    <p:extLst>
      <p:ext uri="{BB962C8B-B14F-4D97-AF65-F5344CB8AC3E}">
        <p14:creationId xmlns:p14="http://schemas.microsoft.com/office/powerpoint/2010/main" val="38624956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The trainer(s) and training participants are dedicating valuable time to create a successful learning opportunity. It is important to establish some group agreements to create a positive, productive and safe learning environment.</a:t>
            </a:r>
          </a:p>
          <a:p>
            <a:endParaRPr lang="en-US" dirty="0"/>
          </a:p>
          <a:p>
            <a:r>
              <a:rPr lang="en-US" dirty="0"/>
              <a:t>The material in this training can be sensitive, personal and emotional. It is important that participants feel respected and safe during the training, and free to ask any questions</a:t>
            </a:r>
            <a:r>
              <a:rPr lang="en-US" baseline="0" dirty="0"/>
              <a:t> they may have.  </a:t>
            </a:r>
            <a:r>
              <a:rPr lang="en-US" dirty="0"/>
              <a:t>A way we can “set the stage” is by collectively establishing group agreements.</a:t>
            </a:r>
          </a:p>
          <a:p>
            <a:endParaRPr lang="en-US" dirty="0"/>
          </a:p>
          <a:p>
            <a:r>
              <a:rPr lang="en-US" dirty="0"/>
              <a:t>This is a short list of common group agreements used in trainings. Trainer(s) might prepare the flip chart paper or dry erase board with the above list before the training so that all the participants are able to see and read them. </a:t>
            </a:r>
          </a:p>
          <a:p>
            <a:endParaRPr lang="en-US" dirty="0"/>
          </a:p>
          <a:p>
            <a:r>
              <a:rPr lang="en-US" dirty="0"/>
              <a:t>Then, while trainer(s) are discussing this slide, ask participants to suggest other ideas to create a safe, fun, productive learning environment. You may also add to and refer back to the list as the training moves forward throughout the day.</a:t>
            </a:r>
          </a:p>
          <a:p>
            <a:endParaRPr lang="en-US" dirty="0"/>
          </a:p>
        </p:txBody>
      </p:sp>
      <p:sp>
        <p:nvSpPr>
          <p:cNvPr id="4" name="Slide Number Placeholder 3"/>
          <p:cNvSpPr>
            <a:spLocks noGrp="1"/>
          </p:cNvSpPr>
          <p:nvPr>
            <p:ph type="sldNum" sz="quarter" idx="10"/>
          </p:nvPr>
        </p:nvSpPr>
        <p:spPr/>
        <p:txBody>
          <a:bodyPr/>
          <a:lstStyle/>
          <a:p>
            <a:fld id="{CD177313-3CBD-47CB-8071-9BEAE09FBB90}" type="slidenum">
              <a:rPr lang="en-US" smtClean="0"/>
              <a:pPr/>
              <a:t>7</a:t>
            </a:fld>
            <a:endParaRPr lang="en-US"/>
          </a:p>
        </p:txBody>
      </p:sp>
    </p:spTree>
    <p:extLst>
      <p:ext uri="{BB962C8B-B14F-4D97-AF65-F5344CB8AC3E}">
        <p14:creationId xmlns:p14="http://schemas.microsoft.com/office/powerpoint/2010/main" val="291242341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 qualitative investigation of the contributors to the rate of suicide attempts among youth who identify as lesbian, gay, bisexual, and transgender. Unclear whether youth was gay, bisexual, or transgender.</a:t>
            </a:r>
          </a:p>
          <a:p>
            <a:r>
              <a:rPr lang="en-US" dirty="0"/>
              <a:t>Jennifer M. </a:t>
            </a:r>
            <a:r>
              <a:rPr lang="en-US" dirty="0" err="1"/>
              <a:t>Meunier</a:t>
            </a:r>
            <a:r>
              <a:rPr lang="en-US" dirty="0"/>
              <a:t>, MPH. </a:t>
            </a:r>
          </a:p>
        </p:txBody>
      </p:sp>
      <p:sp>
        <p:nvSpPr>
          <p:cNvPr id="4" name="Slide Number Placeholder 3"/>
          <p:cNvSpPr>
            <a:spLocks noGrp="1"/>
          </p:cNvSpPr>
          <p:nvPr>
            <p:ph type="sldNum" sz="quarter" idx="10"/>
          </p:nvPr>
        </p:nvSpPr>
        <p:spPr/>
        <p:txBody>
          <a:bodyPr/>
          <a:lstStyle/>
          <a:p>
            <a:fld id="{27D30ED6-A4D8-45DA-BCBA-0F249B78BFB2}" type="slidenum">
              <a:rPr lang="en-US" smtClean="0"/>
              <a:pPr/>
              <a:t>70</a:t>
            </a:fld>
            <a:endParaRPr lang="en-US"/>
          </a:p>
        </p:txBody>
      </p:sp>
    </p:spTree>
    <p:extLst>
      <p:ext uri="{BB962C8B-B14F-4D97-AF65-F5344CB8AC3E}">
        <p14:creationId xmlns:p14="http://schemas.microsoft.com/office/powerpoint/2010/main" val="327421813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1" kern="1200" dirty="0">
                <a:solidFill>
                  <a:schemeClr val="tx1"/>
                </a:solidFill>
                <a:effectLst/>
                <a:latin typeface="+mn-lt"/>
                <a:ea typeface="+mn-ea"/>
                <a:cs typeface="+mn-cs"/>
              </a:rPr>
              <a:t>Suicide Prevention among LGBT Youth: A Workshop for Professionals Who Serve Youth, </a:t>
            </a:r>
            <a:r>
              <a:rPr lang="en-US" sz="1200" b="0" i="0" kern="1200" dirty="0">
                <a:solidFill>
                  <a:schemeClr val="tx1"/>
                </a:solidFill>
                <a:effectLst/>
                <a:latin typeface="+mn-lt"/>
                <a:ea typeface="+mn-ea"/>
                <a:cs typeface="+mn-cs"/>
              </a:rPr>
              <a:t>developed by the Suicide Prevention Resource Center, is a free kit of materials to help staff in schools, youth-serving agencies, and suicide prevention programs provide a workshop on suicide prevention among LGBT youth. Individuals attending this workshop may include teachers, school administrators, child welfare staff, clergy, group home staff, juvenile justice staff, foster parents, therapists, and recreation workers.</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Topics covered include suicidal behavior among LGBT youth, protective factors for suicidal behavior, strategies to reduce suicide risk, and ways to increase school or agency cultural competence. Materials in the kit include a PowerPoint slide presentation, leader’s guide, and handouts. Instructional methods include lecture, small group exercises, and group discussion. The workshop kit provides a foundation from which leaders can adapt the workshop to meet their needs and the needs of their audience. Leaders are welcome to shorten or lengthen the workshop from the suggested 4-hour format. They may also add materials specific to local programs, resources, or activities.</a:t>
            </a:r>
          </a:p>
          <a:p>
            <a:endParaRPr lang="en-US" dirty="0"/>
          </a:p>
        </p:txBody>
      </p:sp>
      <p:sp>
        <p:nvSpPr>
          <p:cNvPr id="4" name="Slide Number Placeholder 3"/>
          <p:cNvSpPr>
            <a:spLocks noGrp="1"/>
          </p:cNvSpPr>
          <p:nvPr>
            <p:ph type="sldNum" sz="quarter" idx="10"/>
          </p:nvPr>
        </p:nvSpPr>
        <p:spPr/>
        <p:txBody>
          <a:bodyPr/>
          <a:lstStyle/>
          <a:p>
            <a:fld id="{00C2020F-4E4E-463A-95B7-DDFFF607D600}" type="slidenum">
              <a:rPr lang="en-US" smtClean="0"/>
              <a:pPr/>
              <a:t>71</a:t>
            </a:fld>
            <a:endParaRPr lang="en-US"/>
          </a:p>
        </p:txBody>
      </p:sp>
    </p:spTree>
    <p:extLst>
      <p:ext uri="{BB962C8B-B14F-4D97-AF65-F5344CB8AC3E}">
        <p14:creationId xmlns:p14="http://schemas.microsoft.com/office/powerpoint/2010/main" val="427747128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This</a:t>
            </a:r>
            <a:r>
              <a:rPr lang="en-US" baseline="0" dirty="0"/>
              <a:t> next segment of the module will explore homelessness among YMSM/LGBT youth.</a:t>
            </a:r>
            <a:endParaRPr lang="en-US" dirty="0"/>
          </a:p>
          <a:p>
            <a:endParaRPr lang="en-US" dirty="0"/>
          </a:p>
        </p:txBody>
      </p:sp>
      <p:sp>
        <p:nvSpPr>
          <p:cNvPr id="4" name="Slide Number Placeholder 3"/>
          <p:cNvSpPr>
            <a:spLocks noGrp="1"/>
          </p:cNvSpPr>
          <p:nvPr>
            <p:ph type="sldNum" sz="quarter" idx="10"/>
          </p:nvPr>
        </p:nvSpPr>
        <p:spPr/>
        <p:txBody>
          <a:bodyPr/>
          <a:lstStyle/>
          <a:p>
            <a:fld id="{00C2020F-4E4E-463A-95B7-DDFFF607D600}" type="slidenum">
              <a:rPr lang="en-US" smtClean="0"/>
              <a:pPr/>
              <a:t>72</a:t>
            </a:fld>
            <a:endParaRPr lang="en-US"/>
          </a:p>
        </p:txBody>
      </p:sp>
    </p:spTree>
    <p:extLst>
      <p:ext uri="{BB962C8B-B14F-4D97-AF65-F5344CB8AC3E}">
        <p14:creationId xmlns:p14="http://schemas.microsoft.com/office/powerpoint/2010/main" val="373650352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Housing instability includes runaway, foster care, etc.</a:t>
            </a:r>
          </a:p>
          <a:p>
            <a:endParaRPr lang="en-US" dirty="0"/>
          </a:p>
          <a:p>
            <a:r>
              <a:rPr lang="en-US" dirty="0"/>
              <a:t>Overall, the sample evidences high levels of exposure to a broad range of illegal drugs, including marijuana (82%), crack-cocaine (15%), powder cocaine (39%), heroin (13%), speed (23%), MDMA (50%), ketamine (29%), and hallucinogens (28%). 7% (N ¼ 39) report lifetime exposure to injection drug use. YMSM also report high rates of current use of one or more of these substances, including marijuana (60%), crack-cocaine (6%), powder cocaine (15%), heroin (4%), Speed (9%), MDMA (22%), ketamine (10%), and hallucinogens (2%). Additionally, 3% of the overall sample report current use of injection as a mode of drug administration (IDU). Rates of</a:t>
            </a:r>
          </a:p>
          <a:p>
            <a:r>
              <a:rPr lang="en-US" dirty="0"/>
              <a:t>both lifetime exposure and current drug use are not equally distributed in the sample. Relative to the never homeless and past homeless groups, currently homeless evidence still greater prevalence of lifetime exposure to current use of drugs, including crack cocaine (36%), powder cocaine (42%), heroin (28%), Speed (23%), MDMA (35%), ketamine (21%), and hallucinogens (35%). An alarming 15% of the currently homeless group report some kind of lifetime exposure to IDU. Moreover, currently homeless YMSM report higher levels of ongoing (current) use of many of these substances, including crack-cocaine (18%), powder cocaine (16%), heroin (14%), Speed (8%), and MDMA (15%). 10% of the currently homeless group report current IDU. YMSM who are currently homeless are more likely than those who have never been homeless to be currently using crack-cocaine, heroin, and IDU. YMSM who are currently homeless are more likely than those with a past history of homelessness to be currently using crack-cocaine, powder cocaine, heroin, and IDU.</a:t>
            </a:r>
          </a:p>
          <a:p>
            <a:endParaRPr lang="en-US" dirty="0"/>
          </a:p>
          <a:p>
            <a:r>
              <a:rPr lang="en-US" b="1" dirty="0"/>
              <a:t>REFERENCES:</a:t>
            </a:r>
          </a:p>
          <a:p>
            <a:r>
              <a:rPr lang="en-US" dirty="0" err="1"/>
              <a:t>Clatts</a:t>
            </a:r>
            <a:r>
              <a:rPr lang="en-US" dirty="0"/>
              <a:t>, M.C., </a:t>
            </a:r>
            <a:r>
              <a:rPr lang="en-US" dirty="0" err="1"/>
              <a:t>Goldsamt</a:t>
            </a:r>
            <a:r>
              <a:rPr lang="en-US" dirty="0"/>
              <a:t>, L., Yi, H., &amp; </a:t>
            </a:r>
            <a:r>
              <a:rPr lang="en-US" dirty="0" err="1"/>
              <a:t>Viorst</a:t>
            </a:r>
            <a:r>
              <a:rPr lang="en-US" dirty="0"/>
              <a:t> </a:t>
            </a:r>
            <a:r>
              <a:rPr lang="en-US" dirty="0" err="1"/>
              <a:t>Gwadz</a:t>
            </a:r>
            <a:r>
              <a:rPr lang="en-US" dirty="0"/>
              <a:t>, M. (2005). Homelessness and drug use among young men who have sex with men in New York City: A preliminary epidemiological trajectory. </a:t>
            </a:r>
            <a:r>
              <a:rPr lang="en-US" i="1" dirty="0"/>
              <a:t>Journal of Adolescence, 28</a:t>
            </a:r>
            <a:r>
              <a:rPr lang="en-US" dirty="0"/>
              <a:t>, 201-214.</a:t>
            </a:r>
          </a:p>
          <a:p>
            <a:endParaRPr lang="en-US" dirty="0"/>
          </a:p>
          <a:p>
            <a:r>
              <a:rPr lang="en-US" dirty="0"/>
              <a:t>Tucker, J.S, Hu, J., </a:t>
            </a:r>
            <a:r>
              <a:rPr lang="en-US" dirty="0" err="1"/>
              <a:t>Golinelli</a:t>
            </a:r>
            <a:r>
              <a:rPr lang="en-US" dirty="0"/>
              <a:t>, D., Kennedy, D.P., Green, H.D., et al. (2012). Social network and individual correlates of sexual risk behavior among homeless MSM youth. </a:t>
            </a:r>
            <a:r>
              <a:rPr lang="en-US" i="1" dirty="0"/>
              <a:t>J Adolescent Health</a:t>
            </a:r>
            <a:r>
              <a:rPr lang="en-US" dirty="0"/>
              <a:t>, </a:t>
            </a:r>
            <a:r>
              <a:rPr lang="en-US" i="1" dirty="0"/>
              <a:t>51</a:t>
            </a:r>
            <a:r>
              <a:rPr lang="en-US" dirty="0"/>
              <a:t>, 386-392.</a:t>
            </a:r>
          </a:p>
        </p:txBody>
      </p:sp>
      <p:sp>
        <p:nvSpPr>
          <p:cNvPr id="4" name="Slide Number Placeholder 3"/>
          <p:cNvSpPr>
            <a:spLocks noGrp="1"/>
          </p:cNvSpPr>
          <p:nvPr>
            <p:ph type="sldNum" sz="quarter" idx="10"/>
          </p:nvPr>
        </p:nvSpPr>
        <p:spPr/>
        <p:txBody>
          <a:bodyPr/>
          <a:lstStyle/>
          <a:p>
            <a:fld id="{42061ACC-9A23-434A-B95E-D5B3A160ACBE}" type="slidenum">
              <a:rPr lang="en-US" smtClean="0"/>
              <a:pPr/>
              <a:t>73</a:t>
            </a:fld>
            <a:endParaRPr lang="en-US"/>
          </a:p>
        </p:txBody>
      </p:sp>
    </p:spTree>
    <p:extLst>
      <p:ext uri="{BB962C8B-B14F-4D97-AF65-F5344CB8AC3E}">
        <p14:creationId xmlns:p14="http://schemas.microsoft.com/office/powerpoint/2010/main" val="283230366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Lines on the</a:t>
            </a:r>
            <a:r>
              <a:rPr lang="en-US" b="1" i="1" baseline="0" dirty="0"/>
              <a:t> graph represent age.  So, the lower the down the marker is, the younger the person was when that life event occurred.  For current and formerly homeless YMSM, negative life events happened earlier than for never homeless group.  This indicates that, at minimum, there is a complex relationship between these life events and homelessness that needs to be understood.  It also seems to indicate that these life events may directly influence the advent of homelessness, rather than being caused by it.</a:t>
            </a:r>
            <a:endParaRPr lang="en-US" b="1" i="1" dirty="0"/>
          </a:p>
          <a:p>
            <a:endParaRPr lang="en-US" dirty="0"/>
          </a:p>
          <a:p>
            <a:r>
              <a:rPr lang="en-US" dirty="0"/>
              <a:t>Many people think</a:t>
            </a:r>
            <a:r>
              <a:rPr lang="en-US" baseline="0" dirty="0"/>
              <a:t> that homelessness causes many of the negative life events experienced by homeless people.  However, this graph indicates the opposite.  The lines represent </a:t>
            </a:r>
            <a:r>
              <a:rPr lang="en-US" dirty="0"/>
              <a:t>The trajectory data show that the timing of negative events occurs in a relatively consistent order, notably one that betrays many of the assumptions in the existing homeless youth literature which poses negative behavioral practices such as involvement in drug use or sex work as a causal factor in youth becoming homeless. </a:t>
            </a:r>
            <a:r>
              <a:rPr lang="en-US" b="1" dirty="0"/>
              <a:t>Across all three groups, the data show a consistent temporal pattern in which a constellation of negative life events occur before the onset of both drug use and sex work. Moreover, negative outcomes occur earlier for the two groups with exposure to homelessness relative to the group with no exposure to homelessness</a:t>
            </a:r>
            <a:r>
              <a:rPr lang="en-US" dirty="0"/>
              <a:t>. For both the past homeless and current homeless groups, foster care, running away from home, and living in a group home, on average, all occur at the earliest chronological ages (mean ages of 8.6, 14.2, 14.5, respectively).</a:t>
            </a:r>
          </a:p>
          <a:p>
            <a:endParaRPr lang="en-US" dirty="0"/>
          </a:p>
          <a:p>
            <a:r>
              <a:rPr lang="en-US" b="1" dirty="0"/>
              <a:t>REFERENCE:</a:t>
            </a:r>
          </a:p>
          <a:p>
            <a:r>
              <a:rPr lang="en-US" dirty="0" err="1"/>
              <a:t>Clatts</a:t>
            </a:r>
            <a:r>
              <a:rPr lang="en-US" dirty="0"/>
              <a:t>, M.C., </a:t>
            </a:r>
            <a:r>
              <a:rPr lang="en-US" dirty="0" err="1"/>
              <a:t>Goldsamt</a:t>
            </a:r>
            <a:r>
              <a:rPr lang="en-US" dirty="0"/>
              <a:t>, L., Yi, H., &amp; </a:t>
            </a:r>
            <a:r>
              <a:rPr lang="en-US" dirty="0" err="1"/>
              <a:t>Viorst</a:t>
            </a:r>
            <a:r>
              <a:rPr lang="en-US" dirty="0"/>
              <a:t> </a:t>
            </a:r>
            <a:r>
              <a:rPr lang="en-US" dirty="0" err="1"/>
              <a:t>Gwadz</a:t>
            </a:r>
            <a:r>
              <a:rPr lang="en-US" dirty="0"/>
              <a:t>, M. (2005). Homelessness and drug use among young men who have sex with men in New York City: A preliminary epidemiological trajectory. </a:t>
            </a:r>
            <a:r>
              <a:rPr lang="en-US" i="1" dirty="0"/>
              <a:t>Journal of Adolescence, 28</a:t>
            </a:r>
            <a:r>
              <a:rPr lang="en-US" dirty="0"/>
              <a:t>, 201-214.</a:t>
            </a:r>
          </a:p>
          <a:p>
            <a:endParaRPr lang="en-US" dirty="0"/>
          </a:p>
        </p:txBody>
      </p:sp>
      <p:sp>
        <p:nvSpPr>
          <p:cNvPr id="4" name="Slide Number Placeholder 3"/>
          <p:cNvSpPr>
            <a:spLocks noGrp="1"/>
          </p:cNvSpPr>
          <p:nvPr>
            <p:ph type="sldNum" sz="quarter" idx="10"/>
          </p:nvPr>
        </p:nvSpPr>
        <p:spPr/>
        <p:txBody>
          <a:bodyPr/>
          <a:lstStyle/>
          <a:p>
            <a:fld id="{42061ACC-9A23-434A-B95E-D5B3A160ACBE}" type="slidenum">
              <a:rPr lang="en-US" smtClean="0"/>
              <a:pPr/>
              <a:t>74</a:t>
            </a:fld>
            <a:endParaRPr lang="en-US"/>
          </a:p>
        </p:txBody>
      </p:sp>
    </p:spTree>
    <p:extLst>
      <p:ext uri="{BB962C8B-B14F-4D97-AF65-F5344CB8AC3E}">
        <p14:creationId xmlns:p14="http://schemas.microsoft.com/office/powerpoint/2010/main" val="137761244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This</a:t>
            </a:r>
            <a:r>
              <a:rPr lang="en-US" baseline="0" dirty="0"/>
              <a:t> next segment of the module will explore violent victimization of YMSM/LGBT youth.</a:t>
            </a:r>
            <a:endParaRPr lang="en-US" dirty="0"/>
          </a:p>
          <a:p>
            <a:endParaRPr lang="en-US" dirty="0"/>
          </a:p>
        </p:txBody>
      </p:sp>
      <p:sp>
        <p:nvSpPr>
          <p:cNvPr id="4" name="Slide Number Placeholder 3"/>
          <p:cNvSpPr>
            <a:spLocks noGrp="1"/>
          </p:cNvSpPr>
          <p:nvPr>
            <p:ph type="sldNum" sz="quarter" idx="10"/>
          </p:nvPr>
        </p:nvSpPr>
        <p:spPr/>
        <p:txBody>
          <a:bodyPr/>
          <a:lstStyle/>
          <a:p>
            <a:fld id="{00C2020F-4E4E-463A-95B7-DDFFF607D600}" type="slidenum">
              <a:rPr lang="en-US" smtClean="0"/>
              <a:pPr/>
              <a:t>75</a:t>
            </a:fld>
            <a:endParaRPr lang="en-US"/>
          </a:p>
        </p:txBody>
      </p:sp>
    </p:spTree>
    <p:extLst>
      <p:ext uri="{BB962C8B-B14F-4D97-AF65-F5344CB8AC3E}">
        <p14:creationId xmlns:p14="http://schemas.microsoft.com/office/powerpoint/2010/main" val="366824588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bwMode="auto">
          <a:noFill/>
          <a:ln>
            <a:solidFill>
              <a:srgbClr val="000000"/>
            </a:solidFill>
            <a:miter lim="800000"/>
            <a:headEnd/>
            <a:tailEnd/>
          </a:ln>
        </p:spPr>
      </p:sp>
      <p:sp>
        <p:nvSpPr>
          <p:cNvPr id="3481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a:t>This slide illustrates</a:t>
            </a:r>
            <a:r>
              <a:rPr lang="en-US" baseline="0" dirty="0"/>
              <a:t> the impact on bullying.  The pyramid shows the core that makes up one’s sense of self.  Bullying affects each level. </a:t>
            </a:r>
            <a:endParaRPr lang="en-US" dirty="0"/>
          </a:p>
        </p:txBody>
      </p:sp>
      <p:sp>
        <p:nvSpPr>
          <p:cNvPr id="3482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2AB4BF7-5AF5-4B13-BD0A-2DB8E905CA0F}" type="slidenum">
              <a:rPr lang="en-US"/>
              <a:pPr fontAlgn="base">
                <a:spcBef>
                  <a:spcPct val="0"/>
                </a:spcBef>
                <a:spcAft>
                  <a:spcPct val="0"/>
                </a:spcAft>
              </a:pPr>
              <a:t>76</a:t>
            </a:fld>
            <a:endParaRPr lang="en-US"/>
          </a:p>
        </p:txBody>
      </p:sp>
    </p:spTree>
    <p:extLst>
      <p:ext uri="{BB962C8B-B14F-4D97-AF65-F5344CB8AC3E}">
        <p14:creationId xmlns:p14="http://schemas.microsoft.com/office/powerpoint/2010/main" val="429363373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Lampinen</a:t>
            </a:r>
            <a:r>
              <a:rPr lang="en-US" dirty="0"/>
              <a:t> and colleagues sought to determine the incidence of, prevalence of, and risk factors for sexual orientation–related physical assault in YMSM. They found that 16% of YMSM reported ever experiencing assault related to actual or perceived sexual orientation. An increased risk of incident sexual orientation-related physical assault was observed among MSM who were 23 years old or younger. </a:t>
            </a:r>
          </a:p>
          <a:p>
            <a:endParaRPr lang="en-US" dirty="0"/>
          </a:p>
          <a:p>
            <a:r>
              <a:rPr lang="en-US" b="1" dirty="0"/>
              <a:t>REFERENCE:</a:t>
            </a:r>
          </a:p>
          <a:p>
            <a:r>
              <a:rPr lang="en-US" dirty="0" err="1"/>
              <a:t>Lampinen</a:t>
            </a:r>
            <a:r>
              <a:rPr lang="en-US" dirty="0"/>
              <a:t>, T.M., Chan, K., </a:t>
            </a:r>
            <a:r>
              <a:rPr lang="en-US" dirty="0" err="1"/>
              <a:t>Anema</a:t>
            </a:r>
            <a:r>
              <a:rPr lang="en-US" dirty="0"/>
              <a:t>, A., Miller,</a:t>
            </a:r>
            <a:r>
              <a:rPr lang="en-US" baseline="0" dirty="0"/>
              <a:t> M.L., </a:t>
            </a:r>
            <a:r>
              <a:rPr lang="en-US" baseline="0" dirty="0" err="1"/>
              <a:t>Schilder</a:t>
            </a:r>
            <a:r>
              <a:rPr lang="en-US" baseline="0" dirty="0"/>
              <a:t> A.J., </a:t>
            </a:r>
            <a:r>
              <a:rPr lang="en-US" baseline="0" dirty="0" err="1"/>
              <a:t>Schecter</a:t>
            </a:r>
            <a:r>
              <a:rPr lang="en-US" baseline="0" dirty="0"/>
              <a:t>, M.T., Hogg, R.S., &amp; </a:t>
            </a:r>
            <a:r>
              <a:rPr lang="en-US" baseline="0" dirty="0" err="1"/>
              <a:t>Strathdee</a:t>
            </a:r>
            <a:r>
              <a:rPr lang="en-US" baseline="0" dirty="0"/>
              <a:t>, S.A. (2008). Incidence of and risk factors for sexual orientation-related physical assault among young men who have sex with men. </a:t>
            </a:r>
            <a:r>
              <a:rPr lang="en-US" i="1" baseline="0" dirty="0"/>
              <a:t>American Journal of Public Health, 98</a:t>
            </a:r>
            <a:r>
              <a:rPr lang="en-US" i="0" baseline="0" dirty="0"/>
              <a:t>, 1028-1035.</a:t>
            </a:r>
            <a:endParaRPr lang="en-US" dirty="0"/>
          </a:p>
        </p:txBody>
      </p:sp>
      <p:sp>
        <p:nvSpPr>
          <p:cNvPr id="4" name="Slide Number Placeholder 3"/>
          <p:cNvSpPr>
            <a:spLocks noGrp="1"/>
          </p:cNvSpPr>
          <p:nvPr>
            <p:ph type="sldNum" sz="quarter" idx="10"/>
          </p:nvPr>
        </p:nvSpPr>
        <p:spPr/>
        <p:txBody>
          <a:bodyPr/>
          <a:lstStyle/>
          <a:p>
            <a:fld id="{42061ACC-9A23-434A-B95E-D5B3A160ACBE}" type="slidenum">
              <a:rPr lang="en-US" smtClean="0"/>
              <a:pPr/>
              <a:t>77</a:t>
            </a:fld>
            <a:endParaRPr lang="en-US"/>
          </a:p>
        </p:txBody>
      </p:sp>
    </p:spTree>
    <p:extLst>
      <p:ext uri="{BB962C8B-B14F-4D97-AF65-F5344CB8AC3E}">
        <p14:creationId xmlns:p14="http://schemas.microsoft.com/office/powerpoint/2010/main" val="146586198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MSM who are victims of IPV are more likely to engage in substance use, suffer from depressive symptoms, be HIV positive, and engage in unprotected anal sex. MSM who perpetrate IPV are more likely to engage in substance use. The results of this meta-analysis highlight the need for research into effective interventions to prevent IPV in MSM, as well as the importance of providing health care professionals with training in how to address issues of IPV among MSM and the need to raise awareness of local and national support services.</a:t>
            </a:r>
          </a:p>
          <a:p>
            <a:endParaRPr lang="en-US" b="1" dirty="0"/>
          </a:p>
          <a:p>
            <a:r>
              <a:rPr lang="en-US" b="1" dirty="0"/>
              <a:t>REFERENCE:</a:t>
            </a:r>
          </a:p>
          <a:p>
            <a:r>
              <a:rPr lang="en-US" dirty="0"/>
              <a:t>Buller</a:t>
            </a:r>
            <a:r>
              <a:rPr lang="en-US" baseline="0" dirty="0"/>
              <a:t>, A.M., Devries, K.M., Howard, L.M., &amp; Bacchus, L.J. (2014). Associations between intimate partner violence and health among men who have sex with men: A systematic review and meta-analysis. </a:t>
            </a:r>
            <a:r>
              <a:rPr lang="en-US" i="1" baseline="0" dirty="0" err="1"/>
              <a:t>PLoS</a:t>
            </a:r>
            <a:r>
              <a:rPr lang="en-US" i="1" baseline="0" dirty="0"/>
              <a:t> Med, 11</a:t>
            </a:r>
            <a:r>
              <a:rPr lang="en-US" i="0" baseline="0" dirty="0"/>
              <a:t>(3), e1001609.</a:t>
            </a:r>
            <a:endParaRPr lang="en-US" dirty="0"/>
          </a:p>
        </p:txBody>
      </p:sp>
      <p:sp>
        <p:nvSpPr>
          <p:cNvPr id="4" name="Slide Number Placeholder 3"/>
          <p:cNvSpPr>
            <a:spLocks noGrp="1"/>
          </p:cNvSpPr>
          <p:nvPr>
            <p:ph type="sldNum" sz="quarter" idx="10"/>
          </p:nvPr>
        </p:nvSpPr>
        <p:spPr/>
        <p:txBody>
          <a:bodyPr/>
          <a:lstStyle/>
          <a:p>
            <a:fld id="{42061ACC-9A23-434A-B95E-D5B3A160ACBE}" type="slidenum">
              <a:rPr lang="en-US" smtClean="0"/>
              <a:pPr/>
              <a:t>78</a:t>
            </a:fld>
            <a:endParaRPr lang="en-US"/>
          </a:p>
        </p:txBody>
      </p:sp>
    </p:spTree>
    <p:extLst>
      <p:ext uri="{BB962C8B-B14F-4D97-AF65-F5344CB8AC3E}">
        <p14:creationId xmlns:p14="http://schemas.microsoft.com/office/powerpoint/2010/main" val="423242361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context</a:t>
            </a:r>
            <a:r>
              <a:rPr lang="en-US" baseline="0" dirty="0"/>
              <a:t> for this module is for health care provides to recognize that cultural competence is a</a:t>
            </a:r>
            <a:r>
              <a:rPr lang="en-US" dirty="0"/>
              <a:t> factor that</a:t>
            </a:r>
            <a:r>
              <a:rPr lang="en-US" baseline="0" dirty="0"/>
              <a:t> directly</a:t>
            </a:r>
            <a:r>
              <a:rPr lang="en-US" dirty="0"/>
              <a:t> impacts engagement</a:t>
            </a:r>
            <a:r>
              <a:rPr lang="en-US" baseline="0" dirty="0"/>
              <a:t> and retention of YMSM and LGBT people in care</a:t>
            </a:r>
            <a:r>
              <a:rPr lang="en-US" dirty="0"/>
              <a:t>. </a:t>
            </a:r>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5F0B8E03-B682-CA49-9DE4-53360AC9A75F}" type="slidenum">
              <a:rPr lang="en-US" smtClean="0"/>
              <a:pPr/>
              <a:t>79</a:t>
            </a:fld>
            <a:endParaRPr lang="en-US"/>
          </a:p>
        </p:txBody>
      </p:sp>
    </p:spTree>
    <p:extLst>
      <p:ext uri="{BB962C8B-B14F-4D97-AF65-F5344CB8AC3E}">
        <p14:creationId xmlns:p14="http://schemas.microsoft.com/office/powerpoint/2010/main" val="5686241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 sample list of housekeeping or overall training logistics participants may need to be aware of. </a:t>
            </a:r>
          </a:p>
          <a:p>
            <a:endParaRPr lang="en-US" dirty="0"/>
          </a:p>
          <a:p>
            <a:r>
              <a:rPr lang="en-US" dirty="0"/>
              <a:t>By discussing these items at the beginning of the training, participants will be less likely to interrupt the training in the event they need to answer a phone call, use the restroom and handle business outside of the training.</a:t>
            </a:r>
          </a:p>
          <a:p>
            <a:endParaRPr lang="en-US" dirty="0"/>
          </a:p>
          <a:p>
            <a:r>
              <a:rPr lang="en-US" dirty="0"/>
              <a:t>It is highly recommended you prepare a list of lunch options that are close-by the training facility so participants have time to purchase and consume lunch in a timely manner. </a:t>
            </a:r>
          </a:p>
          <a:p>
            <a:endParaRPr lang="en-US" dirty="0"/>
          </a:p>
          <a:p>
            <a:r>
              <a:rPr lang="en-US" dirty="0"/>
              <a:t>Suggestions of lunch options need to include a wide range of costs and cuisine.</a:t>
            </a:r>
          </a:p>
          <a:p>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0C2020F-4E4E-463A-95B7-DDFFF607D600}" type="slidenum">
              <a:rPr lang="en-US" smtClean="0"/>
              <a:pPr/>
              <a:t>8</a:t>
            </a:fld>
            <a:endParaRPr lang="en-US"/>
          </a:p>
        </p:txBody>
      </p:sp>
    </p:spTree>
    <p:extLst>
      <p:ext uri="{BB962C8B-B14F-4D97-AF65-F5344CB8AC3E}">
        <p14:creationId xmlns:p14="http://schemas.microsoft.com/office/powerpoint/2010/main" val="273799787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baseline="0" dirty="0"/>
              <a:t>Trainer reviews the goals of the module by informing participants that at the end of Module on YMSM &amp; LGBT Cultural Competence, they</a:t>
            </a:r>
            <a:r>
              <a:rPr lang="en-US" b="0" dirty="0"/>
              <a:t> w</a:t>
            </a:r>
            <a:r>
              <a:rPr lang="en-US" b="0" baseline="0" dirty="0"/>
              <a:t>ill be able to: </a:t>
            </a:r>
          </a:p>
          <a:p>
            <a:endParaRPr lang="en-US" dirty="0"/>
          </a:p>
          <a:p>
            <a:pPr marL="232943" indent="-232943">
              <a:buAutoNum type="alphaLcParenR"/>
            </a:pPr>
            <a:r>
              <a:rPr lang="en-US" b="0" baseline="0" dirty="0"/>
              <a:t>To define cultural competence, humility, proficiency and identify &amp; incorporate practices that engage and retain YMSMs in care</a:t>
            </a:r>
          </a:p>
          <a:p>
            <a:endParaRPr lang="en-US" b="0" baseline="0" dirty="0"/>
          </a:p>
          <a:p>
            <a:r>
              <a:rPr lang="en-US" b="0" baseline="0" dirty="0"/>
              <a:t>b)  To identify at least 2 strategies for culturally effective interactions and identify at least one practice behavior that will be used after the training</a:t>
            </a:r>
          </a:p>
        </p:txBody>
      </p:sp>
      <p:sp>
        <p:nvSpPr>
          <p:cNvPr id="4" name="Slide Number Placeholder 3"/>
          <p:cNvSpPr>
            <a:spLocks noGrp="1"/>
          </p:cNvSpPr>
          <p:nvPr>
            <p:ph type="sldNum" sz="quarter" idx="10"/>
          </p:nvPr>
        </p:nvSpPr>
        <p:spPr/>
        <p:txBody>
          <a:bodyPr/>
          <a:lstStyle/>
          <a:p>
            <a:fld id="{00C2020F-4E4E-463A-95B7-DDFFF607D600}" type="slidenum">
              <a:rPr lang="en-US" smtClean="0"/>
              <a:pPr/>
              <a:t>80</a:t>
            </a:fld>
            <a:endParaRPr lang="en-US"/>
          </a:p>
        </p:txBody>
      </p:sp>
    </p:spTree>
    <p:extLst>
      <p:ext uri="{BB962C8B-B14F-4D97-AF65-F5344CB8AC3E}">
        <p14:creationId xmlns:p14="http://schemas.microsoft.com/office/powerpoint/2010/main" val="2485325908"/>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87">
              <a:defRPr/>
            </a:pPr>
            <a:r>
              <a:rPr lang="en-US" dirty="0">
                <a:solidFill>
                  <a:prstClr val="black"/>
                </a:solidFill>
              </a:rPr>
              <a:t>The trainer invites the large group to respond to this concept and encourages them to state what it means in relation to effectively working with racial and ethnic minority men who have sex with men. </a:t>
            </a:r>
          </a:p>
          <a:p>
            <a:pPr defTabSz="931774">
              <a:defRPr/>
            </a:pPr>
            <a:endParaRPr lang="en-US" dirty="0">
              <a:solidFill>
                <a:prstClr val="black"/>
              </a:solidFill>
            </a:endParaRPr>
          </a:p>
          <a:p>
            <a:pPr defTabSz="931774">
              <a:defRPr/>
            </a:pPr>
            <a:r>
              <a:rPr lang="en-US" dirty="0">
                <a:solidFill>
                  <a:prstClr val="black"/>
                </a:solidFill>
              </a:rPr>
              <a:t>The trainer states: To “meet people where they are” we have to create and offer an opportunity/space for people to tell us where and who they are. A deeper understanding of culture can help us engage and retain the young men we serve. </a:t>
            </a:r>
          </a:p>
          <a:p>
            <a:endParaRPr lang="en-US" dirty="0"/>
          </a:p>
        </p:txBody>
      </p:sp>
      <p:sp>
        <p:nvSpPr>
          <p:cNvPr id="4" name="Slide Number Placeholder 3"/>
          <p:cNvSpPr>
            <a:spLocks noGrp="1"/>
          </p:cNvSpPr>
          <p:nvPr>
            <p:ph type="sldNum" sz="quarter" idx="10"/>
          </p:nvPr>
        </p:nvSpPr>
        <p:spPr/>
        <p:txBody>
          <a:bodyPr/>
          <a:lstStyle/>
          <a:p>
            <a:fld id="{CD177313-3CBD-47CB-8071-9BEAE09FBB90}" type="slidenum">
              <a:rPr lang="en-US" smtClean="0"/>
              <a:pPr/>
              <a:t>81</a:t>
            </a:fld>
            <a:endParaRPr lang="en-US"/>
          </a:p>
        </p:txBody>
      </p:sp>
    </p:spTree>
    <p:extLst>
      <p:ext uri="{BB962C8B-B14F-4D97-AF65-F5344CB8AC3E}">
        <p14:creationId xmlns:p14="http://schemas.microsoft.com/office/powerpoint/2010/main" val="266196312"/>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87">
              <a:defRPr/>
            </a:pPr>
            <a:r>
              <a:rPr lang="en-US" dirty="0"/>
              <a:t>The trainer</a:t>
            </a:r>
            <a:r>
              <a:rPr lang="en-US" baseline="0" dirty="0"/>
              <a:t> will facilitate a large group discussion and start by asking the participants to share their definition of culture. Then the trainer will show this slide and ask for reactions, comments. The trainer will make the following key points: </a:t>
            </a:r>
          </a:p>
          <a:p>
            <a:endParaRPr lang="en-US" baseline="0" dirty="0"/>
          </a:p>
          <a:p>
            <a:r>
              <a:rPr lang="en-US" baseline="0" dirty="0"/>
              <a:t>-culture is a structure and it is broad, “western civilization” and it can also be as specific as what your parents taught you in your house, “always look good when you go out”. </a:t>
            </a:r>
          </a:p>
          <a:p>
            <a:endParaRPr lang="en-US" baseline="0" dirty="0"/>
          </a:p>
          <a:p>
            <a:r>
              <a:rPr lang="en-US" baseline="0" dirty="0"/>
              <a:t>-cultures decide who has and does not have power. Some behaviors are rewarded with power and others are not, men engaging in sexual behaviors with the opposite sex is rewarded, affirmed and publically sanctioned in some cultures. </a:t>
            </a:r>
          </a:p>
          <a:p>
            <a:endParaRPr lang="en-US" baseline="0" dirty="0"/>
          </a:p>
          <a:p>
            <a:r>
              <a:rPr lang="en-US" baseline="0" dirty="0"/>
              <a:t>-each individuals experience of their culture(s) is unique. </a:t>
            </a:r>
          </a:p>
          <a:p>
            <a:endParaRPr lang="en-US" baseline="0" dirty="0"/>
          </a:p>
          <a:p>
            <a:r>
              <a:rPr lang="en-US" baseline="0" dirty="0"/>
              <a:t>Trainer may want to invite the group to define ‘race’ and ‘ethnicity’ before advancing to the next slide. </a:t>
            </a:r>
          </a:p>
        </p:txBody>
      </p:sp>
      <p:sp>
        <p:nvSpPr>
          <p:cNvPr id="4" name="Slide Number Placeholder 3"/>
          <p:cNvSpPr>
            <a:spLocks noGrp="1"/>
          </p:cNvSpPr>
          <p:nvPr>
            <p:ph type="sldNum" sz="quarter" idx="10"/>
          </p:nvPr>
        </p:nvSpPr>
        <p:spPr/>
        <p:txBody>
          <a:bodyPr/>
          <a:lstStyle/>
          <a:p>
            <a:fld id="{5F0B8E03-B682-CA49-9DE4-53360AC9A75F}" type="slidenum">
              <a:rPr lang="en-US" smtClean="0"/>
              <a:pPr/>
              <a:t>82</a:t>
            </a:fld>
            <a:endParaRPr lang="en-US"/>
          </a:p>
        </p:txBody>
      </p:sp>
    </p:spTree>
    <p:extLst>
      <p:ext uri="{BB962C8B-B14F-4D97-AF65-F5344CB8AC3E}">
        <p14:creationId xmlns:p14="http://schemas.microsoft.com/office/powerpoint/2010/main" val="3102740992"/>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Culture is dynamic,</a:t>
            </a:r>
            <a:r>
              <a:rPr lang="en-US" baseline="0" dirty="0"/>
              <a:t> alive and had a lot of moving parts and influences. </a:t>
            </a:r>
            <a:endParaRPr lang="en-US" dirty="0"/>
          </a:p>
        </p:txBody>
      </p:sp>
      <p:sp>
        <p:nvSpPr>
          <p:cNvPr id="4" name="Slide Number Placeholder 3"/>
          <p:cNvSpPr>
            <a:spLocks noGrp="1"/>
          </p:cNvSpPr>
          <p:nvPr>
            <p:ph type="sldNum" sz="quarter" idx="10"/>
          </p:nvPr>
        </p:nvSpPr>
        <p:spPr/>
        <p:txBody>
          <a:bodyPr/>
          <a:lstStyle/>
          <a:p>
            <a:fld id="{5F0B8E03-B682-CA49-9DE4-53360AC9A75F}" type="slidenum">
              <a:rPr lang="en-US" smtClean="0"/>
              <a:pPr/>
              <a:t>83</a:t>
            </a:fld>
            <a:endParaRPr lang="en-US"/>
          </a:p>
        </p:txBody>
      </p:sp>
    </p:spTree>
    <p:extLst>
      <p:ext uri="{BB962C8B-B14F-4D97-AF65-F5344CB8AC3E}">
        <p14:creationId xmlns:p14="http://schemas.microsoft.com/office/powerpoint/2010/main" val="343060844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87">
              <a:defRPr/>
            </a:pPr>
            <a:r>
              <a:rPr lang="en-US" dirty="0"/>
              <a:t>The trainer</a:t>
            </a:r>
            <a:r>
              <a:rPr lang="en-US" baseline="0" dirty="0"/>
              <a:t> reviews this slide and invites comments and reactions from the participants. </a:t>
            </a:r>
          </a:p>
          <a:p>
            <a:endParaRPr lang="en-US" baseline="0" dirty="0"/>
          </a:p>
          <a:p>
            <a:r>
              <a:rPr lang="en-US" baseline="0" dirty="0"/>
              <a:t>The trainer makes the following </a:t>
            </a:r>
            <a:r>
              <a:rPr lang="en-US" b="1" baseline="0" dirty="0"/>
              <a:t>key point</a:t>
            </a:r>
            <a:r>
              <a:rPr lang="en-US" baseline="0" dirty="0"/>
              <a:t>. </a:t>
            </a:r>
          </a:p>
          <a:p>
            <a:endParaRPr lang="en-US" baseline="0" dirty="0"/>
          </a:p>
          <a:p>
            <a:r>
              <a:rPr lang="en-US" baseline="0" dirty="0"/>
              <a:t>A pattern is not an individual. Our work is to seek to understand the individual and their culture(s). </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5F0B8E03-B682-CA49-9DE4-53360AC9A75F}" type="slidenum">
              <a:rPr lang="en-US" smtClean="0"/>
              <a:pPr/>
              <a:t>84</a:t>
            </a:fld>
            <a:endParaRPr lang="en-US"/>
          </a:p>
        </p:txBody>
      </p:sp>
    </p:spTree>
    <p:extLst>
      <p:ext uri="{BB962C8B-B14F-4D97-AF65-F5344CB8AC3E}">
        <p14:creationId xmlns:p14="http://schemas.microsoft.com/office/powerpoint/2010/main" val="2956751360"/>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465887">
              <a:defRPr/>
            </a:pPr>
            <a:r>
              <a:rPr lang="en-US" dirty="0"/>
              <a:t>The trainer</a:t>
            </a:r>
            <a:r>
              <a:rPr lang="en-US" baseline="0" dirty="0"/>
              <a:t> process and takes apart this broad definition of Cultural Competence with the large group and facilitates a dynamic discussion. </a:t>
            </a:r>
          </a:p>
          <a:p>
            <a:endParaRPr lang="en-US" baseline="0" dirty="0"/>
          </a:p>
          <a:p>
            <a:r>
              <a:rPr lang="en-US" baseline="0" dirty="0"/>
              <a:t>The trainer can also use the below content to supplement the discussion with an emphasis on “developmental process”, and “over an extended period”. Cultural competence is a journey that does not end in a fixed destination. </a:t>
            </a:r>
            <a:endParaRPr lang="en-US" dirty="0"/>
          </a:p>
          <a:p>
            <a:endParaRPr lang="en-US" dirty="0"/>
          </a:p>
          <a:p>
            <a:r>
              <a:rPr lang="en-US" dirty="0"/>
              <a:t>Cultural competence is a developmental process that evolves over an extended period. Both individuals and organizations are at various levels of awareness, knowledge and skills along the cultural competence continuum. (adapted from </a:t>
            </a:r>
            <a:r>
              <a:rPr lang="en-US" dirty="0">
                <a:hlinkClick r:id="rId3"/>
              </a:rPr>
              <a:t>Cross et al.</a:t>
            </a:r>
            <a:r>
              <a:rPr lang="en-US" dirty="0"/>
              <a:t>, 1989)</a:t>
            </a:r>
          </a:p>
          <a:p>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A41502EE-1673-440F-A9D1-2F2ED8FB0FFF}" type="slidenum">
              <a:rPr lang="en-US" smtClean="0"/>
              <a:pPr/>
              <a:t>85</a:t>
            </a:fld>
            <a:endParaRPr lang="en-US" dirty="0"/>
          </a:p>
        </p:txBody>
      </p:sp>
    </p:spTree>
    <p:extLst>
      <p:ext uri="{BB962C8B-B14F-4D97-AF65-F5344CB8AC3E}">
        <p14:creationId xmlns:p14="http://schemas.microsoft.com/office/powerpoint/2010/main" val="2255028489"/>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Cultural Humility developed out of the nursing profession, as a way to eliminate the power dynamics between patient and provider.</a:t>
            </a:r>
          </a:p>
          <a:p>
            <a:endParaRPr lang="en-US" dirty="0"/>
          </a:p>
          <a:p>
            <a:r>
              <a:rPr lang="en-US" dirty="0"/>
              <a:t>However, when we use “cultural humility” as an approach to effectively engage</a:t>
            </a:r>
            <a:r>
              <a:rPr lang="en-US" baseline="0" dirty="0"/>
              <a:t> individuals</a:t>
            </a:r>
            <a:r>
              <a:rPr lang="en-US" dirty="0"/>
              <a:t>, we recognize we (in our helping role) are not better than the</a:t>
            </a:r>
            <a:r>
              <a:rPr lang="en-US" baseline="0" dirty="0"/>
              <a:t> people we have an opportunity to provide services for</a:t>
            </a:r>
            <a:r>
              <a:rPr lang="en-US" dirty="0"/>
              <a:t>, and they teach us about their lives and community.</a:t>
            </a:r>
          </a:p>
          <a:p>
            <a:endParaRPr lang="en-US" dirty="0"/>
          </a:p>
          <a:p>
            <a:r>
              <a:rPr lang="en-US" dirty="0"/>
              <a:t>Tenants of Cultural Humility: </a:t>
            </a:r>
          </a:p>
          <a:p>
            <a:r>
              <a:rPr lang="en-US" dirty="0"/>
              <a:t>A lifelong commitment to self-evaluation and critique. </a:t>
            </a:r>
          </a:p>
          <a:p>
            <a:r>
              <a:rPr lang="en-US" dirty="0"/>
              <a:t>Understanding life is a learning process.</a:t>
            </a:r>
          </a:p>
          <a:p>
            <a:r>
              <a:rPr lang="en-US" dirty="0"/>
              <a:t>Redress (make right) the power imbalances in the provider-client dynamic. </a:t>
            </a:r>
          </a:p>
          <a:p>
            <a:r>
              <a:rPr lang="en-US" dirty="0"/>
              <a:t>Develop mutually beneficial, non-paternalistic partnerships with communities on behalf of individuals and defined populations.</a:t>
            </a:r>
          </a:p>
          <a:p>
            <a:r>
              <a:rPr lang="en-US" dirty="0"/>
              <a:t>Providers remain open to learning.</a:t>
            </a:r>
          </a:p>
          <a:p>
            <a:r>
              <a:rPr lang="en-US" dirty="0"/>
              <a:t>Understanding and accept we can never be truly “competent” in another’s culture.</a:t>
            </a:r>
          </a:p>
          <a:p>
            <a:r>
              <a:rPr lang="en-US" dirty="0"/>
              <a:t>Challenge yourself in identifying your own values as not the “norm.” (</a:t>
            </a:r>
            <a:r>
              <a:rPr lang="en-US" dirty="0" err="1"/>
              <a:t>Tervalon</a:t>
            </a:r>
            <a:r>
              <a:rPr lang="en-US" dirty="0"/>
              <a:t> &amp; Murray-Garcia, 1998)</a:t>
            </a:r>
          </a:p>
        </p:txBody>
      </p:sp>
      <p:sp>
        <p:nvSpPr>
          <p:cNvPr id="4" name="Slide Number Placeholder 3"/>
          <p:cNvSpPr>
            <a:spLocks noGrp="1"/>
          </p:cNvSpPr>
          <p:nvPr>
            <p:ph type="sldNum" sz="quarter" idx="10"/>
          </p:nvPr>
        </p:nvSpPr>
        <p:spPr/>
        <p:txBody>
          <a:bodyPr/>
          <a:lstStyle/>
          <a:p>
            <a:fld id="{5F0B8E03-B682-CA49-9DE4-53360AC9A75F}" type="slidenum">
              <a:rPr lang="en-US" smtClean="0"/>
              <a:pPr/>
              <a:t>86</a:t>
            </a:fld>
            <a:endParaRPr lang="en-US"/>
          </a:p>
        </p:txBody>
      </p:sp>
    </p:spTree>
    <p:extLst>
      <p:ext uri="{BB962C8B-B14F-4D97-AF65-F5344CB8AC3E}">
        <p14:creationId xmlns:p14="http://schemas.microsoft.com/office/powerpoint/2010/main" val="2558758687"/>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1" kern="1200" dirty="0">
                <a:solidFill>
                  <a:schemeClr val="tx1"/>
                </a:solidFill>
                <a:latin typeface="+mn-lt"/>
                <a:ea typeface="+mn-ea"/>
                <a:cs typeface="+mn-cs"/>
              </a:rPr>
              <a:t>**ANIMATION**</a:t>
            </a:r>
          </a:p>
          <a:p>
            <a:r>
              <a:rPr lang="en-US" sz="1200" kern="1200" dirty="0">
                <a:solidFill>
                  <a:schemeClr val="tx1"/>
                </a:solidFill>
                <a:latin typeface="+mn-lt"/>
                <a:ea typeface="+mn-ea"/>
                <a:cs typeface="+mn-cs"/>
              </a:rPr>
              <a:t>This slide illustrates unconscious</a:t>
            </a:r>
            <a:r>
              <a:rPr lang="en-US" sz="1200" kern="1200" baseline="0" dirty="0">
                <a:solidFill>
                  <a:schemeClr val="tx1"/>
                </a:solidFill>
                <a:latin typeface="+mn-lt"/>
                <a:ea typeface="+mn-ea"/>
                <a:cs typeface="+mn-cs"/>
              </a:rPr>
              <a:t> </a:t>
            </a:r>
            <a:r>
              <a:rPr lang="en-US" sz="1200" kern="1200" baseline="0" dirty="0" smtClean="0">
                <a:solidFill>
                  <a:schemeClr val="tx1"/>
                </a:solidFill>
                <a:latin typeface="+mn-lt"/>
                <a:ea typeface="+mn-ea"/>
                <a:cs typeface="+mn-cs"/>
              </a:rPr>
              <a:t>bias; participants answer the questions in the binary without even realizing it</a:t>
            </a:r>
            <a:r>
              <a:rPr lang="en-US" sz="1200" kern="1200" baseline="0" smtClean="0">
                <a:solidFill>
                  <a:schemeClr val="tx1"/>
                </a:solidFill>
                <a:latin typeface="+mn-lt"/>
                <a:ea typeface="+mn-ea"/>
                <a:cs typeface="+mn-cs"/>
              </a:rPr>
              <a:t>.     </a:t>
            </a:r>
            <a:endParaRPr lang="en-US" sz="1200" kern="1200" dirty="0">
              <a:solidFill>
                <a:schemeClr val="tx1"/>
              </a:solidFill>
              <a:latin typeface="+mn-lt"/>
              <a:ea typeface="+mn-ea"/>
              <a:cs typeface="+mn-cs"/>
            </a:endParaRPr>
          </a:p>
          <a:p>
            <a:r>
              <a:rPr lang="en-US" sz="1200" b="1" i="1" kern="1200" dirty="0">
                <a:solidFill>
                  <a:schemeClr val="tx1"/>
                </a:solidFill>
                <a:latin typeface="+mn-lt"/>
                <a:ea typeface="+mn-ea"/>
                <a:cs typeface="+mn-cs"/>
              </a:rPr>
              <a:t> </a:t>
            </a:r>
            <a:endParaRPr lang="en-US" sz="1200" kern="1200" dirty="0">
              <a:solidFill>
                <a:schemeClr val="tx1"/>
              </a:solidFill>
              <a:latin typeface="+mn-lt"/>
              <a:ea typeface="+mn-ea"/>
              <a:cs typeface="+mn-cs"/>
            </a:endParaRPr>
          </a:p>
          <a:p>
            <a:r>
              <a:rPr lang="en-US" sz="1200" b="1" i="1" kern="1200" dirty="0">
                <a:solidFill>
                  <a:schemeClr val="tx1"/>
                </a:solidFill>
                <a:latin typeface="+mn-lt"/>
                <a:ea typeface="+mn-ea"/>
                <a:cs typeface="+mn-cs"/>
              </a:rPr>
              <a:t>Move forward to reveal first picture</a:t>
            </a:r>
            <a:r>
              <a:rPr lang="en-US" sz="1200" b="0" i="0" kern="1200" baseline="0" dirty="0">
                <a:solidFill>
                  <a:schemeClr val="tx1"/>
                </a:solidFill>
                <a:latin typeface="+mn-lt"/>
                <a:ea typeface="+mn-ea"/>
                <a:cs typeface="+mn-cs"/>
              </a:rPr>
              <a:t> which shows half of a face and move forward to reveal the questions for the audience to consider (male or female, gay or straight, cisgender or transgender).</a:t>
            </a:r>
          </a:p>
          <a:p>
            <a:endParaRPr lang="en-US" sz="1200" kern="1200" dirty="0">
              <a:solidFill>
                <a:schemeClr val="tx1"/>
              </a:solidFill>
              <a:latin typeface="+mn-lt"/>
              <a:ea typeface="+mn-ea"/>
              <a:cs typeface="+mn-cs"/>
            </a:endParaRPr>
          </a:p>
          <a:p>
            <a:r>
              <a:rPr lang="en-US" sz="1200" b="1" i="1" kern="1200" dirty="0">
                <a:solidFill>
                  <a:schemeClr val="tx1"/>
                </a:solidFill>
                <a:latin typeface="+mn-lt"/>
                <a:ea typeface="+mn-ea"/>
                <a:cs typeface="+mn-cs"/>
              </a:rPr>
              <a:t>Move forward to reveal second picture</a:t>
            </a:r>
            <a:r>
              <a:rPr lang="en-US" sz="1200" b="0" i="0" kern="1200" baseline="0" dirty="0">
                <a:solidFill>
                  <a:schemeClr val="tx1"/>
                </a:solidFill>
                <a:latin typeface="+mn-lt"/>
                <a:ea typeface="+mn-ea"/>
                <a:cs typeface="+mn-cs"/>
              </a:rPr>
              <a:t> which shows a “female” version of the face.   </a:t>
            </a:r>
            <a:endParaRPr lang="en-US" sz="1200" kern="1200" dirty="0">
              <a:solidFill>
                <a:schemeClr val="tx1"/>
              </a:solidFill>
              <a:latin typeface="+mn-lt"/>
              <a:ea typeface="+mn-ea"/>
              <a:cs typeface="+mn-cs"/>
            </a:endParaRPr>
          </a:p>
          <a:p>
            <a:r>
              <a:rPr lang="en-US" sz="1200" b="1" i="1" kern="1200" dirty="0">
                <a:solidFill>
                  <a:schemeClr val="tx1"/>
                </a:solidFill>
                <a:latin typeface="+mn-lt"/>
                <a:ea typeface="+mn-ea"/>
                <a:cs typeface="+mn-cs"/>
              </a:rPr>
              <a:t> </a:t>
            </a: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00C2020F-4E4E-463A-95B7-DDFFF607D600}" type="slidenum">
              <a:rPr lang="en-US" smtClean="0"/>
              <a:pPr/>
              <a:t>87</a:t>
            </a:fld>
            <a:endParaRPr lang="en-US"/>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a:t>
            </a:r>
            <a:r>
              <a:rPr lang="en-US" baseline="0" dirty="0"/>
              <a:t> trainer can review the following suggested activities that focus on “conditioning” in a fun not threatening way. The what color is this paper should be done and done last before moving to the next slide. </a:t>
            </a:r>
          </a:p>
          <a:p>
            <a:endParaRPr lang="en-US" baseline="0" dirty="0"/>
          </a:p>
          <a:p>
            <a:r>
              <a:rPr lang="en-US" baseline="0" dirty="0"/>
              <a:t>The </a:t>
            </a:r>
            <a:r>
              <a:rPr lang="en-US" b="1" i="0" baseline="0" dirty="0"/>
              <a:t>key message </a:t>
            </a:r>
            <a:r>
              <a:rPr lang="en-US" baseline="0" dirty="0"/>
              <a:t>to communicate is, our conditioning can cause us to respond in ways that are reactive and reflexive and may not be culturally competent.</a:t>
            </a:r>
            <a:endParaRPr lang="en-US" dirty="0"/>
          </a:p>
          <a:p>
            <a:endParaRPr lang="en-US" dirty="0"/>
          </a:p>
          <a:p>
            <a:r>
              <a:rPr lang="en-US" dirty="0"/>
              <a:t>Say</a:t>
            </a:r>
            <a:r>
              <a:rPr lang="en-US" baseline="0" dirty="0"/>
              <a:t> Roast, Roast, Roast out loud, Ask the group, What do you put in a toaster? </a:t>
            </a:r>
          </a:p>
          <a:p>
            <a:endParaRPr lang="en-US" baseline="0" dirty="0"/>
          </a:p>
          <a:p>
            <a:r>
              <a:rPr lang="en-US" dirty="0"/>
              <a:t>Trainer: Spell "hop."</a:t>
            </a:r>
          </a:p>
          <a:p>
            <a:r>
              <a:rPr lang="en-US" dirty="0"/>
              <a:t>Group: H-O-P</a:t>
            </a:r>
          </a:p>
          <a:p>
            <a:r>
              <a:rPr lang="en-US" dirty="0"/>
              <a:t>Trainer: Spell "mop."</a:t>
            </a:r>
          </a:p>
          <a:p>
            <a:r>
              <a:rPr lang="en-US" dirty="0"/>
              <a:t>Group: M-O-P</a:t>
            </a:r>
          </a:p>
          <a:p>
            <a:r>
              <a:rPr lang="en-US" dirty="0"/>
              <a:t>Trainer: Spell "top."</a:t>
            </a:r>
          </a:p>
          <a:p>
            <a:r>
              <a:rPr lang="en-US" dirty="0"/>
              <a:t>Group: T-O-P</a:t>
            </a:r>
          </a:p>
          <a:p>
            <a:r>
              <a:rPr lang="en-US" dirty="0"/>
              <a:t>Trainer: What do you do at a green light?</a:t>
            </a:r>
          </a:p>
          <a:p>
            <a:r>
              <a:rPr lang="en-US" dirty="0"/>
              <a:t>Group: (Accustomed to the "op" sound) Stop.</a:t>
            </a:r>
          </a:p>
          <a:p>
            <a:r>
              <a:rPr lang="en-US" dirty="0"/>
              <a:t>Trainer: No, you go at a green light!</a:t>
            </a:r>
          </a:p>
          <a:p>
            <a:endParaRPr lang="en-US" dirty="0"/>
          </a:p>
          <a:p>
            <a:r>
              <a:rPr lang="en-US" dirty="0"/>
              <a:t>“Spell SILK!" - "Now, what does a cow drink?"</a:t>
            </a:r>
          </a:p>
          <a:p>
            <a:endParaRPr lang="en-US" dirty="0"/>
          </a:p>
          <a:p>
            <a:r>
              <a:rPr lang="en-US" dirty="0"/>
              <a:t>What color is this paper</a:t>
            </a:r>
            <a:r>
              <a:rPr lang="en-US" baseline="0" dirty="0"/>
              <a:t>, ask 5 times, get them to say it loud (use a white paper). </a:t>
            </a:r>
          </a:p>
          <a:p>
            <a:endParaRPr lang="en-US" baseline="0" dirty="0"/>
          </a:p>
          <a:p>
            <a:r>
              <a:rPr lang="en-US" baseline="0" dirty="0"/>
              <a:t>Ask the group, What do cows drink? </a:t>
            </a:r>
          </a:p>
          <a:p>
            <a:endParaRPr lang="en-US" baseline="0" dirty="0"/>
          </a:p>
          <a:p>
            <a:endParaRPr lang="en-US" baseline="0" dirty="0"/>
          </a:p>
          <a:p>
            <a:endParaRPr lang="en-US" baseline="0" dirty="0"/>
          </a:p>
          <a:p>
            <a:endParaRPr lang="en-US" dirty="0"/>
          </a:p>
          <a:p>
            <a:endParaRPr lang="en-US" dirty="0"/>
          </a:p>
        </p:txBody>
      </p:sp>
      <p:sp>
        <p:nvSpPr>
          <p:cNvPr id="4" name="Slide Number Placeholder 3"/>
          <p:cNvSpPr>
            <a:spLocks noGrp="1"/>
          </p:cNvSpPr>
          <p:nvPr>
            <p:ph type="sldNum" sz="quarter" idx="10"/>
          </p:nvPr>
        </p:nvSpPr>
        <p:spPr/>
        <p:txBody>
          <a:bodyPr/>
          <a:lstStyle/>
          <a:p>
            <a:fld id="{5F0B8E03-B682-CA49-9DE4-53360AC9A75F}" type="slidenum">
              <a:rPr lang="en-US" smtClean="0"/>
              <a:pPr/>
              <a:t>88</a:t>
            </a:fld>
            <a:endParaRPr lang="en-US"/>
          </a:p>
        </p:txBody>
      </p:sp>
    </p:spTree>
    <p:extLst>
      <p:ext uri="{BB962C8B-B14F-4D97-AF65-F5344CB8AC3E}">
        <p14:creationId xmlns:p14="http://schemas.microsoft.com/office/powerpoint/2010/main" val="1823559560"/>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human beings providing</a:t>
            </a:r>
            <a:r>
              <a:rPr lang="en-US" baseline="0" dirty="0"/>
              <a:t> services to other human beings, young men who have sex with man and LGBT people, that is a strength; our field is called “Human Services”. Our personal humanness/experience can also be a limitation when providing services to others if left unexamined. </a:t>
            </a:r>
          </a:p>
          <a:p>
            <a:endParaRPr lang="en-US" baseline="0" dirty="0"/>
          </a:p>
          <a:p>
            <a:r>
              <a:rPr lang="en-US" baseline="0" dirty="0"/>
              <a:t>Our personal individual history, associations, and experiences can conspire and make us blind. All human beings have blind spots. Blind spots are normal and don’t have to lead to permanent cultural blindness. </a:t>
            </a:r>
          </a:p>
          <a:p>
            <a:endParaRPr lang="en-US" baseline="0" dirty="0"/>
          </a:p>
          <a:p>
            <a:r>
              <a:rPr lang="en-US" baseline="0" dirty="0"/>
              <a:t>The process of developing and practicing cultural competence can bring new vision and insight. The process can allow you to see people in ways you were not able to before. </a:t>
            </a:r>
          </a:p>
          <a:p>
            <a:endParaRPr lang="en-US" baseline="0" dirty="0"/>
          </a:p>
          <a:p>
            <a:r>
              <a:rPr lang="en-US" baseline="0" dirty="0"/>
              <a:t>Creating a safe, welcoming and accepting space for young men who have sex with men and LGBT people, and being active about enhancing your self awareness are two critical steps in the process of practicing cultural competence. </a:t>
            </a:r>
          </a:p>
        </p:txBody>
      </p:sp>
      <p:sp>
        <p:nvSpPr>
          <p:cNvPr id="4" name="Slide Number Placeholder 3"/>
          <p:cNvSpPr>
            <a:spLocks noGrp="1"/>
          </p:cNvSpPr>
          <p:nvPr>
            <p:ph type="sldNum" sz="quarter" idx="10"/>
          </p:nvPr>
        </p:nvSpPr>
        <p:spPr/>
        <p:txBody>
          <a:bodyPr/>
          <a:lstStyle/>
          <a:p>
            <a:fld id="{5F0B8E03-B682-CA49-9DE4-53360AC9A75F}" type="slidenum">
              <a:rPr lang="en-US" smtClean="0"/>
              <a:pPr/>
              <a:t>89</a:t>
            </a:fld>
            <a:endParaRPr lang="en-US"/>
          </a:p>
        </p:txBody>
      </p:sp>
    </p:spTree>
    <p:extLst>
      <p:ext uri="{BB962C8B-B14F-4D97-AF65-F5344CB8AC3E}">
        <p14:creationId xmlns:p14="http://schemas.microsoft.com/office/powerpoint/2010/main" val="39239427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purpose of this module is to provide participants with terms and concepts that are mentioned throughout the entire training.</a:t>
            </a:r>
          </a:p>
          <a:p>
            <a:endParaRPr lang="en-US" dirty="0"/>
          </a:p>
          <a:p>
            <a:r>
              <a:rPr lang="en-US" dirty="0"/>
              <a:t>Many people often have questions about these definitions.  These definitions are meant to provide a basic understanding of who the target populations are.  </a:t>
            </a:r>
          </a:p>
          <a:p>
            <a:endParaRPr lang="en-US" dirty="0"/>
          </a:p>
          <a:p>
            <a:r>
              <a:rPr lang="en-US" dirty="0"/>
              <a:t>Trainer(s) and participants may find challenges to use one definition to define entire populations.</a:t>
            </a:r>
          </a:p>
          <a:p>
            <a:endParaRPr lang="en-US" dirty="0"/>
          </a:p>
          <a:p>
            <a:r>
              <a:rPr lang="en-US" dirty="0"/>
              <a:t>Trainer(s) needs to be mindful these definitions may not reflect different regions, cultures and communities. These are working definitions for this training.</a:t>
            </a:r>
          </a:p>
          <a:p>
            <a:pPr defTabSz="984978">
              <a:defRPr/>
            </a:pPr>
            <a:endParaRPr lang="en-US" dirty="0"/>
          </a:p>
          <a:p>
            <a:pPr defTabSz="984978">
              <a:defRPr/>
            </a:pPr>
            <a:r>
              <a:rPr lang="en-US" dirty="0"/>
              <a:t>Participants may have their own definitions and it is important to validate those definitions and experiences. </a:t>
            </a:r>
          </a:p>
          <a:p>
            <a:pPr defTabSz="984978">
              <a:defRPr/>
            </a:pPr>
            <a:endParaRPr lang="en-US" dirty="0"/>
          </a:p>
          <a:p>
            <a:pPr defTabSz="984978">
              <a:defRPr/>
            </a:pPr>
            <a:endParaRPr lang="en-US" dirty="0"/>
          </a:p>
          <a:p>
            <a:endParaRPr lang="en-US" dirty="0"/>
          </a:p>
        </p:txBody>
      </p:sp>
      <p:sp>
        <p:nvSpPr>
          <p:cNvPr id="4" name="Slide Number Placeholder 3"/>
          <p:cNvSpPr>
            <a:spLocks noGrp="1"/>
          </p:cNvSpPr>
          <p:nvPr>
            <p:ph type="sldNum" sz="quarter" idx="10"/>
          </p:nvPr>
        </p:nvSpPr>
        <p:spPr/>
        <p:txBody>
          <a:bodyPr/>
          <a:lstStyle/>
          <a:p>
            <a:fld id="{00C2020F-4E4E-463A-95B7-DDFFF607D600}" type="slidenum">
              <a:rPr lang="en-US" smtClean="0"/>
              <a:pPr/>
              <a:t>9</a:t>
            </a:fld>
            <a:endParaRPr lang="en-US"/>
          </a:p>
        </p:txBody>
      </p:sp>
    </p:spTree>
    <p:extLst>
      <p:ext uri="{BB962C8B-B14F-4D97-AF65-F5344CB8AC3E}">
        <p14:creationId xmlns:p14="http://schemas.microsoft.com/office/powerpoint/2010/main" val="1905350846"/>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trainer</a:t>
            </a:r>
            <a:r>
              <a:rPr lang="en-US" baseline="0" dirty="0"/>
              <a:t> will review this process diagram with a focus on </a:t>
            </a:r>
            <a:r>
              <a:rPr lang="en-US" b="1" baseline="0" dirty="0"/>
              <a:t>self-awareness </a:t>
            </a:r>
            <a:r>
              <a:rPr lang="en-US" baseline="0" dirty="0"/>
              <a:t>and reinforcing cultural competence as a process engaged in over time fueled by specific actions. </a:t>
            </a:r>
            <a:endParaRPr lang="en-US" dirty="0"/>
          </a:p>
        </p:txBody>
      </p:sp>
      <p:sp>
        <p:nvSpPr>
          <p:cNvPr id="4" name="Slide Number Placeholder 3"/>
          <p:cNvSpPr>
            <a:spLocks noGrp="1"/>
          </p:cNvSpPr>
          <p:nvPr>
            <p:ph type="sldNum" sz="quarter" idx="10"/>
          </p:nvPr>
        </p:nvSpPr>
        <p:spPr/>
        <p:txBody>
          <a:bodyPr/>
          <a:lstStyle/>
          <a:p>
            <a:fld id="{5F0B8E03-B682-CA49-9DE4-53360AC9A75F}" type="slidenum">
              <a:rPr lang="en-US" smtClean="0"/>
              <a:pPr/>
              <a:t>90</a:t>
            </a:fld>
            <a:endParaRPr lang="en-US"/>
          </a:p>
        </p:txBody>
      </p:sp>
    </p:spTree>
    <p:extLst>
      <p:ext uri="{BB962C8B-B14F-4D97-AF65-F5344CB8AC3E}">
        <p14:creationId xmlns:p14="http://schemas.microsoft.com/office/powerpoint/2010/main" val="1680284483"/>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87">
              <a:defRPr/>
            </a:pPr>
            <a:r>
              <a:rPr lang="en-US" dirty="0"/>
              <a:t>From a “cultural</a:t>
            </a:r>
            <a:r>
              <a:rPr lang="en-US" baseline="0" dirty="0"/>
              <a:t> humility” perspective we will never be “culturally competent”; what we strive for is “cultural proficiency”. This is a practice stance and set of behaviors that we choose to use that make it possible for us to engage and work with people that are different than us in obvious and unseen ways. </a:t>
            </a:r>
          </a:p>
          <a:p>
            <a:endParaRPr lang="en-US" baseline="0" dirty="0"/>
          </a:p>
          <a:p>
            <a:r>
              <a:rPr lang="en-US" baseline="0" dirty="0"/>
              <a:t>The practice of cultural proficiency can be particularly meaningful and positively impactful when working with YMSM and LGBT people and can sometimes help with the resolution of traumatic and violating past experiences. </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00C2020F-4E4E-463A-95B7-DDFFF607D600}" type="slidenum">
              <a:rPr lang="en-US" smtClean="0"/>
              <a:pPr/>
              <a:t>91</a:t>
            </a:fld>
            <a:endParaRPr lang="en-US"/>
          </a:p>
        </p:txBody>
      </p:sp>
    </p:spTree>
    <p:extLst>
      <p:ext uri="{BB962C8B-B14F-4D97-AF65-F5344CB8AC3E}">
        <p14:creationId xmlns:p14="http://schemas.microsoft.com/office/powerpoint/2010/main" val="4027593992"/>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now going to look at “practice</a:t>
            </a:r>
            <a:r>
              <a:rPr lang="en-US" baseline="0" dirty="0"/>
              <a:t> strategies</a:t>
            </a:r>
            <a:r>
              <a:rPr lang="en-US" dirty="0"/>
              <a:t>”. </a:t>
            </a:r>
          </a:p>
          <a:p>
            <a:endParaRPr lang="en-US" dirty="0"/>
          </a:p>
          <a:p>
            <a:r>
              <a:rPr lang="en-US" dirty="0"/>
              <a:t>Before</a:t>
            </a:r>
            <a:r>
              <a:rPr lang="en-US" baseline="0" dirty="0"/>
              <a:t> we do, let’s talk about conditioning and human blind spots. </a:t>
            </a:r>
          </a:p>
          <a:p>
            <a:endParaRPr lang="en-US" baseline="0" dirty="0"/>
          </a:p>
          <a:p>
            <a:r>
              <a:rPr lang="en-US" baseline="0" dirty="0"/>
              <a:t>Let’s start that conversation with an activity. Advance to the next slide. </a:t>
            </a:r>
            <a:endParaRPr lang="en-US" dirty="0"/>
          </a:p>
          <a:p>
            <a:endParaRPr lang="en-US" dirty="0"/>
          </a:p>
        </p:txBody>
      </p:sp>
      <p:sp>
        <p:nvSpPr>
          <p:cNvPr id="4" name="Slide Number Placeholder 3"/>
          <p:cNvSpPr>
            <a:spLocks noGrp="1"/>
          </p:cNvSpPr>
          <p:nvPr>
            <p:ph type="sldNum" sz="quarter" idx="10"/>
          </p:nvPr>
        </p:nvSpPr>
        <p:spPr/>
        <p:txBody>
          <a:bodyPr/>
          <a:lstStyle/>
          <a:p>
            <a:fld id="{5F0B8E03-B682-CA49-9DE4-53360AC9A75F}" type="slidenum">
              <a:rPr lang="en-US" smtClean="0"/>
              <a:pPr/>
              <a:t>92</a:t>
            </a:fld>
            <a:endParaRPr lang="en-US"/>
          </a:p>
        </p:txBody>
      </p:sp>
    </p:spTree>
    <p:extLst>
      <p:ext uri="{BB962C8B-B14F-4D97-AF65-F5344CB8AC3E}">
        <p14:creationId xmlns:p14="http://schemas.microsoft.com/office/powerpoint/2010/main" val="3207808353"/>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87">
              <a:defRPr/>
            </a:pPr>
            <a:r>
              <a:rPr lang="en-US" dirty="0"/>
              <a:t>The trainer</a:t>
            </a:r>
            <a:r>
              <a:rPr lang="en-US" baseline="0" dirty="0"/>
              <a:t> will use this slide to reinforce the concept that actions don’t always match values &amp; beliefs because of conditioning and blind spots and that self-awareness and subsequent actions are required to move toward congruent cultural proficiency.</a:t>
            </a:r>
            <a:endParaRPr lang="en-US" dirty="0"/>
          </a:p>
          <a:p>
            <a:endParaRPr lang="en-US" dirty="0"/>
          </a:p>
        </p:txBody>
      </p:sp>
      <p:sp>
        <p:nvSpPr>
          <p:cNvPr id="4" name="Slide Number Placeholder 3"/>
          <p:cNvSpPr>
            <a:spLocks noGrp="1"/>
          </p:cNvSpPr>
          <p:nvPr>
            <p:ph type="sldNum" sz="quarter" idx="10"/>
          </p:nvPr>
        </p:nvSpPr>
        <p:spPr/>
        <p:txBody>
          <a:bodyPr/>
          <a:lstStyle/>
          <a:p>
            <a:fld id="{00C2020F-4E4E-463A-95B7-DDFFF607D600}" type="slidenum">
              <a:rPr lang="en-US" smtClean="0"/>
              <a:pPr/>
              <a:t>93</a:t>
            </a:fld>
            <a:endParaRPr lang="en-US"/>
          </a:p>
        </p:txBody>
      </p:sp>
    </p:spTree>
    <p:extLst>
      <p:ext uri="{BB962C8B-B14F-4D97-AF65-F5344CB8AC3E}">
        <p14:creationId xmlns:p14="http://schemas.microsoft.com/office/powerpoint/2010/main" val="1064793475"/>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The trainer</a:t>
            </a:r>
            <a:r>
              <a:rPr lang="en-US" baseline="0" dirty="0"/>
              <a:t> will state that these are specific actions providers can take to unwire conditioning, and enhance cultural vision and then briefly review the list. The trainer will emphasize, the list is not exhaustive and requires retaking some of the same actions again and again as needed. The trainer will also emphasize that providers can </a:t>
            </a:r>
            <a:r>
              <a:rPr lang="en-US" b="1" baseline="0" dirty="0"/>
              <a:t>choose</a:t>
            </a:r>
            <a:r>
              <a:rPr lang="en-US" baseline="0" dirty="0"/>
              <a:t> to move toward cultural competence and that </a:t>
            </a:r>
            <a:r>
              <a:rPr lang="en-US" b="1" baseline="0" dirty="0"/>
              <a:t>their choice </a:t>
            </a:r>
            <a:r>
              <a:rPr lang="en-US" baseline="0" dirty="0"/>
              <a:t>must be followed by actions; like attending this training and engaging in the following activity. </a:t>
            </a:r>
          </a:p>
          <a:p>
            <a:endParaRPr lang="en-US" baseline="0" dirty="0"/>
          </a:p>
        </p:txBody>
      </p:sp>
      <p:sp>
        <p:nvSpPr>
          <p:cNvPr id="4" name="Slide Number Placeholder 3"/>
          <p:cNvSpPr>
            <a:spLocks noGrp="1"/>
          </p:cNvSpPr>
          <p:nvPr>
            <p:ph type="sldNum" sz="quarter" idx="10"/>
          </p:nvPr>
        </p:nvSpPr>
        <p:spPr/>
        <p:txBody>
          <a:bodyPr/>
          <a:lstStyle/>
          <a:p>
            <a:fld id="{5F0B8E03-B682-CA49-9DE4-53360AC9A75F}" type="slidenum">
              <a:rPr lang="en-US" smtClean="0"/>
              <a:pPr/>
              <a:t>94</a:t>
            </a:fld>
            <a:endParaRPr lang="en-US"/>
          </a:p>
        </p:txBody>
      </p:sp>
    </p:spTree>
    <p:extLst>
      <p:ext uri="{BB962C8B-B14F-4D97-AF65-F5344CB8AC3E}">
        <p14:creationId xmlns:p14="http://schemas.microsoft.com/office/powerpoint/2010/main" val="3462344605"/>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trainer shares</a:t>
            </a:r>
            <a:r>
              <a:rPr lang="en-US" baseline="0" dirty="0"/>
              <a:t> this quote and invites the group to share their reactions and comments. </a:t>
            </a:r>
            <a:endParaRPr lang="en-US" dirty="0"/>
          </a:p>
        </p:txBody>
      </p:sp>
      <p:sp>
        <p:nvSpPr>
          <p:cNvPr id="4" name="Slide Number Placeholder 3"/>
          <p:cNvSpPr>
            <a:spLocks noGrp="1"/>
          </p:cNvSpPr>
          <p:nvPr>
            <p:ph type="sldNum" sz="quarter" idx="10"/>
          </p:nvPr>
        </p:nvSpPr>
        <p:spPr/>
        <p:txBody>
          <a:bodyPr/>
          <a:lstStyle/>
          <a:p>
            <a:fld id="{5F0B8E03-B682-CA49-9DE4-53360AC9A75F}" type="slidenum">
              <a:rPr lang="en-US" smtClean="0"/>
              <a:pPr/>
              <a:t>95</a:t>
            </a:fld>
            <a:endParaRPr lang="en-US"/>
          </a:p>
        </p:txBody>
      </p:sp>
    </p:spTree>
    <p:extLst>
      <p:ext uri="{BB962C8B-B14F-4D97-AF65-F5344CB8AC3E}">
        <p14:creationId xmlns:p14="http://schemas.microsoft.com/office/powerpoint/2010/main" val="2418995509"/>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a:t>
            </a:r>
            <a:r>
              <a:rPr lang="en-US" baseline="0" dirty="0"/>
              <a:t> this module comes to a close the trainer reviews the content on this slide and reminds participants that moving toward cultural competence/humility/proficiency is an the active process and actions are required. </a:t>
            </a:r>
            <a:endParaRPr lang="en-US" dirty="0"/>
          </a:p>
          <a:p>
            <a:endParaRPr lang="en-US" dirty="0"/>
          </a:p>
        </p:txBody>
      </p:sp>
      <p:sp>
        <p:nvSpPr>
          <p:cNvPr id="4" name="Slide Number Placeholder 3"/>
          <p:cNvSpPr>
            <a:spLocks noGrp="1"/>
          </p:cNvSpPr>
          <p:nvPr>
            <p:ph type="sldNum" sz="quarter" idx="10"/>
          </p:nvPr>
        </p:nvSpPr>
        <p:spPr/>
        <p:txBody>
          <a:bodyPr/>
          <a:lstStyle/>
          <a:p>
            <a:fld id="{00C2020F-4E4E-463A-95B7-DDFFF607D600}" type="slidenum">
              <a:rPr lang="en-US" smtClean="0"/>
              <a:pPr/>
              <a:t>96</a:t>
            </a:fld>
            <a:endParaRPr lang="en-US"/>
          </a:p>
        </p:txBody>
      </p:sp>
    </p:spTree>
    <p:extLst>
      <p:ext uri="{BB962C8B-B14F-4D97-AF65-F5344CB8AC3E}">
        <p14:creationId xmlns:p14="http://schemas.microsoft.com/office/powerpoint/2010/main" val="935669655"/>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The trainer shares this key concept and reinforces the life long “journey” that does not have a destination other than understanding and continued learning. </a:t>
            </a:r>
            <a:endParaRPr lang="en-US" dirty="0"/>
          </a:p>
        </p:txBody>
      </p:sp>
      <p:sp>
        <p:nvSpPr>
          <p:cNvPr id="4" name="Slide Number Placeholder 3"/>
          <p:cNvSpPr>
            <a:spLocks noGrp="1"/>
          </p:cNvSpPr>
          <p:nvPr>
            <p:ph type="sldNum" sz="quarter" idx="10"/>
          </p:nvPr>
        </p:nvSpPr>
        <p:spPr/>
        <p:txBody>
          <a:bodyPr/>
          <a:lstStyle/>
          <a:p>
            <a:fld id="{5F0B8E03-B682-CA49-9DE4-53360AC9A75F}" type="slidenum">
              <a:rPr lang="en-US" smtClean="0"/>
              <a:pPr/>
              <a:t>97</a:t>
            </a:fld>
            <a:endParaRPr lang="en-US"/>
          </a:p>
        </p:txBody>
      </p:sp>
    </p:spTree>
    <p:extLst>
      <p:ext uri="{BB962C8B-B14F-4D97-AF65-F5344CB8AC3E}">
        <p14:creationId xmlns:p14="http://schemas.microsoft.com/office/powerpoint/2010/main" val="3100948976"/>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context</a:t>
            </a:r>
            <a:r>
              <a:rPr lang="en-US" baseline="0" dirty="0"/>
              <a:t> for this module is for health care provides to recognize that Minority Stress is a</a:t>
            </a:r>
            <a:r>
              <a:rPr lang="en-US" dirty="0"/>
              <a:t> factor that may impact health outcomes for YMSMs. </a:t>
            </a:r>
          </a:p>
          <a:p>
            <a:endParaRPr lang="en-US" baseline="0" dirty="0"/>
          </a:p>
          <a:p>
            <a:endParaRPr lang="en-US" baseline="0" dirty="0"/>
          </a:p>
          <a:p>
            <a:r>
              <a:rPr lang="en-US" dirty="0"/>
              <a:t>	</a:t>
            </a:r>
          </a:p>
          <a:p>
            <a:endParaRPr lang="en-US" baseline="0" dirty="0"/>
          </a:p>
          <a:p>
            <a:endParaRPr lang="en-US" dirty="0"/>
          </a:p>
          <a:p>
            <a:endParaRPr lang="en-US" dirty="0"/>
          </a:p>
        </p:txBody>
      </p:sp>
      <p:sp>
        <p:nvSpPr>
          <p:cNvPr id="4" name="Slide Number Placeholder 3"/>
          <p:cNvSpPr>
            <a:spLocks noGrp="1"/>
          </p:cNvSpPr>
          <p:nvPr>
            <p:ph type="sldNum" sz="quarter" idx="10"/>
          </p:nvPr>
        </p:nvSpPr>
        <p:spPr/>
        <p:txBody>
          <a:bodyPr/>
          <a:lstStyle/>
          <a:p>
            <a:fld id="{5F0B8E03-B682-CA49-9DE4-53360AC9A75F}" type="slidenum">
              <a:rPr lang="en-US" smtClean="0"/>
              <a:pPr/>
              <a:t>98</a:t>
            </a:fld>
            <a:endParaRPr lang="en-US"/>
          </a:p>
        </p:txBody>
      </p:sp>
    </p:spTree>
    <p:extLst>
      <p:ext uri="{BB962C8B-B14F-4D97-AF65-F5344CB8AC3E}">
        <p14:creationId xmlns:p14="http://schemas.microsoft.com/office/powerpoint/2010/main" val="729790310"/>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baseline="0" dirty="0"/>
              <a:t>Trainer reviews the goals of the module by informing participants that at the end of Minority Stress Module, they</a:t>
            </a:r>
            <a:r>
              <a:rPr lang="en-US" b="0" dirty="0"/>
              <a:t> w</a:t>
            </a:r>
            <a:r>
              <a:rPr lang="en-US" b="0" baseline="0" dirty="0"/>
              <a:t>ill be able to: </a:t>
            </a:r>
          </a:p>
          <a:p>
            <a:endParaRPr lang="en-US" dirty="0"/>
          </a:p>
          <a:p>
            <a:pPr marL="232943" indent="-232943">
              <a:buAutoNum type="alphaLcParenR"/>
            </a:pPr>
            <a:r>
              <a:rPr lang="en-US" b="0" baseline="0" dirty="0"/>
              <a:t>define minority stress based on a model that connects stigmatized minority groups with high levels of stress</a:t>
            </a:r>
          </a:p>
          <a:p>
            <a:endParaRPr lang="en-US" b="0" baseline="0" dirty="0"/>
          </a:p>
          <a:p>
            <a:r>
              <a:rPr lang="en-US" b="0" baseline="0" dirty="0"/>
              <a:t>b) name at least 2 ways that providers can incorporate cultural competency into their interventions with YMSMS </a:t>
            </a:r>
          </a:p>
          <a:p>
            <a:endParaRPr lang="en-US" dirty="0"/>
          </a:p>
        </p:txBody>
      </p:sp>
      <p:sp>
        <p:nvSpPr>
          <p:cNvPr id="4" name="Slide Number Placeholder 3"/>
          <p:cNvSpPr>
            <a:spLocks noGrp="1"/>
          </p:cNvSpPr>
          <p:nvPr>
            <p:ph type="sldNum" sz="quarter" idx="10"/>
          </p:nvPr>
        </p:nvSpPr>
        <p:spPr/>
        <p:txBody>
          <a:bodyPr/>
          <a:lstStyle/>
          <a:p>
            <a:fld id="{00C2020F-4E4E-463A-95B7-DDFFF607D600}" type="slidenum">
              <a:rPr lang="en-US" smtClean="0"/>
              <a:pPr/>
              <a:t>99</a:t>
            </a:fld>
            <a:endParaRPr lang="en-US"/>
          </a:p>
        </p:txBody>
      </p:sp>
    </p:spTree>
    <p:extLst>
      <p:ext uri="{BB962C8B-B14F-4D97-AF65-F5344CB8AC3E}">
        <p14:creationId xmlns:p14="http://schemas.microsoft.com/office/powerpoint/2010/main" val="112623775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Rectangle 4"/>
          <p:cNvSpPr/>
          <p:nvPr userDrawn="1"/>
        </p:nvSpPr>
        <p:spPr>
          <a:xfrm>
            <a:off x="0" y="1687237"/>
            <a:ext cx="12192000" cy="5170763"/>
          </a:xfrm>
          <a:prstGeom prst="rect">
            <a:avLst/>
          </a:prstGeom>
          <a:gradFill flip="none" rotWithShape="1">
            <a:gsLst>
              <a:gs pos="0">
                <a:schemeClr val="accent5">
                  <a:lumMod val="60000"/>
                  <a:lumOff val="40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ctrTitle"/>
          </p:nvPr>
        </p:nvSpPr>
        <p:spPr>
          <a:xfrm>
            <a:off x="1033543" y="2148717"/>
            <a:ext cx="10110708" cy="1678329"/>
          </a:xfrm>
        </p:spPr>
        <p:txBody>
          <a:bodyPr>
            <a:normAutofit/>
          </a:bodyPr>
          <a:lstStyle>
            <a:lvl1pPr algn="ctr">
              <a:defRPr sz="4400" b="1">
                <a:solidFill>
                  <a:srgbClr val="00467F"/>
                </a:solidFill>
                <a:latin typeface="Segoe Print" panose="02000600000000000000" pitchFamily="2" charset="0"/>
                <a:cs typeface="MV Boli" panose="02000500030200090000" pitchFamily="2" charset="0"/>
              </a:defRPr>
            </a:lvl1pPr>
          </a:lstStyle>
          <a:p>
            <a:r>
              <a:rPr lang="en-US" dirty="0"/>
              <a:t>Click to edit Master title style</a:t>
            </a:r>
          </a:p>
        </p:txBody>
      </p:sp>
      <p:sp>
        <p:nvSpPr>
          <p:cNvPr id="3" name="Subtitle 2"/>
          <p:cNvSpPr>
            <a:spLocks noGrp="1"/>
          </p:cNvSpPr>
          <p:nvPr>
            <p:ph type="subTitle" idx="1"/>
          </p:nvPr>
        </p:nvSpPr>
        <p:spPr>
          <a:xfrm>
            <a:off x="1834743" y="4045124"/>
            <a:ext cx="8508308" cy="1599268"/>
          </a:xfrm>
        </p:spPr>
        <p:txBody>
          <a:bodyPr>
            <a:normAutofit/>
          </a:bodyPr>
          <a:lstStyle>
            <a:lvl1pPr marL="0" indent="0" algn="ctr">
              <a:buNone/>
              <a:defRPr sz="2800" i="0">
                <a:solidFill>
                  <a:schemeClr val="tx1"/>
                </a:solidFill>
                <a:latin typeface="+mj-lt"/>
                <a:cs typeface="Arial" panose="020B0604020202020204" pitchFamily="34" charset="0"/>
              </a:defRPr>
            </a:lvl1pPr>
            <a:lvl2pPr marL="457063" indent="0" algn="ctr">
              <a:buNone/>
              <a:defRPr>
                <a:solidFill>
                  <a:schemeClr val="tx1">
                    <a:tint val="75000"/>
                  </a:schemeClr>
                </a:solidFill>
              </a:defRPr>
            </a:lvl2pPr>
            <a:lvl3pPr marL="914126" indent="0" algn="ctr">
              <a:buNone/>
              <a:defRPr>
                <a:solidFill>
                  <a:schemeClr val="tx1">
                    <a:tint val="75000"/>
                  </a:schemeClr>
                </a:solidFill>
              </a:defRPr>
            </a:lvl3pPr>
            <a:lvl4pPr marL="1371189" indent="0" algn="ctr">
              <a:buNone/>
              <a:defRPr>
                <a:solidFill>
                  <a:schemeClr val="tx1">
                    <a:tint val="75000"/>
                  </a:schemeClr>
                </a:solidFill>
              </a:defRPr>
            </a:lvl4pPr>
            <a:lvl5pPr marL="1828251" indent="0" algn="ctr">
              <a:buNone/>
              <a:defRPr>
                <a:solidFill>
                  <a:schemeClr val="tx1">
                    <a:tint val="75000"/>
                  </a:schemeClr>
                </a:solidFill>
              </a:defRPr>
            </a:lvl5pPr>
            <a:lvl6pPr marL="2285314" indent="0" algn="ctr">
              <a:buNone/>
              <a:defRPr>
                <a:solidFill>
                  <a:schemeClr val="tx1">
                    <a:tint val="75000"/>
                  </a:schemeClr>
                </a:solidFill>
              </a:defRPr>
            </a:lvl6pPr>
            <a:lvl7pPr marL="2742377" indent="0" algn="ctr">
              <a:buNone/>
              <a:defRPr>
                <a:solidFill>
                  <a:schemeClr val="tx1">
                    <a:tint val="75000"/>
                  </a:schemeClr>
                </a:solidFill>
              </a:defRPr>
            </a:lvl7pPr>
            <a:lvl8pPr marL="3199440" indent="0" algn="ctr">
              <a:buNone/>
              <a:defRPr>
                <a:solidFill>
                  <a:schemeClr val="tx1">
                    <a:tint val="75000"/>
                  </a:schemeClr>
                </a:solidFill>
              </a:defRPr>
            </a:lvl8pPr>
            <a:lvl9pPr marL="3656503" indent="0" algn="ctr">
              <a:buNone/>
              <a:defRPr>
                <a:solidFill>
                  <a:schemeClr val="tx1">
                    <a:tint val="75000"/>
                  </a:schemeClr>
                </a:solidFill>
              </a:defRPr>
            </a:lvl9pPr>
          </a:lstStyle>
          <a:p>
            <a:r>
              <a:rPr lang="en-US" dirty="0"/>
              <a:t>Click to edit Master subtitle style</a:t>
            </a: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297988" y="313578"/>
            <a:ext cx="4183983" cy="1060079"/>
          </a:xfrm>
          <a:prstGeom prst="rect">
            <a:avLst/>
          </a:prstGeom>
        </p:spPr>
      </p:pic>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0800000">
            <a:off x="10346100" y="0"/>
            <a:ext cx="1570300" cy="1687237"/>
          </a:xfrm>
          <a:prstGeom prst="rect">
            <a:avLst/>
          </a:prstGeom>
        </p:spPr>
      </p:pic>
    </p:spTree>
    <p:extLst>
      <p:ext uri="{BB962C8B-B14F-4D97-AF65-F5344CB8AC3E}">
        <p14:creationId xmlns:p14="http://schemas.microsoft.com/office/powerpoint/2010/main" val="3057984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7" name="Title 1"/>
          <p:cNvSpPr>
            <a:spLocks noGrp="1"/>
          </p:cNvSpPr>
          <p:nvPr>
            <p:ph type="title"/>
          </p:nvPr>
        </p:nvSpPr>
        <p:spPr>
          <a:xfrm>
            <a:off x="254645" y="156212"/>
            <a:ext cx="11655705" cy="1202006"/>
          </a:xfrm>
        </p:spPr>
        <p:txBody>
          <a:bodyPr>
            <a:noAutofit/>
          </a:bodyPr>
          <a:lstStyle>
            <a:lvl1pPr algn="ctr">
              <a:defRPr sz="4000">
                <a:solidFill>
                  <a:srgbClr val="39587F"/>
                </a:solidFill>
                <a:latin typeface="Segoe Print" panose="02000600000000000000" pitchFamily="2" charset="0"/>
                <a:cs typeface="MV Boli" panose="02000500030200090000" pitchFamily="2" charset="0"/>
              </a:defRPr>
            </a:lvl1pPr>
          </a:lstStyle>
          <a:p>
            <a:r>
              <a:rPr lang="en-US"/>
              <a:t>Click to edit Master title style</a:t>
            </a:r>
            <a:endParaRPr lang="en-US" dirty="0"/>
          </a:p>
        </p:txBody>
      </p:sp>
      <p:sp>
        <p:nvSpPr>
          <p:cNvPr id="8" name="Content Placeholder 2"/>
          <p:cNvSpPr>
            <a:spLocks noGrp="1"/>
          </p:cNvSpPr>
          <p:nvPr>
            <p:ph idx="1"/>
          </p:nvPr>
        </p:nvSpPr>
        <p:spPr>
          <a:xfrm>
            <a:off x="254645" y="1524001"/>
            <a:ext cx="5717895" cy="4089692"/>
          </a:xfrm>
        </p:spPr>
        <p:txBody>
          <a:bodyPr>
            <a:normAutofit/>
          </a:bodyPr>
          <a:lstStyle>
            <a:lvl1pPr>
              <a:defRPr sz="3200">
                <a:solidFill>
                  <a:schemeClr val="bg1">
                    <a:lumMod val="50000"/>
                  </a:schemeClr>
                </a:solidFill>
                <a:latin typeface="+mj-lt"/>
                <a:cs typeface="MV Boli" panose="02000500030200090000" pitchFamily="2" charset="0"/>
              </a:defRPr>
            </a:lvl1pPr>
            <a:lvl2pPr>
              <a:defRPr sz="2800">
                <a:solidFill>
                  <a:schemeClr val="bg1">
                    <a:lumMod val="50000"/>
                  </a:schemeClr>
                </a:solidFill>
                <a:latin typeface="+mj-lt"/>
                <a:cs typeface="Arial" pitchFamily="34" charset="0"/>
              </a:defRPr>
            </a:lvl2pPr>
            <a:lvl3pPr>
              <a:defRPr sz="2400">
                <a:solidFill>
                  <a:schemeClr val="bg1">
                    <a:lumMod val="50000"/>
                  </a:schemeClr>
                </a:solidFill>
                <a:latin typeface="+mj-lt"/>
                <a:cs typeface="Arial" pitchFamily="34" charset="0"/>
              </a:defRPr>
            </a:lvl3pPr>
            <a:lvl4pPr>
              <a:defRPr sz="1800">
                <a:solidFill>
                  <a:schemeClr val="bg1">
                    <a:lumMod val="50000"/>
                  </a:schemeClr>
                </a:solidFill>
                <a:latin typeface="+mj-lt"/>
                <a:cs typeface="Arial" pitchFamily="34" charset="0"/>
              </a:defRPr>
            </a:lvl4pPr>
            <a:lvl5pPr>
              <a:defRPr sz="1800">
                <a:solidFill>
                  <a:schemeClr val="bg1">
                    <a:lumMod val="50000"/>
                  </a:schemeClr>
                </a:solidFill>
                <a:latin typeface="+mj-lt"/>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2"/>
          <p:cNvSpPr>
            <a:spLocks noGrp="1"/>
          </p:cNvSpPr>
          <p:nvPr>
            <p:ph idx="10"/>
          </p:nvPr>
        </p:nvSpPr>
        <p:spPr>
          <a:xfrm>
            <a:off x="6192455" y="1524001"/>
            <a:ext cx="5717895" cy="4089692"/>
          </a:xfrm>
        </p:spPr>
        <p:txBody>
          <a:bodyPr>
            <a:normAutofit/>
          </a:bodyPr>
          <a:lstStyle>
            <a:lvl1pPr>
              <a:defRPr sz="3200">
                <a:solidFill>
                  <a:schemeClr val="bg1">
                    <a:lumMod val="50000"/>
                  </a:schemeClr>
                </a:solidFill>
                <a:latin typeface="+mj-lt"/>
                <a:cs typeface="MV Boli" panose="02000500030200090000" pitchFamily="2" charset="0"/>
              </a:defRPr>
            </a:lvl1pPr>
            <a:lvl2pPr>
              <a:defRPr sz="2800">
                <a:solidFill>
                  <a:schemeClr val="bg1">
                    <a:lumMod val="50000"/>
                  </a:schemeClr>
                </a:solidFill>
                <a:latin typeface="+mj-lt"/>
                <a:cs typeface="Arial" pitchFamily="34" charset="0"/>
              </a:defRPr>
            </a:lvl2pPr>
            <a:lvl3pPr>
              <a:defRPr sz="2400">
                <a:solidFill>
                  <a:schemeClr val="bg1">
                    <a:lumMod val="50000"/>
                  </a:schemeClr>
                </a:solidFill>
                <a:latin typeface="+mj-lt"/>
                <a:cs typeface="Arial" pitchFamily="34" charset="0"/>
              </a:defRPr>
            </a:lvl3pPr>
            <a:lvl4pPr>
              <a:defRPr sz="1800">
                <a:solidFill>
                  <a:schemeClr val="bg1">
                    <a:lumMod val="50000"/>
                  </a:schemeClr>
                </a:solidFill>
                <a:latin typeface="+mj-lt"/>
                <a:cs typeface="Arial" pitchFamily="34" charset="0"/>
              </a:defRPr>
            </a:lvl4pPr>
            <a:lvl5pPr>
              <a:defRPr sz="1800">
                <a:solidFill>
                  <a:schemeClr val="bg1">
                    <a:lumMod val="50000"/>
                  </a:schemeClr>
                </a:solidFill>
                <a:latin typeface="+mj-lt"/>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Rectangle 13"/>
          <p:cNvSpPr/>
          <p:nvPr userDrawn="1"/>
        </p:nvSpPr>
        <p:spPr>
          <a:xfrm>
            <a:off x="76200" y="5798916"/>
            <a:ext cx="2324100" cy="965642"/>
          </a:xfrm>
          <a:prstGeom prst="rect">
            <a:avLst/>
          </a:prstGeom>
          <a:blipFill dpi="0" rotWithShape="1">
            <a:blip r:embed="rId2" cstate="print">
              <a:alphaModFix amt="34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501868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Title Only">
    <p:spTree>
      <p:nvGrpSpPr>
        <p:cNvPr id="1" name=""/>
        <p:cNvGrpSpPr/>
        <p:nvPr/>
      </p:nvGrpSpPr>
      <p:grpSpPr>
        <a:xfrm>
          <a:off x="0" y="0"/>
          <a:ext cx="0" cy="0"/>
          <a:chOff x="0" y="0"/>
          <a:chExt cx="0" cy="0"/>
        </a:xfrm>
      </p:grpSpPr>
      <p:sp>
        <p:nvSpPr>
          <p:cNvPr id="7" name="Title 1"/>
          <p:cNvSpPr>
            <a:spLocks noGrp="1"/>
          </p:cNvSpPr>
          <p:nvPr>
            <p:ph type="title"/>
          </p:nvPr>
        </p:nvSpPr>
        <p:spPr>
          <a:xfrm>
            <a:off x="321890" y="1041722"/>
            <a:ext cx="5615923" cy="5490691"/>
          </a:xfrm>
        </p:spPr>
        <p:txBody>
          <a:bodyPr>
            <a:noAutofit/>
          </a:bodyPr>
          <a:lstStyle>
            <a:lvl1pPr algn="ctr">
              <a:defRPr sz="3599">
                <a:solidFill>
                  <a:srgbClr val="39587F"/>
                </a:solidFill>
                <a:latin typeface="Segoe Print" panose="02000600000000000000" pitchFamily="2" charset="0"/>
                <a:cs typeface="MV Boli" pitchFamily="2" charset="0"/>
              </a:defRPr>
            </a:lvl1pPr>
          </a:lstStyle>
          <a:p>
            <a:r>
              <a:rPr lang="en-US"/>
              <a:t>Click to edit Master title style</a:t>
            </a:r>
            <a:endParaRPr lang="en-US" dirty="0"/>
          </a:p>
        </p:txBody>
      </p:sp>
      <p:sp>
        <p:nvSpPr>
          <p:cNvPr id="8" name="Content Placeholder 2"/>
          <p:cNvSpPr>
            <a:spLocks noGrp="1"/>
          </p:cNvSpPr>
          <p:nvPr>
            <p:ph idx="1"/>
          </p:nvPr>
        </p:nvSpPr>
        <p:spPr>
          <a:xfrm>
            <a:off x="6123008" y="210067"/>
            <a:ext cx="5694744" cy="6322347"/>
          </a:xfrm>
        </p:spPr>
        <p:txBody>
          <a:bodyPr>
            <a:normAutofit/>
          </a:bodyPr>
          <a:lstStyle>
            <a:lvl1pPr>
              <a:defRPr sz="3200">
                <a:solidFill>
                  <a:schemeClr val="bg1">
                    <a:lumMod val="50000"/>
                  </a:schemeClr>
                </a:solidFill>
                <a:latin typeface="+mj-lt"/>
                <a:cs typeface="MV Boli" panose="02000500030200090000" pitchFamily="2" charset="0"/>
              </a:defRPr>
            </a:lvl1pPr>
            <a:lvl2pPr>
              <a:defRPr sz="2800" i="1">
                <a:solidFill>
                  <a:schemeClr val="bg1">
                    <a:lumMod val="50000"/>
                  </a:schemeClr>
                </a:solidFill>
                <a:latin typeface="+mj-lt"/>
                <a:cs typeface="Arial" pitchFamily="34" charset="0"/>
              </a:defRPr>
            </a:lvl2pPr>
            <a:lvl3pPr>
              <a:defRPr sz="2400" i="1">
                <a:solidFill>
                  <a:schemeClr val="bg1">
                    <a:lumMod val="50000"/>
                  </a:schemeClr>
                </a:solidFill>
                <a:latin typeface="+mj-lt"/>
                <a:cs typeface="Arial" pitchFamily="34" charset="0"/>
              </a:defRPr>
            </a:lvl3pPr>
            <a:lvl4pPr>
              <a:defRPr sz="2000" i="1">
                <a:solidFill>
                  <a:schemeClr val="bg1">
                    <a:lumMod val="50000"/>
                  </a:schemeClr>
                </a:solidFill>
                <a:latin typeface="+mj-lt"/>
                <a:cs typeface="Arial" pitchFamily="34" charset="0"/>
              </a:defRPr>
            </a:lvl4pPr>
            <a:lvl5pPr>
              <a:defRPr sz="2000" i="1">
                <a:solidFill>
                  <a:schemeClr val="bg1">
                    <a:lumMod val="50000"/>
                  </a:schemeClr>
                </a:solidFill>
                <a:latin typeface="+mj-lt"/>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67693" y="210067"/>
            <a:ext cx="2876044" cy="728692"/>
          </a:xfrm>
          <a:prstGeom prst="rect">
            <a:avLst/>
          </a:prstGeom>
        </p:spPr>
      </p:pic>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flipH="1">
            <a:off x="47050" y="0"/>
            <a:ext cx="1555322" cy="1687237"/>
          </a:xfrm>
          <a:prstGeom prst="rect">
            <a:avLst/>
          </a:prstGeom>
        </p:spPr>
      </p:pic>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67693" y="210067"/>
            <a:ext cx="2876044" cy="728692"/>
          </a:xfrm>
          <a:prstGeom prst="rect">
            <a:avLst/>
          </a:prstGeom>
        </p:spPr>
      </p:pic>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0800000" flipH="1">
            <a:off x="47050" y="0"/>
            <a:ext cx="1555322" cy="1687237"/>
          </a:xfrm>
          <a:prstGeom prst="rect">
            <a:avLst/>
          </a:prstGeom>
        </p:spPr>
      </p:pic>
    </p:spTree>
    <p:extLst>
      <p:ext uri="{BB962C8B-B14F-4D97-AF65-F5344CB8AC3E}">
        <p14:creationId xmlns:p14="http://schemas.microsoft.com/office/powerpoint/2010/main" val="31237064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4644" y="231494"/>
            <a:ext cx="11667280" cy="1296364"/>
          </a:xfrm>
        </p:spPr>
        <p:txBody>
          <a:bodyPr>
            <a:noAutofit/>
          </a:bodyPr>
          <a:lstStyle>
            <a:lvl1pPr algn="ctr">
              <a:defRPr sz="4400">
                <a:solidFill>
                  <a:srgbClr val="39587F"/>
                </a:solidFill>
                <a:latin typeface="Segoe Print" panose="02000600000000000000" pitchFamily="2" charset="0"/>
                <a:cs typeface="MV Boli" panose="02000500030200090000" pitchFamily="2" charset="0"/>
              </a:defRPr>
            </a:lvl1pPr>
          </a:lstStyle>
          <a:p>
            <a:r>
              <a:rPr lang="en-US"/>
              <a:t>Click to edit Master title style</a:t>
            </a:r>
            <a:endParaRPr lang="en-US" dirty="0"/>
          </a:p>
        </p:txBody>
      </p:sp>
      <p:sp>
        <p:nvSpPr>
          <p:cNvPr id="3" name="Content Placeholder 2"/>
          <p:cNvSpPr>
            <a:spLocks noGrp="1"/>
          </p:cNvSpPr>
          <p:nvPr>
            <p:ph idx="1"/>
          </p:nvPr>
        </p:nvSpPr>
        <p:spPr>
          <a:xfrm>
            <a:off x="677761" y="1678329"/>
            <a:ext cx="11227443" cy="4120587"/>
          </a:xfrm>
        </p:spPr>
        <p:txBody>
          <a:bodyPr>
            <a:normAutofit/>
          </a:bodyPr>
          <a:lstStyle>
            <a:lvl1pPr>
              <a:defRPr sz="3200">
                <a:solidFill>
                  <a:schemeClr val="tx1"/>
                </a:solidFill>
                <a:latin typeface="+mj-lt"/>
                <a:cs typeface="MV Boli" panose="02000500030200090000" pitchFamily="2" charset="0"/>
              </a:defRPr>
            </a:lvl1pPr>
            <a:lvl2pPr>
              <a:defRPr sz="2800" i="1">
                <a:solidFill>
                  <a:schemeClr val="tx1"/>
                </a:solidFill>
                <a:latin typeface="+mj-lt"/>
                <a:cs typeface="Arial" pitchFamily="34" charset="0"/>
              </a:defRPr>
            </a:lvl2pPr>
            <a:lvl3pPr>
              <a:defRPr sz="2400" i="1">
                <a:solidFill>
                  <a:schemeClr val="tx1"/>
                </a:solidFill>
                <a:latin typeface="+mj-lt"/>
                <a:cs typeface="Arial" pitchFamily="34" charset="0"/>
              </a:defRPr>
            </a:lvl3pPr>
            <a:lvl4pPr>
              <a:defRPr sz="2000" i="1">
                <a:solidFill>
                  <a:schemeClr val="tx1"/>
                </a:solidFill>
                <a:latin typeface="+mj-lt"/>
                <a:cs typeface="Arial" pitchFamily="34" charset="0"/>
              </a:defRPr>
            </a:lvl4pPr>
            <a:lvl5pPr>
              <a:defRPr sz="2000" i="1">
                <a:solidFill>
                  <a:schemeClr val="tx1"/>
                </a:solidFill>
                <a:latin typeface="+mj-lt"/>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p:cNvSpPr/>
          <p:nvPr userDrawn="1"/>
        </p:nvSpPr>
        <p:spPr>
          <a:xfrm>
            <a:off x="76200" y="5798916"/>
            <a:ext cx="2324100" cy="965642"/>
          </a:xfrm>
          <a:prstGeom prst="rect">
            <a:avLst/>
          </a:prstGeom>
          <a:blipFill dpi="0" rotWithShape="1">
            <a:blip r:embed="rId2" cstate="print">
              <a:alphaModFix amt="25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006123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7" name="Title 1"/>
          <p:cNvSpPr>
            <a:spLocks noGrp="1"/>
          </p:cNvSpPr>
          <p:nvPr>
            <p:ph type="title"/>
          </p:nvPr>
        </p:nvSpPr>
        <p:spPr>
          <a:xfrm>
            <a:off x="254644" y="156212"/>
            <a:ext cx="11655705" cy="1202006"/>
          </a:xfrm>
        </p:spPr>
        <p:txBody>
          <a:bodyPr>
            <a:noAutofit/>
          </a:bodyPr>
          <a:lstStyle>
            <a:lvl1pPr algn="ctr">
              <a:defRPr sz="4000">
                <a:solidFill>
                  <a:srgbClr val="39587F"/>
                </a:solidFill>
                <a:latin typeface="Segoe Print" panose="02000600000000000000" pitchFamily="2" charset="0"/>
                <a:cs typeface="MV Boli" panose="02000500030200090000" pitchFamily="2" charset="0"/>
              </a:defRPr>
            </a:lvl1pPr>
          </a:lstStyle>
          <a:p>
            <a:r>
              <a:rPr lang="en-US" dirty="0"/>
              <a:t>Click to edit Master title style</a:t>
            </a:r>
          </a:p>
        </p:txBody>
      </p:sp>
      <p:sp>
        <p:nvSpPr>
          <p:cNvPr id="8" name="Content Placeholder 2"/>
          <p:cNvSpPr>
            <a:spLocks noGrp="1"/>
          </p:cNvSpPr>
          <p:nvPr>
            <p:ph idx="1"/>
          </p:nvPr>
        </p:nvSpPr>
        <p:spPr>
          <a:xfrm>
            <a:off x="729204" y="1524001"/>
            <a:ext cx="5451677" cy="4089692"/>
          </a:xfrm>
        </p:spPr>
        <p:txBody>
          <a:bodyPr>
            <a:normAutofit/>
          </a:bodyPr>
          <a:lstStyle>
            <a:lvl1pPr>
              <a:defRPr sz="3200">
                <a:solidFill>
                  <a:schemeClr val="tx1"/>
                </a:solidFill>
                <a:latin typeface="+mj-lt"/>
                <a:cs typeface="MV Boli" panose="02000500030200090000" pitchFamily="2" charset="0"/>
              </a:defRPr>
            </a:lvl1pPr>
            <a:lvl2pPr>
              <a:defRPr sz="2800">
                <a:solidFill>
                  <a:schemeClr val="tx1"/>
                </a:solidFill>
                <a:latin typeface="+mj-lt"/>
                <a:cs typeface="Arial" pitchFamily="34" charset="0"/>
              </a:defRPr>
            </a:lvl2pPr>
            <a:lvl3pPr>
              <a:defRPr sz="2400">
                <a:solidFill>
                  <a:schemeClr val="tx1"/>
                </a:solidFill>
                <a:latin typeface="+mj-lt"/>
                <a:cs typeface="Arial" pitchFamily="34" charset="0"/>
              </a:defRPr>
            </a:lvl3pPr>
            <a:lvl4pPr>
              <a:defRPr sz="1800">
                <a:solidFill>
                  <a:schemeClr val="tx1"/>
                </a:solidFill>
                <a:latin typeface="+mj-lt"/>
                <a:cs typeface="Arial" pitchFamily="34" charset="0"/>
              </a:defRPr>
            </a:lvl4pPr>
            <a:lvl5pPr>
              <a:defRPr sz="1800">
                <a:solidFill>
                  <a:schemeClr val="tx1"/>
                </a:solidFill>
                <a:latin typeface="+mj-lt"/>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2"/>
          <p:cNvSpPr>
            <a:spLocks noGrp="1"/>
          </p:cNvSpPr>
          <p:nvPr>
            <p:ph idx="10"/>
          </p:nvPr>
        </p:nvSpPr>
        <p:spPr>
          <a:xfrm>
            <a:off x="6447099" y="1524001"/>
            <a:ext cx="5463250" cy="4089692"/>
          </a:xfrm>
        </p:spPr>
        <p:txBody>
          <a:bodyPr>
            <a:normAutofit/>
          </a:bodyPr>
          <a:lstStyle>
            <a:lvl1pPr>
              <a:defRPr sz="3200">
                <a:solidFill>
                  <a:schemeClr val="tx1"/>
                </a:solidFill>
                <a:latin typeface="+mj-lt"/>
                <a:cs typeface="MV Boli" panose="02000500030200090000" pitchFamily="2" charset="0"/>
              </a:defRPr>
            </a:lvl1pPr>
            <a:lvl2pPr>
              <a:defRPr sz="2800">
                <a:solidFill>
                  <a:schemeClr val="tx1"/>
                </a:solidFill>
                <a:latin typeface="+mj-lt"/>
                <a:cs typeface="Arial" pitchFamily="34" charset="0"/>
              </a:defRPr>
            </a:lvl2pPr>
            <a:lvl3pPr>
              <a:defRPr sz="2400">
                <a:solidFill>
                  <a:schemeClr val="tx1"/>
                </a:solidFill>
                <a:latin typeface="+mj-lt"/>
                <a:cs typeface="Arial" pitchFamily="34" charset="0"/>
              </a:defRPr>
            </a:lvl3pPr>
            <a:lvl4pPr>
              <a:defRPr sz="1800">
                <a:solidFill>
                  <a:schemeClr val="tx1"/>
                </a:solidFill>
                <a:latin typeface="+mj-lt"/>
                <a:cs typeface="Arial" pitchFamily="34" charset="0"/>
              </a:defRPr>
            </a:lvl4pPr>
            <a:lvl5pPr>
              <a:defRPr sz="1800">
                <a:solidFill>
                  <a:schemeClr val="tx1"/>
                </a:solidFill>
                <a:latin typeface="+mj-lt"/>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Rectangle 11"/>
          <p:cNvSpPr/>
          <p:nvPr userDrawn="1"/>
        </p:nvSpPr>
        <p:spPr>
          <a:xfrm>
            <a:off x="76200" y="5798916"/>
            <a:ext cx="2324100" cy="965642"/>
          </a:xfrm>
          <a:prstGeom prst="rect">
            <a:avLst/>
          </a:prstGeom>
          <a:blipFill dpi="0" rotWithShape="1">
            <a:blip r:embed="rId2" cstate="print">
              <a:alphaModFix amt="25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155535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04001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p:cNvSpPr/>
          <p:nvPr userDrawn="1"/>
        </p:nvSpPr>
        <p:spPr>
          <a:xfrm>
            <a:off x="76200" y="5798916"/>
            <a:ext cx="2324100" cy="965642"/>
          </a:xfrm>
          <a:prstGeom prst="rect">
            <a:avLst/>
          </a:prstGeom>
          <a:blipFill dpi="0" rotWithShape="1">
            <a:blip r:embed="rId2" cstate="print">
              <a:alphaModFix amt="25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46169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1117600" y="457200"/>
            <a:ext cx="10668000" cy="762000"/>
          </a:xfrm>
        </p:spPr>
        <p:txBody>
          <a:bodyPr/>
          <a:lstStyle/>
          <a:p>
            <a:r>
              <a:rPr lang="en-US"/>
              <a:t>Click to edit Master title style</a:t>
            </a:r>
          </a:p>
        </p:txBody>
      </p:sp>
      <p:sp>
        <p:nvSpPr>
          <p:cNvPr id="3" name="Content Placeholder 2"/>
          <p:cNvSpPr>
            <a:spLocks noGrp="1"/>
          </p:cNvSpPr>
          <p:nvPr>
            <p:ph sz="half" idx="1"/>
          </p:nvPr>
        </p:nvSpPr>
        <p:spPr>
          <a:xfrm>
            <a:off x="609600" y="1600200"/>
            <a:ext cx="10972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0" y="3938589"/>
            <a:ext cx="10972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866672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53488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7142136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D49ED7-76EA-4974-B69A-531F3D2AAA1A}" type="slidenum">
              <a:rPr lang="en-US" smtClean="0"/>
              <a:pPr/>
              <a:t>‹#›</a:t>
            </a:fld>
            <a:endParaRPr lang="en-US"/>
          </a:p>
        </p:txBody>
      </p:sp>
    </p:spTree>
    <p:extLst>
      <p:ext uri="{BB962C8B-B14F-4D97-AF65-F5344CB8AC3E}">
        <p14:creationId xmlns:p14="http://schemas.microsoft.com/office/powerpoint/2010/main" val="4923436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solidFill>
                <a:prstClr val="black">
                  <a:tint val="75000"/>
                </a:prstClr>
              </a:solidFill>
            </a:endParaRPr>
          </a:p>
        </p:txBody>
      </p:sp>
      <p:sp>
        <p:nvSpPr>
          <p:cNvPr id="5" name="Footer Placeholder 4"/>
          <p:cNvSpPr>
            <a:spLocks noGrp="1"/>
          </p:cNvSpPr>
          <p:nvPr>
            <p:ph type="ftr" sz="quarter" idx="3"/>
          </p:nvPr>
        </p:nvSpPr>
        <p:spPr>
          <a:xfrm>
            <a:off x="4165601" y="635635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1" y="635635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E3D622F-00C9-49BD-8CEC-FFD11AE6C946}" type="slidenum">
              <a:rPr lang="en-US" smtClean="0">
                <a:solidFill>
                  <a:prstClr val="black">
                    <a:tint val="75000"/>
                  </a:prstClr>
                </a:solidFill>
              </a:rPr>
              <a:pPr/>
              <a:t>‹#›</a:t>
            </a:fld>
            <a:endParaRPr lang="en-US">
              <a:solidFill>
                <a:prstClr val="black">
                  <a:tint val="75000"/>
                </a:prstClr>
              </a:solidFill>
            </a:endParaRPr>
          </a:p>
        </p:txBody>
      </p:sp>
      <p:sp>
        <p:nvSpPr>
          <p:cNvPr id="7" name="Rectangle 6"/>
          <p:cNvSpPr/>
          <p:nvPr userDrawn="1"/>
        </p:nvSpPr>
        <p:spPr>
          <a:xfrm>
            <a:off x="0" y="1687237"/>
            <a:ext cx="12192000" cy="5170763"/>
          </a:xfrm>
          <a:prstGeom prst="rect">
            <a:avLst/>
          </a:prstGeom>
          <a:gradFill flip="none" rotWithShape="1">
            <a:gsLst>
              <a:gs pos="0">
                <a:schemeClr val="accent5">
                  <a:lumMod val="60000"/>
                  <a:lumOff val="40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 name="Text Placeholder 2"/>
          <p:cNvSpPr>
            <a:spLocks noGrp="1"/>
          </p:cNvSpPr>
          <p:nvPr>
            <p:ph type="body" idx="1"/>
          </p:nvPr>
        </p:nvSpPr>
        <p:spPr>
          <a:xfrm>
            <a:off x="609600" y="1600203"/>
            <a:ext cx="10972801"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3"/>
          <p:cNvSpPr txBox="1">
            <a:spLocks/>
          </p:cNvSpPr>
          <p:nvPr userDrawn="1"/>
        </p:nvSpPr>
        <p:spPr>
          <a:xfrm>
            <a:off x="8890001" y="6508753"/>
            <a:ext cx="284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D1119996-BF18-4DBE-A1C0-00A82C436D85}" type="slidenum">
              <a:rPr lang="en-US" smtClean="0"/>
              <a:pPr algn="r"/>
              <a:t>‹#›</a:t>
            </a:fld>
            <a:endParaRPr lang="en-US" dirty="0"/>
          </a:p>
        </p:txBody>
      </p:sp>
      <p:pic>
        <p:nvPicPr>
          <p:cNvPr id="9" name="Picture 8"/>
          <p:cNvPicPr>
            <a:picLocks noChangeAspect="1"/>
          </p:cNvPicPr>
          <p:nvPr userDrawn="1"/>
        </p:nvPicPr>
        <p:blipFill rotWithShape="1">
          <a:blip r:embed="rId13"/>
          <a:srcRect l="17286"/>
          <a:stretch/>
        </p:blipFill>
        <p:spPr>
          <a:xfrm>
            <a:off x="65903" y="594521"/>
            <a:ext cx="2190749" cy="609600"/>
          </a:xfrm>
          <a:prstGeom prst="rect">
            <a:avLst/>
          </a:prstGeom>
        </p:spPr>
      </p:pic>
      <p:sp>
        <p:nvSpPr>
          <p:cNvPr id="2" name="Title Placeholder 1"/>
          <p:cNvSpPr>
            <a:spLocks noGrp="1"/>
          </p:cNvSpPr>
          <p:nvPr>
            <p:ph type="title"/>
          </p:nvPr>
        </p:nvSpPr>
        <p:spPr>
          <a:xfrm>
            <a:off x="609600" y="274638"/>
            <a:ext cx="10972801" cy="1143000"/>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1204705092"/>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71" r:id="rId3"/>
    <p:sldLayoutId id="2147483804" r:id="rId4"/>
    <p:sldLayoutId id="2147483805" r:id="rId5"/>
    <p:sldLayoutId id="2147483806" r:id="rId6"/>
    <p:sldLayoutId id="2147483807" r:id="rId7"/>
    <p:sldLayoutId id="2147483808" r:id="rId8"/>
    <p:sldLayoutId id="2147483809" r:id="rId9"/>
    <p:sldLayoutId id="2147483810" r:id="rId10"/>
    <p:sldLayoutId id="2147483811" r:id="rId11"/>
  </p:sldLayoutIdLst>
  <p:hf hdr="0" dt="0"/>
  <p:txStyles>
    <p:titleStyle>
      <a:lvl1pPr algn="ctr" defTabSz="914126" rtl="0" eaLnBrk="1" latinLnBrk="0" hangingPunct="1">
        <a:spcBef>
          <a:spcPct val="0"/>
        </a:spcBef>
        <a:buNone/>
        <a:defRPr lang="en-US" sz="4400" b="1" kern="1200" dirty="0">
          <a:solidFill>
            <a:srgbClr val="00467F"/>
          </a:solidFill>
          <a:latin typeface="Segoe Print" panose="02000600000000000000" pitchFamily="2" charset="0"/>
          <a:ea typeface="+mj-ea"/>
          <a:cs typeface="MV Boli" panose="02000500030200090000" pitchFamily="2" charset="0"/>
        </a:defRPr>
      </a:lvl1pPr>
    </p:titleStyle>
    <p:bodyStyle>
      <a:lvl1pPr marL="342797" indent="-342797" algn="l" defTabSz="914126" rtl="0" eaLnBrk="1" latinLnBrk="0" hangingPunct="1">
        <a:spcBef>
          <a:spcPct val="20000"/>
        </a:spcBef>
        <a:buFont typeface="Arial" pitchFamily="34" charset="0"/>
        <a:buChar char="•"/>
        <a:defRPr sz="3600" kern="1200">
          <a:solidFill>
            <a:schemeClr val="tx1"/>
          </a:solidFill>
          <a:latin typeface="+mj-lt"/>
          <a:ea typeface="+mn-ea"/>
          <a:cs typeface="MV Boli" panose="02000500030200090000" pitchFamily="2" charset="0"/>
        </a:defRPr>
      </a:lvl1pPr>
      <a:lvl2pPr marL="742727" indent="-285664" algn="l" defTabSz="914126" rtl="0" eaLnBrk="1" latinLnBrk="0" hangingPunct="1">
        <a:spcBef>
          <a:spcPct val="20000"/>
        </a:spcBef>
        <a:buFont typeface="Arial" pitchFamily="34" charset="0"/>
        <a:buChar char="–"/>
        <a:defRPr sz="3200" i="1" kern="1200">
          <a:solidFill>
            <a:schemeClr val="tx1"/>
          </a:solidFill>
          <a:latin typeface="+mj-lt"/>
          <a:ea typeface="+mn-ea"/>
          <a:cs typeface="Arial" panose="020B0604020202020204" pitchFamily="34" charset="0"/>
        </a:defRPr>
      </a:lvl2pPr>
      <a:lvl3pPr marL="1142657" indent="-228531" algn="l" defTabSz="914126" rtl="0" eaLnBrk="1" latinLnBrk="0" hangingPunct="1">
        <a:spcBef>
          <a:spcPct val="20000"/>
        </a:spcBef>
        <a:buFont typeface="Arial" pitchFamily="34" charset="0"/>
        <a:buChar char="•"/>
        <a:defRPr sz="2800" i="1" kern="1200">
          <a:solidFill>
            <a:schemeClr val="tx1"/>
          </a:solidFill>
          <a:latin typeface="+mj-lt"/>
          <a:ea typeface="+mn-ea"/>
          <a:cs typeface="Arial" panose="020B0604020202020204" pitchFamily="34" charset="0"/>
        </a:defRPr>
      </a:lvl3pPr>
      <a:lvl4pPr marL="1599720" indent="-228531" algn="l" defTabSz="914126" rtl="0" eaLnBrk="1" latinLnBrk="0" hangingPunct="1">
        <a:spcBef>
          <a:spcPct val="20000"/>
        </a:spcBef>
        <a:buFont typeface="Arial" pitchFamily="34" charset="0"/>
        <a:buChar char="–"/>
        <a:defRPr sz="2400" i="1" kern="1200">
          <a:solidFill>
            <a:schemeClr val="tx1"/>
          </a:solidFill>
          <a:latin typeface="+mj-lt"/>
          <a:ea typeface="+mn-ea"/>
          <a:cs typeface="Arial" panose="020B0604020202020204" pitchFamily="34" charset="0"/>
        </a:defRPr>
      </a:lvl4pPr>
      <a:lvl5pPr marL="2056783" indent="-228531" algn="l" defTabSz="914126" rtl="0" eaLnBrk="1" latinLnBrk="0" hangingPunct="1">
        <a:spcBef>
          <a:spcPct val="20000"/>
        </a:spcBef>
        <a:buFont typeface="Arial" pitchFamily="34" charset="0"/>
        <a:buChar char="»"/>
        <a:defRPr sz="2400" i="1" kern="1200">
          <a:solidFill>
            <a:schemeClr val="tx1"/>
          </a:solidFill>
          <a:latin typeface="+mj-lt"/>
          <a:ea typeface="+mn-ea"/>
          <a:cs typeface="Arial" panose="020B0604020202020204" pitchFamily="34" charset="0"/>
        </a:defRPr>
      </a:lvl5pPr>
      <a:lvl6pPr marL="2513846" indent="-228531" algn="l" defTabSz="914126" rtl="0" eaLnBrk="1" latinLnBrk="0" hangingPunct="1">
        <a:spcBef>
          <a:spcPct val="20000"/>
        </a:spcBef>
        <a:buFont typeface="Arial" pitchFamily="34" charset="0"/>
        <a:buChar char="•"/>
        <a:defRPr sz="1999" kern="1200">
          <a:solidFill>
            <a:schemeClr val="tx1"/>
          </a:solidFill>
          <a:latin typeface="+mn-lt"/>
          <a:ea typeface="+mn-ea"/>
          <a:cs typeface="+mn-cs"/>
        </a:defRPr>
      </a:lvl6pPr>
      <a:lvl7pPr marL="2970908" indent="-228531" algn="l" defTabSz="914126" rtl="0" eaLnBrk="1" latinLnBrk="0" hangingPunct="1">
        <a:spcBef>
          <a:spcPct val="20000"/>
        </a:spcBef>
        <a:buFont typeface="Arial" pitchFamily="34" charset="0"/>
        <a:buChar char="•"/>
        <a:defRPr sz="1999" kern="1200">
          <a:solidFill>
            <a:schemeClr val="tx1"/>
          </a:solidFill>
          <a:latin typeface="+mn-lt"/>
          <a:ea typeface="+mn-ea"/>
          <a:cs typeface="+mn-cs"/>
        </a:defRPr>
      </a:lvl7pPr>
      <a:lvl8pPr marL="3427971" indent="-228531" algn="l" defTabSz="914126" rtl="0" eaLnBrk="1" latinLnBrk="0" hangingPunct="1">
        <a:spcBef>
          <a:spcPct val="20000"/>
        </a:spcBef>
        <a:buFont typeface="Arial" pitchFamily="34" charset="0"/>
        <a:buChar char="•"/>
        <a:defRPr sz="1999" kern="1200">
          <a:solidFill>
            <a:schemeClr val="tx1"/>
          </a:solidFill>
          <a:latin typeface="+mn-lt"/>
          <a:ea typeface="+mn-ea"/>
          <a:cs typeface="+mn-cs"/>
        </a:defRPr>
      </a:lvl8pPr>
      <a:lvl9pPr marL="3885034" indent="-228531" algn="l" defTabSz="914126" rtl="0" eaLnBrk="1" latinLnBrk="0" hangingPunct="1">
        <a:spcBef>
          <a:spcPct val="20000"/>
        </a:spcBef>
        <a:buFont typeface="Arial" pitchFamily="34" charset="0"/>
        <a:buChar char="•"/>
        <a:defRPr sz="1999" kern="1200">
          <a:solidFill>
            <a:schemeClr val="tx1"/>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4.xml"/></Relationships>
</file>

<file path=ppt/slides/_rels/slide101.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101.xml"/><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104.xml"/><Relationship Id="rId1" Type="http://schemas.openxmlformats.org/officeDocument/2006/relationships/slideLayout" Target="../slideLayouts/slideLayout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105.xml.rels><?xml version="1.0" encoding="UTF-8" standalone="yes"?>
<Relationships xmlns="http://schemas.openxmlformats.org/package/2006/relationships"><Relationship Id="rId3" Type="http://schemas.openxmlformats.org/officeDocument/2006/relationships/notesSlide" Target="../notesSlides/notesSlide105.xml"/><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61.png"/><Relationship Id="rId5" Type="http://schemas.openxmlformats.org/officeDocument/2006/relationships/image" Target="../media/image60.wmf"/><Relationship Id="rId4" Type="http://schemas.openxmlformats.org/officeDocument/2006/relationships/oleObject" Target="../embeddings/oleObject2.bin"/></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108.xml"/><Relationship Id="rId1" Type="http://schemas.openxmlformats.org/officeDocument/2006/relationships/slideLayout" Target="../slideLayouts/slideLayout4.xml"/></Relationships>
</file>

<file path=ppt/slides/_rels/slide109.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109.xml"/><Relationship Id="rId1" Type="http://schemas.openxmlformats.org/officeDocument/2006/relationships/slideLayout" Target="../slideLayouts/slideLayout4.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112.xml"/><Relationship Id="rId1" Type="http://schemas.openxmlformats.org/officeDocument/2006/relationships/slideLayout" Target="../slideLayouts/slideLayout2.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1.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wmv"/><Relationship Id="rId1" Type="http://schemas.microsoft.com/office/2007/relationships/media" Target="../media/media2.wmv"/><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notesSlide" Target="../notesSlides/notesSlide116.xml"/></Relationships>
</file>

<file path=ppt/slides/_rels/slide117.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117.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4.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hyperlink" Target="http://www.lgbthealtheducation.org/" TargetMode="External"/><Relationship Id="rId2" Type="http://schemas.openxmlformats.org/officeDocument/2006/relationships/notesSlide" Target="../notesSlides/notesSlide123.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124.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27.xml"/><Relationship Id="rId1" Type="http://schemas.openxmlformats.org/officeDocument/2006/relationships/slideLayout" Target="../slideLayouts/slideLayout5.xml"/></Relationships>
</file>

<file path=ppt/slides/_rels/slide128.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128.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8" Type="http://schemas.openxmlformats.org/officeDocument/2006/relationships/diagramData" Target="../diagrams/data14.xml"/><Relationship Id="rId3" Type="http://schemas.openxmlformats.org/officeDocument/2006/relationships/diagramData" Target="../diagrams/data13.xml"/><Relationship Id="rId7" Type="http://schemas.microsoft.com/office/2007/relationships/diagramDrawing" Target="../diagrams/drawing13.xml"/><Relationship Id="rId12" Type="http://schemas.microsoft.com/office/2007/relationships/diagramDrawing" Target="../diagrams/drawing14.xml"/><Relationship Id="rId2" Type="http://schemas.openxmlformats.org/officeDocument/2006/relationships/notesSlide" Target="../notesSlides/notesSlide131.xml"/><Relationship Id="rId1" Type="http://schemas.openxmlformats.org/officeDocument/2006/relationships/slideLayout" Target="../slideLayouts/slideLayout2.xml"/><Relationship Id="rId6" Type="http://schemas.openxmlformats.org/officeDocument/2006/relationships/diagramColors" Target="../diagrams/colors13.xml"/><Relationship Id="rId11" Type="http://schemas.openxmlformats.org/officeDocument/2006/relationships/diagramColors" Target="../diagrams/colors14.xml"/><Relationship Id="rId5" Type="http://schemas.openxmlformats.org/officeDocument/2006/relationships/diagramQuickStyle" Target="../diagrams/quickStyle13.xml"/><Relationship Id="rId10" Type="http://schemas.openxmlformats.org/officeDocument/2006/relationships/diagramQuickStyle" Target="../diagrams/quickStyle14.xml"/><Relationship Id="rId4" Type="http://schemas.openxmlformats.org/officeDocument/2006/relationships/diagramLayout" Target="../diagrams/layout13.xml"/><Relationship Id="rId9" Type="http://schemas.openxmlformats.org/officeDocument/2006/relationships/diagramLayout" Target="../diagrams/layout14.xml"/></Relationships>
</file>

<file path=ppt/slides/_rels/slide132.xml.rels><?xml version="1.0" encoding="UTF-8" standalone="yes"?>
<Relationships xmlns="http://schemas.openxmlformats.org/package/2006/relationships"><Relationship Id="rId3" Type="http://schemas.openxmlformats.org/officeDocument/2006/relationships/hyperlink" Target="http://www.friendsgettingoff.org/" TargetMode="External"/><Relationship Id="rId2" Type="http://schemas.openxmlformats.org/officeDocument/2006/relationships/notesSlide" Target="../notesSlides/notesSlide132.xm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5.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5.xml"/></Relationships>
</file>

<file path=ppt/slides/_rels/slide135.xml.rels><?xml version="1.0" encoding="UTF-8" standalone="yes"?>
<Relationships xmlns="http://schemas.openxmlformats.org/package/2006/relationships"><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135.xml"/><Relationship Id="rId1" Type="http://schemas.openxmlformats.org/officeDocument/2006/relationships/slideLayout" Target="../slideLayouts/slideLayout2.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136.xml.rels><?xml version="1.0" encoding="UTF-8" standalone="yes"?>
<Relationships xmlns="http://schemas.openxmlformats.org/package/2006/relationships"><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notesSlide" Target="../notesSlides/notesSlide136.xml"/><Relationship Id="rId1" Type="http://schemas.openxmlformats.org/officeDocument/2006/relationships/slideLayout" Target="../slideLayouts/slideLayout2.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137.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137.xml"/><Relationship Id="rId1" Type="http://schemas.openxmlformats.org/officeDocument/2006/relationships/slideLayout" Target="../slideLayouts/slideLayout1.xml"/></Relationships>
</file>

<file path=ppt/slides/_rels/slide13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38.xml"/><Relationship Id="rId1" Type="http://schemas.openxmlformats.org/officeDocument/2006/relationships/slideLayout" Target="../slideLayouts/slideLayout10.xml"/></Relationships>
</file>

<file path=ppt/slides/_rels/slide139.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139.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notesSlide" Target="../notesSlides/notesSlide140.xml"/><Relationship Id="rId1" Type="http://schemas.openxmlformats.org/officeDocument/2006/relationships/slideLayout" Target="../slideLayouts/slideLayout2.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s>
</file>

<file path=ppt/slides/_rels/slide141.xml.rels><?xml version="1.0" encoding="UTF-8" standalone="yes"?>
<Relationships xmlns="http://schemas.openxmlformats.org/package/2006/relationships"><Relationship Id="rId3" Type="http://schemas.openxmlformats.org/officeDocument/2006/relationships/diagramData" Target="../diagrams/data18.xml"/><Relationship Id="rId7" Type="http://schemas.microsoft.com/office/2007/relationships/diagramDrawing" Target="../diagrams/drawing18.xml"/><Relationship Id="rId2" Type="http://schemas.openxmlformats.org/officeDocument/2006/relationships/notesSlide" Target="../notesSlides/notesSlide141.xml"/><Relationship Id="rId1" Type="http://schemas.openxmlformats.org/officeDocument/2006/relationships/slideLayout" Target="../slideLayouts/slideLayout2.xml"/><Relationship Id="rId6" Type="http://schemas.openxmlformats.org/officeDocument/2006/relationships/diagramColors" Target="../diagrams/colors18.xml"/><Relationship Id="rId5" Type="http://schemas.openxmlformats.org/officeDocument/2006/relationships/diagramQuickStyle" Target="../diagrams/quickStyle18.xml"/><Relationship Id="rId4" Type="http://schemas.openxmlformats.org/officeDocument/2006/relationships/diagramLayout" Target="../diagrams/layout18.xml"/></Relationships>
</file>

<file path=ppt/slides/_rels/slide142.xml.rels><?xml version="1.0" encoding="UTF-8" standalone="yes"?>
<Relationships xmlns="http://schemas.openxmlformats.org/package/2006/relationships"><Relationship Id="rId3" Type="http://schemas.openxmlformats.org/officeDocument/2006/relationships/diagramData" Target="../diagrams/data19.xml"/><Relationship Id="rId7" Type="http://schemas.microsoft.com/office/2007/relationships/diagramDrawing" Target="../diagrams/drawing19.xml"/><Relationship Id="rId2" Type="http://schemas.openxmlformats.org/officeDocument/2006/relationships/notesSlide" Target="../notesSlides/notesSlide142.xml"/><Relationship Id="rId1" Type="http://schemas.openxmlformats.org/officeDocument/2006/relationships/slideLayout" Target="../slideLayouts/slideLayout2.xml"/><Relationship Id="rId6" Type="http://schemas.openxmlformats.org/officeDocument/2006/relationships/diagramColors" Target="../diagrams/colors19.xml"/><Relationship Id="rId5" Type="http://schemas.openxmlformats.org/officeDocument/2006/relationships/diagramQuickStyle" Target="../diagrams/quickStyle19.xml"/><Relationship Id="rId4" Type="http://schemas.openxmlformats.org/officeDocument/2006/relationships/diagramLayout" Target="../diagrams/layout19.xml"/></Relationships>
</file>

<file path=ppt/slides/_rels/slide143.xml.rels><?xml version="1.0" encoding="UTF-8" standalone="yes"?>
<Relationships xmlns="http://schemas.openxmlformats.org/package/2006/relationships"><Relationship Id="rId3" Type="http://schemas.openxmlformats.org/officeDocument/2006/relationships/diagramData" Target="../diagrams/data20.xml"/><Relationship Id="rId7" Type="http://schemas.microsoft.com/office/2007/relationships/diagramDrawing" Target="../diagrams/drawing20.xml"/><Relationship Id="rId2" Type="http://schemas.openxmlformats.org/officeDocument/2006/relationships/notesSlide" Target="../notesSlides/notesSlide143.xml"/><Relationship Id="rId1" Type="http://schemas.openxmlformats.org/officeDocument/2006/relationships/slideLayout" Target="../slideLayouts/slideLayout2.xml"/><Relationship Id="rId6" Type="http://schemas.openxmlformats.org/officeDocument/2006/relationships/diagramColors" Target="../diagrams/colors20.xml"/><Relationship Id="rId5" Type="http://schemas.openxmlformats.org/officeDocument/2006/relationships/diagramQuickStyle" Target="../diagrams/quickStyle20.xml"/><Relationship Id="rId4" Type="http://schemas.openxmlformats.org/officeDocument/2006/relationships/diagramLayout" Target="../diagrams/layout20.xml"/></Relationships>
</file>

<file path=ppt/slides/_rels/slide144.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144.xml"/><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145.xml"/><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146.xml"/><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147.xml"/><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48.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5.xml"/><Relationship Id="rId1" Type="http://schemas.openxmlformats.org/officeDocument/2006/relationships/slideLayout" Target="../slideLayouts/slideLayout1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149.xml"/><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150.xml"/><Relationship Id="rId1" Type="http://schemas.openxmlformats.org/officeDocument/2006/relationships/slideLayout" Target="../slideLayouts/slideLayout7.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151.xml"/><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152.xml"/><Relationship Id="rId1" Type="http://schemas.openxmlformats.org/officeDocument/2006/relationships/slideLayout" Target="../slideLayouts/slideLayout7.xm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153.xml"/><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154.xml"/><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155.xml"/><Relationship Id="rId1" Type="http://schemas.openxmlformats.org/officeDocument/2006/relationships/slideLayout" Target="../slideLayouts/slideLayout1.xml"/><Relationship Id="rId4" Type="http://schemas.microsoft.com/office/2007/relationships/hdphoto" Target="../media/hdphoto2.wdp"/></Relationships>
</file>

<file path=ppt/slides/_rels/slide157.xml.rels><?xml version="1.0" encoding="UTF-8" standalone="yes"?>
<Relationships xmlns="http://schemas.openxmlformats.org/package/2006/relationships"><Relationship Id="rId3" Type="http://schemas.openxmlformats.org/officeDocument/2006/relationships/hyperlink" Target="http://www.ymsmlgbt.org/" TargetMode="External"/><Relationship Id="rId2" Type="http://schemas.openxmlformats.org/officeDocument/2006/relationships/notesSlide" Target="../notesSlides/notesSlide156.xml"/><Relationship Id="rId1" Type="http://schemas.openxmlformats.org/officeDocument/2006/relationships/slideLayout" Target="../slideLayouts/slideLayout8.xml"/><Relationship Id="rId4" Type="http://schemas.openxmlformats.org/officeDocument/2006/relationships/image" Target="../media/image76.png"/></Relationships>
</file>

<file path=ppt/slides/_rels/slide15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57.xml"/><Relationship Id="rId1" Type="http://schemas.openxmlformats.org/officeDocument/2006/relationships/slideLayout" Target="../slideLayouts/slideLayout5.xml"/></Relationships>
</file>

<file path=ppt/slides/_rels/slide159.xml.rels><?xml version="1.0" encoding="UTF-8" standalone="yes"?>
<Relationships xmlns="http://schemas.openxmlformats.org/package/2006/relationships"><Relationship Id="rId3" Type="http://schemas.openxmlformats.org/officeDocument/2006/relationships/hyperlink" Target="http://www.ymsmlgbt.org/" TargetMode="External"/><Relationship Id="rId2" Type="http://schemas.openxmlformats.org/officeDocument/2006/relationships/notesSlide" Target="../notesSlides/notesSlide158.xml"/><Relationship Id="rId1" Type="http://schemas.openxmlformats.org/officeDocument/2006/relationships/slideLayout" Target="../slideLayouts/slideLayout2.xml"/><Relationship Id="rId4" Type="http://schemas.openxmlformats.org/officeDocument/2006/relationships/image" Target="../media/image78.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160.xml.rels><?xml version="1.0" encoding="UTF-8" standalone="yes"?>
<Relationships xmlns="http://schemas.openxmlformats.org/package/2006/relationships"><Relationship Id="rId3" Type="http://schemas.openxmlformats.org/officeDocument/2006/relationships/hyperlink" Target="mailto:tfreese@mednet.ucla.edu" TargetMode="External"/><Relationship Id="rId2" Type="http://schemas.openxmlformats.org/officeDocument/2006/relationships/notesSlide" Target="../notesSlides/notesSlide159.xml"/><Relationship Id="rId1" Type="http://schemas.openxmlformats.org/officeDocument/2006/relationships/slideLayout" Target="../slideLayouts/slideLayout2.xml"/><Relationship Id="rId4" Type="http://schemas.openxmlformats.org/officeDocument/2006/relationships/image" Target="../media/image78.png"/></Relationships>
</file>

<file path=ppt/slides/_rels/slide161.xml.rels><?xml version="1.0" encoding="UTF-8" standalone="yes"?>
<Relationships xmlns="http://schemas.openxmlformats.org/package/2006/relationships"><Relationship Id="rId8" Type="http://schemas.openxmlformats.org/officeDocument/2006/relationships/hyperlink" Target="http://caringambassadors.org/" TargetMode="External"/><Relationship Id="rId3" Type="http://schemas.openxmlformats.org/officeDocument/2006/relationships/hyperlink" Target="http://www.attcnetwork.org/projects/HCV_Home.aspx" TargetMode="External"/><Relationship Id="rId7" Type="http://schemas.openxmlformats.org/officeDocument/2006/relationships/hyperlink" Target="http://aids.gov/pdf/vhap-workbook-for-stakeholders.pdf" TargetMode="External"/><Relationship Id="rId12" Type="http://schemas.openxmlformats.org/officeDocument/2006/relationships/hyperlink" Target="http://www.liverfoundation.org/support/" TargetMode="External"/><Relationship Id="rId2" Type="http://schemas.openxmlformats.org/officeDocument/2006/relationships/notesSlide" Target="../notesSlides/notesSlide160.xml"/><Relationship Id="rId1" Type="http://schemas.openxmlformats.org/officeDocument/2006/relationships/slideLayout" Target="../slideLayouts/slideLayout2.xml"/><Relationship Id="rId6" Type="http://schemas.openxmlformats.org/officeDocument/2006/relationships/hyperlink" Target="http://www.hepatitis.va.gov/" TargetMode="External"/><Relationship Id="rId11" Type="http://schemas.openxmlformats.org/officeDocument/2006/relationships/hyperlink" Target="http://www.hcvadvocate.org/" TargetMode="External"/><Relationship Id="rId5" Type="http://schemas.openxmlformats.org/officeDocument/2006/relationships/hyperlink" Target="http://www.cdc.gov/hepatitis" TargetMode="External"/><Relationship Id="rId10" Type="http://schemas.openxmlformats.org/officeDocument/2006/relationships/hyperlink" Target="http://help4hep.org/" TargetMode="External"/><Relationship Id="rId4" Type="http://schemas.openxmlformats.org/officeDocument/2006/relationships/hyperlink" Target="http://www.hcvguidelines.org/" TargetMode="External"/><Relationship Id="rId9" Type="http://schemas.openxmlformats.org/officeDocument/2006/relationships/hyperlink" Target="http://nvhr.org/" TargetMode="External"/></Relationships>
</file>

<file path=ppt/slides/_rels/slide162.xml.rels><?xml version="1.0" encoding="UTF-8" standalone="yes"?>
<Relationships xmlns="http://schemas.openxmlformats.org/package/2006/relationships"><Relationship Id="rId3" Type="http://schemas.openxmlformats.org/officeDocument/2006/relationships/hyperlink" Target="http://www.cdc.gov/hiv/basics/index.html" TargetMode="External"/><Relationship Id="rId7" Type="http://schemas.openxmlformats.org/officeDocument/2006/relationships/hyperlink" Target="http://www.cdc.gov/hiv/basics/pep.html" TargetMode="External"/><Relationship Id="rId2" Type="http://schemas.openxmlformats.org/officeDocument/2006/relationships/notesSlide" Target="../notesSlides/notesSlide161.xml"/><Relationship Id="rId1" Type="http://schemas.openxmlformats.org/officeDocument/2006/relationships/slideLayout" Target="../slideLayouts/slideLayout2.xml"/><Relationship Id="rId6" Type="http://schemas.openxmlformats.org/officeDocument/2006/relationships/hyperlink" Target="http://www.cdc.gov/hiv/basics/prep.html" TargetMode="External"/><Relationship Id="rId5" Type="http://schemas.openxmlformats.org/officeDocument/2006/relationships/hyperlink" Target="http://www.cdc.gov/hiv/testing/index.html" TargetMode="External"/><Relationship Id="rId4" Type="http://schemas.openxmlformats.org/officeDocument/2006/relationships/hyperlink" Target="http://www.cdc.gov/hiv/prevention/research/compendium/rr/sssb.html" TargetMode="External"/></Relationships>
</file>

<file path=ppt/slides/_rels/slide163.xml.rels><?xml version="1.0" encoding="UTF-8" standalone="yes"?>
<Relationships xmlns="http://schemas.openxmlformats.org/package/2006/relationships"><Relationship Id="rId8" Type="http://schemas.openxmlformats.org/officeDocument/2006/relationships/hyperlink" Target="http://motivationalinterviewing.org/" TargetMode="External"/><Relationship Id="rId3" Type="http://schemas.openxmlformats.org/officeDocument/2006/relationships/hyperlink" Target="http://www.samhsa.gov/" TargetMode="External"/><Relationship Id="rId7" Type="http://schemas.openxmlformats.org/officeDocument/2006/relationships/hyperlink" Target="http://www.thenationalcouncil.org/consulting-best-practices/center-for-integrated-health-solution/" TargetMode="External"/><Relationship Id="rId2" Type="http://schemas.openxmlformats.org/officeDocument/2006/relationships/notesSlide" Target="../notesSlides/notesSlide162.xml"/><Relationship Id="rId1" Type="http://schemas.openxmlformats.org/officeDocument/2006/relationships/slideLayout" Target="../slideLayouts/slideLayout2.xml"/><Relationship Id="rId6" Type="http://schemas.openxmlformats.org/officeDocument/2006/relationships/hyperlink" Target="http://www.niaaa.nih.gov/" TargetMode="External"/><Relationship Id="rId5" Type="http://schemas.openxmlformats.org/officeDocument/2006/relationships/hyperlink" Target="http://www.attcnetwork.org/home/" TargetMode="External"/><Relationship Id="rId10" Type="http://schemas.openxmlformats.org/officeDocument/2006/relationships/hyperlink" Target="http://www.samhsa.gov/medication-assisted-treatment" TargetMode="External"/><Relationship Id="rId4" Type="http://schemas.openxmlformats.org/officeDocument/2006/relationships/hyperlink" Target="https://www.drugabuse.gov/" TargetMode="External"/><Relationship Id="rId9" Type="http://schemas.openxmlformats.org/officeDocument/2006/relationships/hyperlink" Target="http://www.samhsa.gov/sbirt" TargetMode="External"/></Relationships>
</file>

<file path=ppt/slides/_rels/slide164.xml.rels><?xml version="1.0" encoding="UTF-8" standalone="yes"?>
<Relationships xmlns="http://schemas.openxmlformats.org/package/2006/relationships"><Relationship Id="rId3" Type="http://schemas.openxmlformats.org/officeDocument/2006/relationships/hyperlink" Target="http://www.stopbullying.gov/at-risk/groups/lgbt/index.html" TargetMode="External"/><Relationship Id="rId2" Type="http://schemas.openxmlformats.org/officeDocument/2006/relationships/notesSlide" Target="../notesSlides/notesSlide163.xml"/><Relationship Id="rId1" Type="http://schemas.openxmlformats.org/officeDocument/2006/relationships/slideLayout" Target="../slideLayouts/slideLayout2.xml"/><Relationship Id="rId6" Type="http://schemas.openxmlformats.org/officeDocument/2006/relationships/hyperlink" Target="http://familyproject.sfsu.edu/" TargetMode="External"/><Relationship Id="rId5" Type="http://schemas.openxmlformats.org/officeDocument/2006/relationships/hyperlink" Target="http://www.cdc.gov/lgbthealth/youth-resources.htm" TargetMode="External"/><Relationship Id="rId4" Type="http://schemas.openxmlformats.org/officeDocument/2006/relationships/hyperlink" Target="http://www.thetrevorproject.org/" TargetMode="External"/></Relationships>
</file>

<file path=ppt/slides/_rels/slide165.xml.rels><?xml version="1.0" encoding="UTF-8" standalone="yes"?>
<Relationships xmlns="http://schemas.openxmlformats.org/package/2006/relationships"><Relationship Id="rId3" Type="http://schemas.openxmlformats.org/officeDocument/2006/relationships/hyperlink" Target="http://www.samhsa.gov/nctic" TargetMode="External"/><Relationship Id="rId2" Type="http://schemas.openxmlformats.org/officeDocument/2006/relationships/notesSlide" Target="../notesSlides/notesSlide164.xml"/><Relationship Id="rId1" Type="http://schemas.openxmlformats.org/officeDocument/2006/relationships/slideLayout" Target="../slideLayouts/slideLayout2.xml"/><Relationship Id="rId4" Type="http://schemas.openxmlformats.org/officeDocument/2006/relationships/hyperlink" Target="http://www.samhsa.gov/trauma-violence" TargetMode="External"/></Relationships>
</file>

<file path=ppt/slides/_rels/slide166.xml.rels><?xml version="1.0" encoding="UTF-8" standalone="yes"?>
<Relationships xmlns="http://schemas.openxmlformats.org/package/2006/relationships"><Relationship Id="rId2" Type="http://schemas.openxmlformats.org/officeDocument/2006/relationships/notesSlide" Target="../notesSlides/notesSlide165.xml"/><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3" Type="http://schemas.openxmlformats.org/officeDocument/2006/relationships/hyperlink" Target="http://www.cdc.gov/hiv/topics/surveillance/resources/slides/adolescents/index.htm" TargetMode="External"/><Relationship Id="rId2" Type="http://schemas.openxmlformats.org/officeDocument/2006/relationships/notesSlide" Target="../notesSlides/notesSlide166.xml"/><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3" Type="http://schemas.openxmlformats.org/officeDocument/2006/relationships/hyperlink" Target="http://kirwaninstitute.osu.edu/wp-content/uploads/2014/03/2014-implicit-bias.pdf" TargetMode="External"/><Relationship Id="rId2" Type="http://schemas.openxmlformats.org/officeDocument/2006/relationships/notesSlide" Target="../notesSlides/notesSlide167.xml"/><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2" Type="http://schemas.openxmlformats.org/officeDocument/2006/relationships/notesSlide" Target="../notesSlides/notesSlide168.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170.xml.rels><?xml version="1.0" encoding="UTF-8" standalone="yes"?>
<Relationships xmlns="http://schemas.openxmlformats.org/package/2006/relationships"><Relationship Id="rId3" Type="http://schemas.openxmlformats.org/officeDocument/2006/relationships/hyperlink" Target="http://minorityhealth.hhs.gov/templates/browse.aspx?lvl=2&amp;lvlid=11" TargetMode="External"/><Relationship Id="rId2" Type="http://schemas.openxmlformats.org/officeDocument/2006/relationships/notesSlide" Target="../notesSlides/notesSlide169.xml"/><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170.xml"/><Relationship Id="rId1" Type="http://schemas.openxmlformats.org/officeDocument/2006/relationships/slideLayout" Target="../slideLayouts/slideLayout9.xml"/></Relationships>
</file>

<file path=ppt/slides/_rels/slide172.xml.rels><?xml version="1.0" encoding="UTF-8" standalone="yes"?>
<Relationships xmlns="http://schemas.openxmlformats.org/package/2006/relationships"><Relationship Id="rId3" Type="http://schemas.openxmlformats.org/officeDocument/2006/relationships/diagramData" Target="../diagrams/data21.xml"/><Relationship Id="rId7" Type="http://schemas.microsoft.com/office/2007/relationships/diagramDrawing" Target="../diagrams/drawing21.xml"/><Relationship Id="rId2" Type="http://schemas.openxmlformats.org/officeDocument/2006/relationships/notesSlide" Target="../notesSlides/notesSlide171.xml"/><Relationship Id="rId1" Type="http://schemas.openxmlformats.org/officeDocument/2006/relationships/slideLayout" Target="../slideLayouts/slideLayout2.xml"/><Relationship Id="rId6" Type="http://schemas.openxmlformats.org/officeDocument/2006/relationships/diagramColors" Target="../diagrams/colors21.xml"/><Relationship Id="rId5" Type="http://schemas.openxmlformats.org/officeDocument/2006/relationships/diagramQuickStyle" Target="../diagrams/quickStyle21.xml"/><Relationship Id="rId4" Type="http://schemas.openxmlformats.org/officeDocument/2006/relationships/diagramLayout" Target="../diagrams/layout21.xml"/></Relationships>
</file>

<file path=ppt/slides/_rels/slide173.xml.rels><?xml version="1.0" encoding="UTF-8" standalone="yes"?>
<Relationships xmlns="http://schemas.openxmlformats.org/package/2006/relationships"><Relationship Id="rId3" Type="http://schemas.openxmlformats.org/officeDocument/2006/relationships/diagramData" Target="../diagrams/data22.xml"/><Relationship Id="rId7" Type="http://schemas.microsoft.com/office/2007/relationships/diagramDrawing" Target="../diagrams/drawing22.xml"/><Relationship Id="rId2" Type="http://schemas.openxmlformats.org/officeDocument/2006/relationships/notesSlide" Target="../notesSlides/notesSlide172.xml"/><Relationship Id="rId1" Type="http://schemas.openxmlformats.org/officeDocument/2006/relationships/slideLayout" Target="../slideLayouts/slideLayout2.xml"/><Relationship Id="rId6" Type="http://schemas.openxmlformats.org/officeDocument/2006/relationships/diagramColors" Target="../diagrams/colors22.xml"/><Relationship Id="rId5" Type="http://schemas.openxmlformats.org/officeDocument/2006/relationships/diagramQuickStyle" Target="../diagrams/quickStyle22.xml"/><Relationship Id="rId4" Type="http://schemas.openxmlformats.org/officeDocument/2006/relationships/diagramLayout" Target="../diagrams/layout22.xml"/></Relationships>
</file>

<file path=ppt/slides/_rels/slide174.xml.rels><?xml version="1.0" encoding="UTF-8" standalone="yes"?>
<Relationships xmlns="http://schemas.openxmlformats.org/package/2006/relationships"><Relationship Id="rId3" Type="http://schemas.openxmlformats.org/officeDocument/2006/relationships/diagramData" Target="../diagrams/data23.xml"/><Relationship Id="rId7" Type="http://schemas.microsoft.com/office/2007/relationships/diagramDrawing" Target="../diagrams/drawing23.xml"/><Relationship Id="rId2" Type="http://schemas.openxmlformats.org/officeDocument/2006/relationships/notesSlide" Target="../notesSlides/notesSlide173.xml"/><Relationship Id="rId1" Type="http://schemas.openxmlformats.org/officeDocument/2006/relationships/slideLayout" Target="../slideLayouts/slideLayout2.xml"/><Relationship Id="rId6" Type="http://schemas.openxmlformats.org/officeDocument/2006/relationships/diagramColors" Target="../diagrams/colors23.xml"/><Relationship Id="rId5" Type="http://schemas.openxmlformats.org/officeDocument/2006/relationships/diagramQuickStyle" Target="../diagrams/quickStyle23.xml"/><Relationship Id="rId4" Type="http://schemas.openxmlformats.org/officeDocument/2006/relationships/diagramLayout" Target="../diagrams/layout23.xml"/></Relationships>
</file>

<file path=ppt/slides/_rels/slide175.xml.rels><?xml version="1.0" encoding="UTF-8" standalone="yes"?>
<Relationships xmlns="http://schemas.openxmlformats.org/package/2006/relationships"><Relationship Id="rId3" Type="http://schemas.openxmlformats.org/officeDocument/2006/relationships/diagramData" Target="../diagrams/data24.xml"/><Relationship Id="rId7" Type="http://schemas.microsoft.com/office/2007/relationships/diagramDrawing" Target="../diagrams/drawing24.xml"/><Relationship Id="rId2" Type="http://schemas.openxmlformats.org/officeDocument/2006/relationships/notesSlide" Target="../notesSlides/notesSlide174.xml"/><Relationship Id="rId1" Type="http://schemas.openxmlformats.org/officeDocument/2006/relationships/slideLayout" Target="../slideLayouts/slideLayout2.xml"/><Relationship Id="rId6" Type="http://schemas.openxmlformats.org/officeDocument/2006/relationships/diagramColors" Target="../diagrams/colors24.xml"/><Relationship Id="rId5" Type="http://schemas.openxmlformats.org/officeDocument/2006/relationships/diagramQuickStyle" Target="../diagrams/quickStyle24.xml"/><Relationship Id="rId4" Type="http://schemas.openxmlformats.org/officeDocument/2006/relationships/diagramLayout" Target="../diagrams/layout24.xml"/></Relationships>
</file>

<file path=ppt/slides/_rels/slide176.xml.rels><?xml version="1.0" encoding="UTF-8" standalone="yes"?>
<Relationships xmlns="http://schemas.openxmlformats.org/package/2006/relationships"><Relationship Id="rId3" Type="http://schemas.openxmlformats.org/officeDocument/2006/relationships/diagramData" Target="../diagrams/data25.xml"/><Relationship Id="rId7" Type="http://schemas.microsoft.com/office/2007/relationships/diagramDrawing" Target="../diagrams/drawing25.xml"/><Relationship Id="rId2" Type="http://schemas.openxmlformats.org/officeDocument/2006/relationships/notesSlide" Target="../notesSlides/notesSlide175.xml"/><Relationship Id="rId1" Type="http://schemas.openxmlformats.org/officeDocument/2006/relationships/slideLayout" Target="../slideLayouts/slideLayout2.xml"/><Relationship Id="rId6" Type="http://schemas.openxmlformats.org/officeDocument/2006/relationships/diagramColors" Target="../diagrams/colors25.xml"/><Relationship Id="rId5" Type="http://schemas.openxmlformats.org/officeDocument/2006/relationships/diagramQuickStyle" Target="../diagrams/quickStyle25.xml"/><Relationship Id="rId4" Type="http://schemas.openxmlformats.org/officeDocument/2006/relationships/diagramLayout" Target="../diagrams/layout25.xml"/></Relationships>
</file>

<file path=ppt/slides/_rels/slide177.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176.xml"/><Relationship Id="rId1" Type="http://schemas.openxmlformats.org/officeDocument/2006/relationships/slideLayout" Target="../slideLayouts/slideLayout2.xml"/><Relationship Id="rId6" Type="http://schemas.openxmlformats.org/officeDocument/2006/relationships/hyperlink" Target="mailto:anne-skinstad@uiowa.edu" TargetMode="External"/><Relationship Id="rId5" Type="http://schemas.openxmlformats.org/officeDocument/2006/relationships/hyperlink" Target="mailto:tfreese@mednet.ucla.edu" TargetMode="External"/><Relationship Id="rId4" Type="http://schemas.microsoft.com/office/2007/relationships/hdphoto" Target="../media/hdphoto3.wdp"/></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8.png"/><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10.png"/><Relationship Id="rId5" Type="http://schemas.openxmlformats.org/officeDocument/2006/relationships/hyperlink" Target="http://www.attcnetwork.org/" TargetMode="External"/><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slideLayout" Target="../slideLayouts/slideLayout4.xml"/><Relationship Id="rId7" Type="http://schemas.openxmlformats.org/officeDocument/2006/relationships/image" Target="../media/image23.gif"/><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hyperlink" Target="http://www.drugabuse.gov/ScienceofAddiction/" TargetMode="External"/><Relationship Id="rId5" Type="http://schemas.openxmlformats.org/officeDocument/2006/relationships/image" Target="../media/image22.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17.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8.png"/><Relationship Id="rId4" Type="http://schemas.openxmlformats.org/officeDocument/2006/relationships/image" Target="../media/image16.png"/></Relationships>
</file>

<file path=ppt/slides/_rels/slide2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1.xml"/><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3.xml"/><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4.xml"/><Relationship Id="rId1" Type="http://schemas.openxmlformats.org/officeDocument/2006/relationships/slideLayout" Target="../slideLayouts/slideLayout6.xml"/><Relationship Id="rId5" Type="http://schemas.openxmlformats.org/officeDocument/2006/relationships/chart" Target="../charts/chart3.xml"/><Relationship Id="rId4" Type="http://schemas.openxmlformats.org/officeDocument/2006/relationships/chart" Target="../charts/chart2.xml"/></Relationships>
</file>

<file path=ppt/slides/_rels/slide35.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35.xml"/><Relationship Id="rId1" Type="http://schemas.openxmlformats.org/officeDocument/2006/relationships/slideLayout" Target="../slideLayouts/slideLayout7.xml"/><Relationship Id="rId5" Type="http://schemas.openxmlformats.org/officeDocument/2006/relationships/chart" Target="../charts/chart6.xml"/><Relationship Id="rId4" Type="http://schemas.openxmlformats.org/officeDocument/2006/relationships/chart" Target="../charts/chart5.xml"/></Relationships>
</file>

<file path=ppt/slides/_rels/slide3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image" Target="../media/image31.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2.xml"/><Relationship Id="rId1" Type="http://schemas.openxmlformats.org/officeDocument/2006/relationships/tags" Target="../tags/tag2.xml"/><Relationship Id="rId4" Type="http://schemas.openxmlformats.org/officeDocument/2006/relationships/image" Target="../media/image32.png"/></Relationships>
</file>

<file path=ppt/slides/_rels/slide4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2.xml"/><Relationship Id="rId1" Type="http://schemas.openxmlformats.org/officeDocument/2006/relationships/slideLayout" Target="../slideLayouts/slideLayout11.xml"/></Relationships>
</file>

<file path=ppt/slides/_rels/slide43.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notesSlide" Target="../notesSlides/notesSlide43.xml"/><Relationship Id="rId7" Type="http://schemas.openxmlformats.org/officeDocument/2006/relationships/diagramQuickStyle" Target="../diagrams/quickStyle3.xml"/><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diagramLayout" Target="../diagrams/layout3.xml"/><Relationship Id="rId5" Type="http://schemas.openxmlformats.org/officeDocument/2006/relationships/diagramData" Target="../diagrams/data3.xml"/><Relationship Id="rId4" Type="http://schemas.openxmlformats.org/officeDocument/2006/relationships/image" Target="../media/image34.jpeg"/><Relationship Id="rId9" Type="http://schemas.microsoft.com/office/2007/relationships/diagramDrawing" Target="../diagrams/drawing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www.ymsmlgbt.org/"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5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2.xml"/><Relationship Id="rId1" Type="http://schemas.openxmlformats.org/officeDocument/2006/relationships/tags" Target="../tags/tag5.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67.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68.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68.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69.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69.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70.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71.xml.rels><?xml version="1.0" encoding="UTF-8" standalone="yes"?>
<Relationships xmlns="http://schemas.openxmlformats.org/package/2006/relationships"><Relationship Id="rId3" Type="http://schemas.openxmlformats.org/officeDocument/2006/relationships/hyperlink" Target="http://www.sprc.org/training-institute/lgbt-youth-workshop" TargetMode="External"/><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hyperlink" Target="http://www.nccccurricula.info/glossary.html" TargetMode="External"/><Relationship Id="rId2" Type="http://schemas.openxmlformats.org/officeDocument/2006/relationships/notesSlide" Target="../notesSlides/notesSlide82.xml"/><Relationship Id="rId1" Type="http://schemas.openxmlformats.org/officeDocument/2006/relationships/slideLayout" Target="../slideLayouts/slideLayout8.xml"/><Relationship Id="rId4" Type="http://schemas.openxmlformats.org/officeDocument/2006/relationships/image" Target="../media/image47.jpeg"/></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83.xml"/><Relationship Id="rId2" Type="http://schemas.openxmlformats.org/officeDocument/2006/relationships/slideLayout" Target="../slideLayouts/slideLayout8.xml"/><Relationship Id="rId1" Type="http://schemas.openxmlformats.org/officeDocument/2006/relationships/vmlDrawing" Target="../drawings/vmlDrawing1.vml"/><Relationship Id="rId5" Type="http://schemas.openxmlformats.org/officeDocument/2006/relationships/image" Target="../media/image48.emf"/><Relationship Id="rId4" Type="http://schemas.openxmlformats.org/officeDocument/2006/relationships/oleObject" Target="../embeddings/oleObject1.bin"/></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3" Type="http://schemas.openxmlformats.org/officeDocument/2006/relationships/hyperlink" Target="http://minorityhealth.hhs.gov/templates/browse.aspx?lvl=2&amp;lvlid=11" TargetMode="External"/><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87.xml"/><Relationship Id="rId1" Type="http://schemas.openxmlformats.org/officeDocument/2006/relationships/slideLayout" Target="../slideLayouts/slideLayout7.xml"/><Relationship Id="rId5" Type="http://schemas.openxmlformats.org/officeDocument/2006/relationships/image" Target="../media/image52.jpeg"/><Relationship Id="rId4" Type="http://schemas.openxmlformats.org/officeDocument/2006/relationships/image" Target="../media/image51.jpeg"/></Relationships>
</file>

<file path=ppt/slides/_rels/slide8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88.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89.xml"/><Relationship Id="rId1" Type="http://schemas.openxmlformats.org/officeDocument/2006/relationships/slideLayout" Target="../slideLayouts/slideLayout4.xml"/><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3" Type="http://schemas.openxmlformats.org/officeDocument/2006/relationships/hyperlink" Target="http://store.samhsa.gov/shin/content/SMA14-4849/SMA14-4849.pdf" TargetMode="External"/><Relationship Id="rId2" Type="http://schemas.openxmlformats.org/officeDocument/2006/relationships/notesSlide" Target="../notesSlides/notesSlide90.xml"/><Relationship Id="rId1" Type="http://schemas.openxmlformats.org/officeDocument/2006/relationships/slideLayout" Target="../slideLayouts/slideLayout4.xml"/><Relationship Id="rId4" Type="http://schemas.openxmlformats.org/officeDocument/2006/relationships/image" Target="../media/image55.png"/></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92.xml"/><Relationship Id="rId1" Type="http://schemas.openxmlformats.org/officeDocument/2006/relationships/slideLayout" Target="../slideLayouts/slideLayout9.xml"/></Relationships>
</file>

<file path=ppt/slides/_rels/slide93.xml.rels><?xml version="1.0" encoding="UTF-8" standalone="yes"?>
<Relationships xmlns="http://schemas.openxmlformats.org/package/2006/relationships"><Relationship Id="rId3" Type="http://schemas.openxmlformats.org/officeDocument/2006/relationships/hyperlink" Target="http://kirwaninstitute.osu.edu/wp-content/uploads/2014/03/2014-implicit-bias.pdf" TargetMode="External"/><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94.xml"/><Relationship Id="rId1" Type="http://schemas.openxmlformats.org/officeDocument/2006/relationships/slideLayout" Target="../slideLayouts/slideLayout2.xml"/><Relationship Id="rId5" Type="http://schemas.openxmlformats.org/officeDocument/2006/relationships/image" Target="../media/image59.png"/><Relationship Id="rId4" Type="http://schemas.openxmlformats.org/officeDocument/2006/relationships/image" Target="../media/image58.png"/></Relationships>
</file>

<file path=ppt/slides/_rels/slide95.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95.xml"/><Relationship Id="rId1" Type="http://schemas.openxmlformats.org/officeDocument/2006/relationships/slideLayout" Target="../slideLayouts/slideLayout4.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4.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439235"/>
            <a:ext cx="12192000" cy="3179867"/>
          </a:xfrm>
          <a:prstGeom prst="rect">
            <a:avLst/>
          </a:prstGeom>
          <a:effectLst>
            <a:outerShdw blurRad="50800" dist="50800" dir="5400000" algn="ctr" rotWithShape="0">
              <a:srgbClr val="000000"/>
            </a:outerShdw>
          </a:effectLst>
        </p:spPr>
      </p:pic>
      <p:sp>
        <p:nvSpPr>
          <p:cNvPr id="4" name="Title 3"/>
          <p:cNvSpPr>
            <a:spLocks noGrp="1"/>
          </p:cNvSpPr>
          <p:nvPr>
            <p:ph type="ctrTitle"/>
          </p:nvPr>
        </p:nvSpPr>
        <p:spPr>
          <a:xfrm>
            <a:off x="0" y="1444409"/>
            <a:ext cx="11673191" cy="1066780"/>
          </a:xfrm>
        </p:spPr>
        <p:txBody>
          <a:bodyPr>
            <a:normAutofit fontScale="90000"/>
          </a:bodyPr>
          <a:lstStyle/>
          <a:p>
            <a:r>
              <a:rPr lang="en-US" dirty="0"/>
              <a:t/>
            </a:r>
            <a:br>
              <a:rPr lang="en-US" dirty="0"/>
            </a:br>
            <a:r>
              <a:rPr lang="en-US" dirty="0"/>
              <a:t/>
            </a:r>
            <a:br>
              <a:rPr lang="en-US" dirty="0"/>
            </a:br>
            <a:r>
              <a:rPr lang="en-US" dirty="0"/>
              <a:t/>
            </a:r>
            <a:br>
              <a:rPr lang="en-US" dirty="0"/>
            </a:br>
            <a:r>
              <a:rPr lang="en-US" dirty="0">
                <a:solidFill>
                  <a:schemeClr val="tx1"/>
                </a:solidFill>
              </a:rPr>
              <a:t>Engaging and Retaining Young Men Who Have Sex with Men (YMSM) in Culturally Responsive Services </a:t>
            </a:r>
            <a:br>
              <a:rPr lang="en-US" dirty="0">
                <a:solidFill>
                  <a:schemeClr val="tx1"/>
                </a:solidFill>
              </a:rPr>
            </a:br>
            <a:r>
              <a:rPr lang="en-US" dirty="0"/>
              <a:t>								</a:t>
            </a:r>
            <a:r>
              <a:rPr lang="en-US" sz="3100" dirty="0" smtClean="0">
                <a:solidFill>
                  <a:schemeClr val="tx1"/>
                </a:solidFill>
              </a:rPr>
              <a:t>INSERT TRAINER </a:t>
            </a:r>
            <a:endParaRPr lang="en-US" sz="3100" dirty="0">
              <a:solidFill>
                <a:schemeClr val="tx1"/>
              </a:solidFill>
            </a:endParaRPr>
          </a:p>
        </p:txBody>
      </p:sp>
    </p:spTree>
    <p:extLst>
      <p:ext uri="{BB962C8B-B14F-4D97-AF65-F5344CB8AC3E}">
        <p14:creationId xmlns:p14="http://schemas.microsoft.com/office/powerpoint/2010/main" val="25175450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a:t>To define YMSM and other key related terms</a:t>
            </a:r>
          </a:p>
          <a:p>
            <a:pPr lvl="0"/>
            <a:r>
              <a:rPr lang="en-US" dirty="0"/>
              <a:t>To identify strategies for exploring client’s identity</a:t>
            </a:r>
          </a:p>
          <a:p>
            <a:pPr lvl="0"/>
            <a:r>
              <a:rPr lang="en-US" dirty="0"/>
              <a:t>To examine population characteristics </a:t>
            </a:r>
          </a:p>
        </p:txBody>
      </p:sp>
      <p:sp>
        <p:nvSpPr>
          <p:cNvPr id="4" name="Title 1"/>
          <p:cNvSpPr>
            <a:spLocks noGrp="1"/>
          </p:cNvSpPr>
          <p:nvPr>
            <p:ph type="title"/>
          </p:nvPr>
        </p:nvSpPr>
        <p:spPr/>
        <p:txBody>
          <a:bodyPr>
            <a:noAutofit/>
          </a:bodyPr>
          <a:lstStyle/>
          <a:p>
            <a:r>
              <a:rPr lang="en-US" sz="5400" b="1" dirty="0"/>
              <a:t>Goal of Module</a:t>
            </a:r>
          </a:p>
        </p:txBody>
      </p:sp>
    </p:spTree>
    <p:extLst>
      <p:ext uri="{BB962C8B-B14F-4D97-AF65-F5344CB8AC3E}">
        <p14:creationId xmlns:p14="http://schemas.microsoft.com/office/powerpoint/2010/main" val="191489192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31775"/>
            <a:ext cx="11668125" cy="1295400"/>
          </a:xfrm>
        </p:spPr>
        <p:txBody>
          <a:bodyPr/>
          <a:lstStyle/>
          <a:p>
            <a:r>
              <a:rPr lang="en-US" b="1" dirty="0"/>
              <a:t>Defining Minorities</a:t>
            </a:r>
          </a:p>
        </p:txBody>
      </p:sp>
      <p:sp>
        <p:nvSpPr>
          <p:cNvPr id="3" name="Content Placeholder 2"/>
          <p:cNvSpPr>
            <a:spLocks noGrp="1"/>
          </p:cNvSpPr>
          <p:nvPr>
            <p:ph idx="4294967295"/>
          </p:nvPr>
        </p:nvSpPr>
        <p:spPr>
          <a:xfrm>
            <a:off x="963613" y="1677988"/>
            <a:ext cx="11228387" cy="4121150"/>
          </a:xfrm>
        </p:spPr>
        <p:txBody>
          <a:bodyPr>
            <a:normAutofit/>
          </a:bodyPr>
          <a:lstStyle/>
          <a:p>
            <a:endParaRPr lang="en-US" sz="3600" dirty="0"/>
          </a:p>
          <a:p>
            <a:r>
              <a:rPr lang="en-US" sz="3600" dirty="0"/>
              <a:t>Who are racial/ethnic minorities?</a:t>
            </a:r>
          </a:p>
          <a:p>
            <a:pPr marL="0" indent="0">
              <a:buNone/>
            </a:pPr>
            <a:endParaRPr lang="en-US" sz="3600" dirty="0"/>
          </a:p>
          <a:p>
            <a:r>
              <a:rPr lang="en-US" sz="3600" dirty="0"/>
              <a:t>Who are sexual minorities?</a:t>
            </a:r>
          </a:p>
          <a:p>
            <a:endParaRPr lang="en-US" sz="3600" dirty="0"/>
          </a:p>
          <a:p>
            <a:r>
              <a:rPr lang="en-US" sz="3600" dirty="0"/>
              <a:t>Who are gender minorities?</a:t>
            </a:r>
          </a:p>
        </p:txBody>
      </p:sp>
    </p:spTree>
    <p:extLst>
      <p:ext uri="{BB962C8B-B14F-4D97-AF65-F5344CB8AC3E}">
        <p14:creationId xmlns:p14="http://schemas.microsoft.com/office/powerpoint/2010/main" val="212614416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Minority Stress Theory</a:t>
            </a:r>
          </a:p>
        </p:txBody>
      </p:sp>
      <p:graphicFrame>
        <p:nvGraphicFramePr>
          <p:cNvPr id="4" name="Content Placeholder 3"/>
          <p:cNvGraphicFramePr>
            <a:graphicFrameLocks noGrp="1"/>
          </p:cNvGraphicFramePr>
          <p:nvPr>
            <p:ph idx="1"/>
          </p:nvPr>
        </p:nvGraphicFramePr>
        <p:xfrm>
          <a:off x="694480" y="1678329"/>
          <a:ext cx="11227443" cy="41205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5713528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Minority Stress Theory</a:t>
            </a:r>
          </a:p>
        </p:txBody>
      </p:sp>
      <p:sp>
        <p:nvSpPr>
          <p:cNvPr id="3" name="Content Placeholder 2"/>
          <p:cNvSpPr>
            <a:spLocks noGrp="1"/>
          </p:cNvSpPr>
          <p:nvPr>
            <p:ph idx="1"/>
          </p:nvPr>
        </p:nvSpPr>
        <p:spPr>
          <a:xfrm>
            <a:off x="677761" y="1678329"/>
            <a:ext cx="11227443" cy="4751654"/>
          </a:xfrm>
        </p:spPr>
        <p:txBody>
          <a:bodyPr>
            <a:normAutofit fontScale="85000" lnSpcReduction="20000"/>
          </a:bodyPr>
          <a:lstStyle/>
          <a:p>
            <a:pPr lvl="0"/>
            <a:r>
              <a:rPr lang="en-US" b="1" dirty="0"/>
              <a:t>Suggests that sexual minority individuals are at greater risk for health problems </a:t>
            </a:r>
            <a:r>
              <a:rPr lang="en-US" dirty="0"/>
              <a:t>than heterosexuals, because of the greater exposure to social stress related to prejudice and stigma.</a:t>
            </a:r>
          </a:p>
          <a:p>
            <a:pPr lvl="0"/>
            <a:r>
              <a:rPr lang="en-US" b="1" dirty="0"/>
              <a:t>Prejudice-related stressful life events have a unique deleterious impact on health</a:t>
            </a:r>
            <a:r>
              <a:rPr lang="en-US" dirty="0"/>
              <a:t> that persists above and beyond the effect of stressful life events unrelated to prejudice.</a:t>
            </a:r>
          </a:p>
          <a:p>
            <a:pPr marL="0" indent="0" algn="r">
              <a:buNone/>
            </a:pPr>
            <a:r>
              <a:rPr lang="en-US" sz="2100" dirty="0"/>
              <a:t>Frost, </a:t>
            </a:r>
            <a:r>
              <a:rPr lang="en-US" sz="2100" dirty="0" err="1"/>
              <a:t>Lehavot</a:t>
            </a:r>
            <a:r>
              <a:rPr lang="en-US" sz="2100" dirty="0"/>
              <a:t>, &amp; Meyer, 2013</a:t>
            </a:r>
            <a:r>
              <a:rPr lang="en-US" sz="1800" dirty="0"/>
              <a:t/>
            </a:r>
            <a:br>
              <a:rPr lang="en-US" sz="1800" dirty="0"/>
            </a:br>
            <a:endParaRPr lang="en-US" sz="2100" dirty="0"/>
          </a:p>
          <a:p>
            <a:pPr lvl="0"/>
            <a:r>
              <a:rPr lang="en-US" dirty="0"/>
              <a:t>Sexual and gender minorities of color experience </a:t>
            </a:r>
            <a:r>
              <a:rPr lang="en-US" b="1" dirty="0"/>
              <a:t>higher levels of minority stressors</a:t>
            </a:r>
            <a:endParaRPr lang="en-US" dirty="0"/>
          </a:p>
          <a:p>
            <a:pPr lvl="0"/>
            <a:r>
              <a:rPr lang="en-US" b="1" dirty="0"/>
              <a:t>Sexual identity or </a:t>
            </a:r>
            <a:r>
              <a:rPr lang="en-US" b="1" u="sng" dirty="0"/>
              <a:t>non-</a:t>
            </a:r>
            <a:r>
              <a:rPr lang="en-US" b="1" dirty="0"/>
              <a:t>sexual identity, as in YMSM, is inseparable</a:t>
            </a:r>
            <a:r>
              <a:rPr lang="en-US" dirty="0"/>
              <a:t> from other identities (e.g. race/ethnicity, gender)</a:t>
            </a:r>
          </a:p>
          <a:p>
            <a:pPr marL="0" lvl="0" indent="0" algn="r">
              <a:buNone/>
            </a:pPr>
            <a:r>
              <a:rPr lang="en-US" sz="2100" dirty="0" err="1"/>
              <a:t>Balasam</a:t>
            </a:r>
            <a:r>
              <a:rPr lang="en-US" sz="2100" dirty="0"/>
              <a:t>, Molina, </a:t>
            </a:r>
            <a:r>
              <a:rPr lang="en-US" sz="2100" dirty="0" err="1"/>
              <a:t>Beadnell</a:t>
            </a:r>
            <a:r>
              <a:rPr lang="en-US" sz="2100" dirty="0"/>
              <a:t>, </a:t>
            </a:r>
            <a:r>
              <a:rPr lang="en-US" sz="2100" dirty="0" err="1"/>
              <a:t>Simoni</a:t>
            </a:r>
            <a:r>
              <a:rPr lang="en-US" sz="2100" dirty="0"/>
              <a:t>, &amp; </a:t>
            </a:r>
            <a:r>
              <a:rPr lang="en-US" sz="2100" dirty="0" err="1"/>
              <a:t>Walthers</a:t>
            </a:r>
            <a:r>
              <a:rPr lang="en-US" sz="2100" dirty="0"/>
              <a:t>, 2011</a:t>
            </a:r>
          </a:p>
          <a:p>
            <a:endParaRPr lang="en-US" dirty="0"/>
          </a:p>
        </p:txBody>
      </p:sp>
    </p:spTree>
    <p:extLst>
      <p:ext uri="{BB962C8B-B14F-4D97-AF65-F5344CB8AC3E}">
        <p14:creationId xmlns:p14="http://schemas.microsoft.com/office/powerpoint/2010/main" val="389435690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4644" y="231494"/>
            <a:ext cx="11667280" cy="944163"/>
          </a:xfrm>
        </p:spPr>
        <p:txBody>
          <a:bodyPr/>
          <a:lstStyle/>
          <a:p>
            <a:r>
              <a:rPr lang="en-US" b="1" dirty="0"/>
              <a:t>More Research Needed</a:t>
            </a:r>
          </a:p>
        </p:txBody>
      </p:sp>
      <p:sp>
        <p:nvSpPr>
          <p:cNvPr id="3" name="Content Placeholder 2"/>
          <p:cNvSpPr>
            <a:spLocks noGrp="1"/>
          </p:cNvSpPr>
          <p:nvPr>
            <p:ph idx="1"/>
          </p:nvPr>
        </p:nvSpPr>
        <p:spPr>
          <a:xfrm>
            <a:off x="356260" y="1282534"/>
            <a:ext cx="11614068" cy="5035138"/>
          </a:xfrm>
        </p:spPr>
        <p:txBody>
          <a:bodyPr>
            <a:noAutofit/>
          </a:bodyPr>
          <a:lstStyle/>
          <a:p>
            <a:pPr>
              <a:lnSpc>
                <a:spcPct val="110000"/>
              </a:lnSpc>
              <a:spcAft>
                <a:spcPts val="1800"/>
              </a:spcAft>
            </a:pPr>
            <a:r>
              <a:rPr lang="en-US" sz="4000" dirty="0"/>
              <a:t>Sexual minorities who do </a:t>
            </a:r>
            <a:r>
              <a:rPr lang="en-US" sz="4000" i="1" u="sng" dirty="0"/>
              <a:t>not</a:t>
            </a:r>
            <a:r>
              <a:rPr lang="en-US" sz="4000" dirty="0"/>
              <a:t> identify as gay or bisexual are generally under studied</a:t>
            </a:r>
          </a:p>
          <a:p>
            <a:pPr>
              <a:spcAft>
                <a:spcPts val="1800"/>
              </a:spcAft>
            </a:pPr>
            <a:r>
              <a:rPr lang="en-US" sz="4000" dirty="0"/>
              <a:t>MSM is not an identity so it is inherently difficult to engage for further study of impact of minority stress</a:t>
            </a:r>
          </a:p>
          <a:p>
            <a:pPr>
              <a:spcAft>
                <a:spcPts val="1800"/>
              </a:spcAft>
            </a:pPr>
            <a:r>
              <a:rPr lang="en-US" sz="4000" dirty="0"/>
              <a:t>Research about Gay and Bisexual men (sexual minorities) may be extrapolated to YMSM</a:t>
            </a:r>
            <a:endParaRPr lang="en-US" sz="4000" i="1" dirty="0"/>
          </a:p>
          <a:p>
            <a:endParaRPr lang="en-US" sz="4000" dirty="0"/>
          </a:p>
        </p:txBody>
      </p:sp>
      <p:sp>
        <p:nvSpPr>
          <p:cNvPr id="4" name="Slide Number Placeholder 3"/>
          <p:cNvSpPr>
            <a:spLocks noGrp="1"/>
          </p:cNvSpPr>
          <p:nvPr>
            <p:ph type="sldNum" sz="quarter" idx="12"/>
          </p:nvPr>
        </p:nvSpPr>
        <p:spPr/>
        <p:txBody>
          <a:bodyPr/>
          <a:lstStyle/>
          <a:p>
            <a:endParaRPr lang="en-US" dirty="0"/>
          </a:p>
        </p:txBody>
      </p:sp>
    </p:spTree>
    <p:extLst>
      <p:ext uri="{BB962C8B-B14F-4D97-AF65-F5344CB8AC3E}">
        <p14:creationId xmlns:p14="http://schemas.microsoft.com/office/powerpoint/2010/main" val="10732187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2360" y="228885"/>
            <a:ext cx="11667280" cy="1296364"/>
          </a:xfrm>
        </p:spPr>
        <p:txBody>
          <a:bodyPr>
            <a:normAutofit/>
          </a:bodyPr>
          <a:lstStyle/>
          <a:p>
            <a:r>
              <a:rPr lang="en-US" b="1" dirty="0"/>
              <a:t>Impact of Minority Stress on YMSM</a:t>
            </a:r>
          </a:p>
        </p:txBody>
      </p:sp>
      <p:graphicFrame>
        <p:nvGraphicFramePr>
          <p:cNvPr id="5" name="Content Placeholder 4"/>
          <p:cNvGraphicFramePr>
            <a:graphicFrameLocks noGrp="1"/>
          </p:cNvGraphicFramePr>
          <p:nvPr>
            <p:ph idx="1"/>
            <p:extLst/>
          </p:nvPr>
        </p:nvGraphicFramePr>
        <p:xfrm>
          <a:off x="1981200" y="1600200"/>
          <a:ext cx="8229600" cy="47561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p:cNvSpPr>
            <a:spLocks noGrp="1"/>
          </p:cNvSpPr>
          <p:nvPr>
            <p:ph type="sldNum" sz="quarter" idx="12"/>
          </p:nvPr>
        </p:nvSpPr>
        <p:spPr/>
        <p:txBody>
          <a:bodyPr/>
          <a:lstStyle/>
          <a:p>
            <a:endParaRPr lang="en-US" dirty="0"/>
          </a:p>
        </p:txBody>
      </p:sp>
    </p:spTree>
    <p:extLst>
      <p:ext uri="{BB962C8B-B14F-4D97-AF65-F5344CB8AC3E}">
        <p14:creationId xmlns:p14="http://schemas.microsoft.com/office/powerpoint/2010/main" val="3835480479"/>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2821" y="0"/>
            <a:ext cx="12186358" cy="6854826"/>
            <a:chOff x="2821" y="0"/>
            <a:chExt cx="12186358" cy="6854826"/>
          </a:xfrm>
        </p:grpSpPr>
        <p:graphicFrame>
          <p:nvGraphicFramePr>
            <p:cNvPr id="7" name="Object 6"/>
            <p:cNvGraphicFramePr>
              <a:graphicFrameLocks noChangeAspect="1"/>
            </p:cNvGraphicFramePr>
            <p:nvPr>
              <p:extLst/>
            </p:nvPr>
          </p:nvGraphicFramePr>
          <p:xfrm>
            <a:off x="2821" y="0"/>
            <a:ext cx="12186358" cy="6854826"/>
          </p:xfrm>
          <a:graphic>
            <a:graphicData uri="http://schemas.openxmlformats.org/presentationml/2006/ole">
              <mc:AlternateContent xmlns:mc="http://schemas.openxmlformats.org/markup-compatibility/2006">
                <mc:Choice xmlns:v="urn:schemas-microsoft-com:vml" Requires="v">
                  <p:oleObj spid="_x0000_s2146" r:id="rId4" imgW="16253640" imgH="9142560" progId="">
                    <p:embed/>
                  </p:oleObj>
                </mc:Choice>
                <mc:Fallback>
                  <p:oleObj r:id="rId4" imgW="16253640" imgH="9142560" progId="">
                    <p:embed/>
                    <p:pic>
                      <p:nvPicPr>
                        <p:cNvPr id="7" name="Object 6"/>
                        <p:cNvPicPr/>
                        <p:nvPr/>
                      </p:nvPicPr>
                      <p:blipFill>
                        <a:blip r:embed="rId5"/>
                        <a:stretch>
                          <a:fillRect/>
                        </a:stretch>
                      </p:blipFill>
                      <p:spPr>
                        <a:xfrm>
                          <a:off x="2821" y="0"/>
                          <a:ext cx="12186358" cy="6854826"/>
                        </a:xfrm>
                        <a:prstGeom prst="rect">
                          <a:avLst/>
                        </a:prstGeom>
                      </p:spPr>
                    </p:pic>
                  </p:oleObj>
                </mc:Fallback>
              </mc:AlternateContent>
            </a:graphicData>
          </a:graphic>
        </p:graphicFrame>
        <p:pic>
          <p:nvPicPr>
            <p:cNvPr id="9" name="Picture 2" descr="C:\Users\boeser\AppData\Local\Microsoft\Windows\Temporary Internet Files\Content.Outlook\50NMHPL5\lgbt_attc_logo_people-06 (2).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244799" y="1040859"/>
              <a:ext cx="931786" cy="698680"/>
            </a:xfrm>
            <a:prstGeom prst="rect">
              <a:avLst/>
            </a:prstGeom>
            <a:noFill/>
          </p:spPr>
        </p:pic>
      </p:grpSp>
      <p:sp>
        <p:nvSpPr>
          <p:cNvPr id="8" name="Title 1"/>
          <p:cNvSpPr>
            <a:spLocks noGrp="1"/>
          </p:cNvSpPr>
          <p:nvPr>
            <p:ph idx="1"/>
          </p:nvPr>
        </p:nvSpPr>
        <p:spPr>
          <a:xfrm>
            <a:off x="0" y="0"/>
            <a:ext cx="12191999" cy="866274"/>
          </a:xfrm>
          <a:noFill/>
        </p:spPr>
        <p:txBody>
          <a:bodyPr>
            <a:noAutofit/>
          </a:bodyPr>
          <a:lstStyle/>
          <a:p>
            <a:pPr marL="0" indent="0" algn="ctr">
              <a:buNone/>
            </a:pPr>
            <a:r>
              <a:rPr lang="en-US" sz="4000" b="1" dirty="0"/>
              <a:t>From Minority Stress Factors to Resiliency and Coping</a:t>
            </a:r>
          </a:p>
        </p:txBody>
      </p:sp>
      <p:sp>
        <p:nvSpPr>
          <p:cNvPr id="10" name="Slide Number Placeholder 3"/>
          <p:cNvSpPr txBox="1">
            <a:spLocks/>
          </p:cNvSpPr>
          <p:nvPr/>
        </p:nvSpPr>
        <p:spPr>
          <a:xfrm>
            <a:off x="9113741" y="6450385"/>
            <a:ext cx="284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D1119996-BF18-4DBE-A1C0-00A82C436D85}" type="slidenum">
              <a:rPr lang="en-US" smtClean="0"/>
              <a:pPr algn="r"/>
              <a:t>105</a:t>
            </a:fld>
            <a:endParaRPr lang="en-US" dirty="0"/>
          </a:p>
        </p:txBody>
      </p:sp>
    </p:spTree>
    <p:extLst>
      <p:ext uri="{BB962C8B-B14F-4D97-AF65-F5344CB8AC3E}">
        <p14:creationId xmlns:p14="http://schemas.microsoft.com/office/powerpoint/2010/main" val="165655506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Resiliency &amp; Coping</a:t>
            </a:r>
            <a:endParaRPr lang="en-US" b="1" dirty="0">
              <a:solidFill>
                <a:srgbClr val="FF0000"/>
              </a:solidFill>
            </a:endParaRPr>
          </a:p>
        </p:txBody>
      </p:sp>
      <p:sp>
        <p:nvSpPr>
          <p:cNvPr id="3" name="Content Placeholder 2"/>
          <p:cNvSpPr>
            <a:spLocks noGrp="1"/>
          </p:cNvSpPr>
          <p:nvPr>
            <p:ph idx="1"/>
          </p:nvPr>
        </p:nvSpPr>
        <p:spPr/>
        <p:txBody>
          <a:bodyPr>
            <a:normAutofit/>
          </a:bodyPr>
          <a:lstStyle/>
          <a:p>
            <a:r>
              <a:rPr lang="en-US" dirty="0"/>
              <a:t>Some studies on resilience and coping found </a:t>
            </a:r>
            <a:r>
              <a:rPr lang="en-US" b="1" dirty="0"/>
              <a:t>some LGBT people of color do not show negative additive effects</a:t>
            </a:r>
            <a:r>
              <a:rPr lang="en-US" dirty="0"/>
              <a:t> of discrimination</a:t>
            </a:r>
          </a:p>
          <a:p>
            <a:endParaRPr lang="en-US" dirty="0"/>
          </a:p>
          <a:p>
            <a:r>
              <a:rPr lang="en-US" dirty="0"/>
              <a:t>It is possible that LGBT people of color, having experienced discrimination as racial/ethnic minorities, </a:t>
            </a:r>
            <a:r>
              <a:rPr lang="en-US" b="1" dirty="0"/>
              <a:t>may have learned more ways of coping </a:t>
            </a:r>
            <a:r>
              <a:rPr lang="en-US" dirty="0"/>
              <a:t>with discrimination, which benefits them when experiencing it based on being a sexual minority</a:t>
            </a:r>
          </a:p>
          <a:p>
            <a:endParaRPr lang="en-US" dirty="0"/>
          </a:p>
        </p:txBody>
      </p:sp>
      <p:sp>
        <p:nvSpPr>
          <p:cNvPr id="4" name="Slide Number Placeholder 3"/>
          <p:cNvSpPr>
            <a:spLocks noGrp="1"/>
          </p:cNvSpPr>
          <p:nvPr>
            <p:ph type="sldNum" sz="quarter" idx="12"/>
          </p:nvPr>
        </p:nvSpPr>
        <p:spPr/>
        <p:txBody>
          <a:bodyPr/>
          <a:lstStyle/>
          <a:p>
            <a:endParaRPr lang="en-US" dirty="0"/>
          </a:p>
        </p:txBody>
      </p:sp>
    </p:spTree>
    <p:extLst>
      <p:ext uri="{BB962C8B-B14F-4D97-AF65-F5344CB8AC3E}">
        <p14:creationId xmlns:p14="http://schemas.microsoft.com/office/powerpoint/2010/main" val="665343878"/>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Coping strategies for YMSM</a:t>
            </a:r>
          </a:p>
        </p:txBody>
      </p:sp>
      <p:sp>
        <p:nvSpPr>
          <p:cNvPr id="3" name="Content Placeholder 2"/>
          <p:cNvSpPr>
            <a:spLocks noGrp="1"/>
          </p:cNvSpPr>
          <p:nvPr>
            <p:ph idx="1"/>
          </p:nvPr>
        </p:nvSpPr>
        <p:spPr/>
        <p:txBody>
          <a:bodyPr>
            <a:normAutofit fontScale="92500"/>
          </a:bodyPr>
          <a:lstStyle/>
          <a:p>
            <a:pPr lvl="0"/>
            <a:r>
              <a:rPr lang="en-US" b="1" dirty="0"/>
              <a:t>Extrapolating</a:t>
            </a:r>
            <a:r>
              <a:rPr lang="en-US" dirty="0"/>
              <a:t> from the coping strategies of other sexual minorities (e.g., LGBT)</a:t>
            </a:r>
          </a:p>
          <a:p>
            <a:pPr lvl="0"/>
            <a:r>
              <a:rPr lang="en-US" dirty="0"/>
              <a:t>Creating and/or being members of </a:t>
            </a:r>
            <a:r>
              <a:rPr lang="en-US" b="1" dirty="0"/>
              <a:t>a strong community</a:t>
            </a:r>
            <a:endParaRPr lang="en-US" dirty="0"/>
          </a:p>
          <a:p>
            <a:pPr lvl="0"/>
            <a:r>
              <a:rPr lang="en-US" b="1" dirty="0"/>
              <a:t>Using social networks </a:t>
            </a:r>
            <a:r>
              <a:rPr lang="en-US" dirty="0"/>
              <a:t>both interpersonal and digital (social media)</a:t>
            </a:r>
          </a:p>
          <a:p>
            <a:pPr lvl="0"/>
            <a:r>
              <a:rPr lang="en-US" b="1" dirty="0"/>
              <a:t>Managing discrimination</a:t>
            </a:r>
            <a:endParaRPr lang="en-US" dirty="0"/>
          </a:p>
          <a:p>
            <a:pPr lvl="1"/>
            <a:r>
              <a:rPr lang="en-US" dirty="0"/>
              <a:t>Determine if it is threatening</a:t>
            </a:r>
          </a:p>
          <a:p>
            <a:pPr lvl="1"/>
            <a:r>
              <a:rPr lang="en-US" dirty="0"/>
              <a:t>Determine if resources are available to counter it</a:t>
            </a:r>
          </a:p>
          <a:p>
            <a:pPr lvl="1"/>
            <a:r>
              <a:rPr lang="en-US" dirty="0"/>
              <a:t>Talking about it with others</a:t>
            </a:r>
          </a:p>
        </p:txBody>
      </p:sp>
    </p:spTree>
    <p:extLst>
      <p:ext uri="{BB962C8B-B14F-4D97-AF65-F5344CB8AC3E}">
        <p14:creationId xmlns:p14="http://schemas.microsoft.com/office/powerpoint/2010/main" val="3225838645"/>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4305" b="9450"/>
          <a:stretch/>
        </p:blipFill>
        <p:spPr bwMode="auto">
          <a:xfrm>
            <a:off x="739" y="-155643"/>
            <a:ext cx="12191261" cy="7013643"/>
          </a:xfrm>
          <a:prstGeom prst="rect">
            <a:avLst/>
          </a:prstGeom>
          <a:noFill/>
        </p:spPr>
      </p:pic>
      <p:sp>
        <p:nvSpPr>
          <p:cNvPr id="8" name="Title 1"/>
          <p:cNvSpPr>
            <a:spLocks noGrp="1"/>
          </p:cNvSpPr>
          <p:nvPr>
            <p:ph idx="4294967295"/>
          </p:nvPr>
        </p:nvSpPr>
        <p:spPr>
          <a:xfrm>
            <a:off x="0" y="5660487"/>
            <a:ext cx="12192000" cy="963613"/>
          </a:xfrm>
        </p:spPr>
        <p:txBody>
          <a:bodyPr>
            <a:noAutofit/>
          </a:bodyPr>
          <a:lstStyle/>
          <a:p>
            <a:pPr marL="0" indent="0" algn="ctr">
              <a:buNone/>
            </a:pPr>
            <a:r>
              <a:rPr lang="en-US" sz="4400" b="1" dirty="0">
                <a:solidFill>
                  <a:srgbClr val="FFC000"/>
                </a:solidFill>
              </a:rPr>
              <a:t>How Can Providers Support YMSM Clients?</a:t>
            </a:r>
          </a:p>
        </p:txBody>
      </p:sp>
      <p:sp>
        <p:nvSpPr>
          <p:cNvPr id="4" name="Slide Number Placeholder 3"/>
          <p:cNvSpPr txBox="1">
            <a:spLocks/>
          </p:cNvSpPr>
          <p:nvPr/>
        </p:nvSpPr>
        <p:spPr>
          <a:xfrm>
            <a:off x="8890001" y="6508753"/>
            <a:ext cx="284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D1119996-BF18-4DBE-A1C0-00A82C436D85}" type="slidenum">
              <a:rPr lang="en-US" smtClean="0">
                <a:solidFill>
                  <a:schemeClr val="bg1"/>
                </a:solidFill>
              </a:rPr>
              <a:pPr algn="r"/>
              <a:t>108</a:t>
            </a:fld>
            <a:endParaRPr lang="en-US" dirty="0">
              <a:solidFill>
                <a:schemeClr val="bg1"/>
              </a:solidFill>
            </a:endParaRPr>
          </a:p>
        </p:txBody>
      </p:sp>
    </p:spTree>
    <p:extLst>
      <p:ext uri="{BB962C8B-B14F-4D97-AF65-F5344CB8AC3E}">
        <p14:creationId xmlns:p14="http://schemas.microsoft.com/office/powerpoint/2010/main" val="1724817314"/>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rot="16200000">
            <a:off x="-2652908" y="2981865"/>
            <a:ext cx="6873509" cy="909775"/>
          </a:xfrm>
        </p:spPr>
        <p:txBody>
          <a:bodyPr>
            <a:normAutofit/>
          </a:bodyPr>
          <a:lstStyle/>
          <a:p>
            <a:r>
              <a:rPr lang="en-US" sz="3600" b="1" dirty="0"/>
              <a:t>Providers Supporting YMSM</a:t>
            </a:r>
          </a:p>
        </p:txBody>
      </p:sp>
      <p:graphicFrame>
        <p:nvGraphicFramePr>
          <p:cNvPr id="5" name="Content Placeholder 4"/>
          <p:cNvGraphicFramePr>
            <a:graphicFrameLocks noGrp="1"/>
          </p:cNvGraphicFramePr>
          <p:nvPr>
            <p:ph idx="4294967295"/>
            <p:extLst>
              <p:ext uri="{D42A27DB-BD31-4B8C-83A1-F6EECF244321}">
                <p14:modId xmlns:p14="http://schemas.microsoft.com/office/powerpoint/2010/main" val="2742352069"/>
              </p:ext>
            </p:extLst>
          </p:nvPr>
        </p:nvGraphicFramePr>
        <p:xfrm>
          <a:off x="3677444" y="1708310"/>
          <a:ext cx="5040312" cy="31591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Curved Right Arrow 2"/>
          <p:cNvSpPr/>
          <p:nvPr/>
        </p:nvSpPr>
        <p:spPr>
          <a:xfrm>
            <a:off x="1659467" y="441614"/>
            <a:ext cx="4538133" cy="6112932"/>
          </a:xfrm>
          <a:prstGeom prst="curv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5" name="Curved Left Arrow 14"/>
          <p:cNvSpPr/>
          <p:nvPr/>
        </p:nvSpPr>
        <p:spPr>
          <a:xfrm>
            <a:off x="6197601" y="437830"/>
            <a:ext cx="4398969" cy="6114656"/>
          </a:xfrm>
          <a:prstGeom prst="curvedLeftArrow">
            <a:avLst>
              <a:gd name="adj1" fmla="val 25899"/>
              <a:gd name="adj2" fmla="val 50000"/>
              <a:gd name="adj3" fmla="val 2500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8" name="TextBox 7"/>
          <p:cNvSpPr txBox="1"/>
          <p:nvPr/>
        </p:nvSpPr>
        <p:spPr>
          <a:xfrm rot="19616612">
            <a:off x="7386741" y="4530540"/>
            <a:ext cx="3485524" cy="369332"/>
          </a:xfrm>
          <a:prstGeom prst="rect">
            <a:avLst/>
          </a:prstGeom>
          <a:noFill/>
        </p:spPr>
        <p:txBody>
          <a:bodyPr wrap="none" rtlCol="0">
            <a:spAutoFit/>
          </a:bodyPr>
          <a:lstStyle/>
          <a:p>
            <a:r>
              <a:rPr lang="en-US" dirty="0">
                <a:solidFill>
                  <a:schemeClr val="bg1"/>
                </a:solidFill>
              </a:rPr>
              <a:t>Recognize Self-Efficacy &amp; Resiliency</a:t>
            </a:r>
          </a:p>
        </p:txBody>
      </p:sp>
      <p:sp>
        <p:nvSpPr>
          <p:cNvPr id="9" name="TextBox 8"/>
          <p:cNvSpPr txBox="1"/>
          <p:nvPr/>
        </p:nvSpPr>
        <p:spPr>
          <a:xfrm rot="1166927">
            <a:off x="6715292" y="1011354"/>
            <a:ext cx="2723823" cy="369332"/>
          </a:xfrm>
          <a:prstGeom prst="rect">
            <a:avLst/>
          </a:prstGeom>
          <a:noFill/>
        </p:spPr>
        <p:txBody>
          <a:bodyPr wrap="none" rtlCol="0">
            <a:spAutoFit/>
          </a:bodyPr>
          <a:lstStyle/>
          <a:p>
            <a:r>
              <a:rPr lang="en-US" dirty="0">
                <a:solidFill>
                  <a:schemeClr val="bg1"/>
                </a:solidFill>
              </a:rPr>
              <a:t>Encourage Social Networks</a:t>
            </a:r>
          </a:p>
        </p:txBody>
      </p:sp>
      <p:sp>
        <p:nvSpPr>
          <p:cNvPr id="10" name="TextBox 9"/>
          <p:cNvSpPr txBox="1"/>
          <p:nvPr/>
        </p:nvSpPr>
        <p:spPr>
          <a:xfrm rot="19616612">
            <a:off x="2166959" y="1215840"/>
            <a:ext cx="2852063" cy="369332"/>
          </a:xfrm>
          <a:prstGeom prst="rect">
            <a:avLst/>
          </a:prstGeom>
          <a:noFill/>
        </p:spPr>
        <p:txBody>
          <a:bodyPr wrap="none" rtlCol="0">
            <a:spAutoFit/>
          </a:bodyPr>
          <a:lstStyle/>
          <a:p>
            <a:r>
              <a:rPr lang="en-US" dirty="0">
                <a:solidFill>
                  <a:schemeClr val="bg1"/>
                </a:solidFill>
              </a:rPr>
              <a:t>Identify Community Support</a:t>
            </a:r>
          </a:p>
        </p:txBody>
      </p:sp>
      <p:sp>
        <p:nvSpPr>
          <p:cNvPr id="11" name="TextBox 10"/>
          <p:cNvSpPr txBox="1"/>
          <p:nvPr/>
        </p:nvSpPr>
        <p:spPr>
          <a:xfrm rot="1518517">
            <a:off x="1879654" y="4560974"/>
            <a:ext cx="2614944" cy="369332"/>
          </a:xfrm>
          <a:prstGeom prst="rect">
            <a:avLst/>
          </a:prstGeom>
          <a:noFill/>
        </p:spPr>
        <p:txBody>
          <a:bodyPr wrap="none" rtlCol="0">
            <a:spAutoFit/>
          </a:bodyPr>
          <a:lstStyle/>
          <a:p>
            <a:r>
              <a:rPr lang="en-US" dirty="0">
                <a:solidFill>
                  <a:schemeClr val="bg1"/>
                </a:solidFill>
              </a:rPr>
              <a:t>Create Safe Environment </a:t>
            </a:r>
          </a:p>
        </p:txBody>
      </p:sp>
    </p:spTree>
    <p:extLst>
      <p:ext uri="{BB962C8B-B14F-4D97-AF65-F5344CB8AC3E}">
        <p14:creationId xmlns:p14="http://schemas.microsoft.com/office/powerpoint/2010/main" val="9514627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6"/>
          <p:cNvSpPr>
            <a:spLocks noGrp="1"/>
          </p:cNvSpPr>
          <p:nvPr>
            <p:ph type="subTitle" idx="1"/>
          </p:nvPr>
        </p:nvSpPr>
        <p:spPr>
          <a:xfrm>
            <a:off x="354843" y="1487606"/>
            <a:ext cx="7615450" cy="4858604"/>
          </a:xfrm>
        </p:spPr>
        <p:txBody>
          <a:bodyPr>
            <a:normAutofit fontScale="85000" lnSpcReduction="20000"/>
          </a:bodyPr>
          <a:lstStyle/>
          <a:p>
            <a:pPr algn="l" fontAlgn="base"/>
            <a:r>
              <a:rPr lang="en-US" dirty="0"/>
              <a:t>John is a 29-year-old man living in California.  He’s been married to his wife for 4 years, and secretly having sex with men for 13 years. </a:t>
            </a:r>
          </a:p>
          <a:p>
            <a:pPr algn="l" fontAlgn="base"/>
            <a:r>
              <a:rPr lang="en-US" dirty="0"/>
              <a:t>He uses Craigslist and dating sites like Squirt.org to meet guys and prefers to hook up with other married men.</a:t>
            </a:r>
          </a:p>
          <a:p>
            <a:pPr algn="l" fontAlgn="base"/>
            <a:endParaRPr lang="en-US" dirty="0"/>
          </a:p>
          <a:p>
            <a:pPr algn="l" fontAlgn="base"/>
            <a:r>
              <a:rPr lang="en-US" i="1" dirty="0"/>
              <a:t>“Hooking up with other men, to me, is a non-complicated way of releasing sexual steam. It’s simply a physical release with no pressure,” he said.  “I seek out other married men for the simple fact that they are in the same boat as me, and hopefully can relate to what I am looking for,” he says. “I do not want to jeopardize my marriage.  Another married man can understand that.  I do find some men attractive, but for me, it’s just sexual. I don’t feel attracted to men in a loving way at all.”</a:t>
            </a:r>
          </a:p>
          <a:p>
            <a:pPr algn="l" fontAlgn="base"/>
            <a:endParaRPr lang="en-US" dirty="0"/>
          </a:p>
          <a:p>
            <a:endParaRPr lang="en-US" dirty="0"/>
          </a:p>
        </p:txBody>
      </p:sp>
      <p:sp>
        <p:nvSpPr>
          <p:cNvPr id="4" name="Slide Number Placeholder 3"/>
          <p:cNvSpPr txBox="1">
            <a:spLocks/>
          </p:cNvSpPr>
          <p:nvPr/>
        </p:nvSpPr>
        <p:spPr>
          <a:xfrm>
            <a:off x="8890001" y="6508753"/>
            <a:ext cx="284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D1119996-BF18-4DBE-A1C0-00A82C436D85}" type="slidenum">
              <a:rPr lang="en-US" smtClean="0"/>
              <a:pPr algn="r"/>
              <a:t>11</a:t>
            </a:fld>
            <a:endParaRPr lang="en-US" dirty="0"/>
          </a:p>
        </p:txBody>
      </p:sp>
      <p:pic>
        <p:nvPicPr>
          <p:cNvPr id="5" name="Content Placeholder 9"/>
          <p:cNvPicPr>
            <a:picLocks noChangeAspect="1"/>
          </p:cNvPicPr>
          <p:nvPr/>
        </p:nvPicPr>
        <p:blipFill rotWithShape="1">
          <a:blip r:embed="rId3" cstate="print">
            <a:extLst>
              <a:ext uri="{28A0092B-C50C-407E-A947-70E740481C1C}">
                <a14:useLocalDpi xmlns:a14="http://schemas.microsoft.com/office/drawing/2010/main" val="0"/>
              </a:ext>
            </a:extLst>
          </a:blip>
          <a:srcRect r="-1"/>
          <a:stretch/>
        </p:blipFill>
        <p:spPr>
          <a:xfrm>
            <a:off x="8256896" y="2266216"/>
            <a:ext cx="3477905" cy="3301383"/>
          </a:xfrm>
          <a:prstGeom prst="rect">
            <a:avLst/>
          </a:prstGeom>
        </p:spPr>
      </p:pic>
    </p:spTree>
    <p:extLst>
      <p:ext uri="{BB962C8B-B14F-4D97-AF65-F5344CB8AC3E}">
        <p14:creationId xmlns:p14="http://schemas.microsoft.com/office/powerpoint/2010/main" val="3282776234"/>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Specific Recommendations</a:t>
            </a:r>
          </a:p>
        </p:txBody>
      </p:sp>
      <p:sp>
        <p:nvSpPr>
          <p:cNvPr id="3" name="Content Placeholder 2"/>
          <p:cNvSpPr>
            <a:spLocks noGrp="1"/>
          </p:cNvSpPr>
          <p:nvPr>
            <p:ph idx="1"/>
          </p:nvPr>
        </p:nvSpPr>
        <p:spPr/>
        <p:txBody>
          <a:bodyPr>
            <a:noAutofit/>
          </a:bodyPr>
          <a:lstStyle/>
          <a:p>
            <a:pPr lvl="0"/>
            <a:r>
              <a:rPr lang="en-US" sz="3600" dirty="0"/>
              <a:t>Recognize </a:t>
            </a:r>
            <a:r>
              <a:rPr lang="en-US" sz="3600" b="1" dirty="0"/>
              <a:t>minority stress as a factor that may impact health </a:t>
            </a:r>
            <a:r>
              <a:rPr lang="en-US" sz="3600" dirty="0"/>
              <a:t>outcomes for sexual minorities </a:t>
            </a:r>
          </a:p>
          <a:p>
            <a:pPr lvl="0"/>
            <a:r>
              <a:rPr lang="en-US" sz="3600" dirty="0"/>
              <a:t>Understand that for YMSM  of color there may be </a:t>
            </a:r>
            <a:r>
              <a:rPr lang="en-US" sz="3600" b="1" dirty="0"/>
              <a:t>*triple jeopardy*</a:t>
            </a:r>
            <a:r>
              <a:rPr lang="en-US" sz="3600" dirty="0"/>
              <a:t> (race/ethnicity + sexual + gender minority stress)</a:t>
            </a:r>
          </a:p>
          <a:p>
            <a:pPr lvl="0"/>
            <a:r>
              <a:rPr lang="en-US" sz="3600" dirty="0"/>
              <a:t>Assess for minority stress factors in order to </a:t>
            </a:r>
            <a:r>
              <a:rPr lang="en-US" sz="3600" b="1" dirty="0"/>
              <a:t>validate and provide space for YMSM </a:t>
            </a:r>
            <a:r>
              <a:rPr lang="en-US" sz="3600" dirty="0"/>
              <a:t>to address the minority stress explicitly</a:t>
            </a:r>
          </a:p>
        </p:txBody>
      </p:sp>
    </p:spTree>
    <p:extLst>
      <p:ext uri="{BB962C8B-B14F-4D97-AF65-F5344CB8AC3E}">
        <p14:creationId xmlns:p14="http://schemas.microsoft.com/office/powerpoint/2010/main" val="379493770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Exercise: Engaging Your Client</a:t>
            </a:r>
          </a:p>
        </p:txBody>
      </p:sp>
      <p:sp>
        <p:nvSpPr>
          <p:cNvPr id="3" name="Content Placeholder 2"/>
          <p:cNvSpPr>
            <a:spLocks noGrp="1"/>
          </p:cNvSpPr>
          <p:nvPr>
            <p:ph idx="1"/>
          </p:nvPr>
        </p:nvSpPr>
        <p:spPr>
          <a:xfrm>
            <a:off x="854242" y="1678329"/>
            <a:ext cx="10780295" cy="4120587"/>
          </a:xfrm>
        </p:spPr>
        <p:txBody>
          <a:bodyPr>
            <a:normAutofit lnSpcReduction="10000"/>
          </a:bodyPr>
          <a:lstStyle/>
          <a:p>
            <a:pPr marL="514350" indent="-514350">
              <a:spcAft>
                <a:spcPts val="1200"/>
              </a:spcAft>
              <a:buFont typeface="+mj-lt"/>
              <a:buAutoNum type="arabicPeriod"/>
            </a:pPr>
            <a:r>
              <a:rPr lang="en-US" b="1" dirty="0"/>
              <a:t>Each table </a:t>
            </a:r>
            <a:r>
              <a:rPr lang="en-US" dirty="0"/>
              <a:t>will be a group</a:t>
            </a:r>
          </a:p>
          <a:p>
            <a:pPr marL="514350" indent="-514350">
              <a:spcAft>
                <a:spcPts val="1200"/>
              </a:spcAft>
              <a:buFont typeface="+mj-lt"/>
              <a:buAutoNum type="arabicPeriod"/>
            </a:pPr>
            <a:r>
              <a:rPr lang="en-US" b="1" dirty="0"/>
              <a:t>Read </a:t>
            </a:r>
            <a:r>
              <a:rPr lang="en-US" dirty="0"/>
              <a:t>the short description about your client (</a:t>
            </a:r>
            <a:r>
              <a:rPr lang="en-US" b="1" dirty="0"/>
              <a:t>Handout</a:t>
            </a:r>
            <a:r>
              <a:rPr lang="en-US" dirty="0"/>
              <a:t>: client profiles for </a:t>
            </a:r>
            <a:r>
              <a:rPr lang="en-US" dirty="0" err="1"/>
              <a:t>Deepesh</a:t>
            </a:r>
            <a:r>
              <a:rPr lang="en-US" dirty="0"/>
              <a:t>, Donald, </a:t>
            </a:r>
            <a:r>
              <a:rPr lang="en-US" dirty="0" err="1"/>
              <a:t>DeVaughn</a:t>
            </a:r>
            <a:r>
              <a:rPr lang="en-US" dirty="0"/>
              <a:t> &amp; </a:t>
            </a:r>
            <a:r>
              <a:rPr lang="en-US" dirty="0" err="1"/>
              <a:t>DeJesus</a:t>
            </a:r>
            <a:r>
              <a:rPr lang="en-US" dirty="0"/>
              <a:t>)</a:t>
            </a:r>
          </a:p>
          <a:p>
            <a:pPr marL="514350" indent="-514350">
              <a:spcAft>
                <a:spcPts val="1200"/>
              </a:spcAft>
              <a:buFont typeface="+mj-lt"/>
              <a:buAutoNum type="arabicPeriod"/>
            </a:pPr>
            <a:r>
              <a:rPr lang="en-US" b="1" dirty="0"/>
              <a:t>Identify</a:t>
            </a:r>
            <a:r>
              <a:rPr lang="en-US" dirty="0"/>
              <a:t> if minority stress may be a factor and if so, what type (i.e., race/ethnicity, sexual, gender)</a:t>
            </a:r>
          </a:p>
          <a:p>
            <a:pPr marL="514350" indent="-514350">
              <a:spcAft>
                <a:spcPts val="1200"/>
              </a:spcAft>
              <a:buFont typeface="+mj-lt"/>
              <a:buAutoNum type="arabicPeriod"/>
            </a:pPr>
            <a:r>
              <a:rPr lang="en-US" b="1" dirty="0"/>
              <a:t>Create</a:t>
            </a:r>
            <a:r>
              <a:rPr lang="en-US" dirty="0"/>
              <a:t> questions and/or statements to use in engaging your client to acknowledge minority stress </a:t>
            </a:r>
          </a:p>
        </p:txBody>
      </p:sp>
      <p:sp>
        <p:nvSpPr>
          <p:cNvPr id="4" name="Slide Number Placeholder 3"/>
          <p:cNvSpPr>
            <a:spLocks noGrp="1"/>
          </p:cNvSpPr>
          <p:nvPr>
            <p:ph type="sldNum" sz="quarter" idx="12"/>
          </p:nvPr>
        </p:nvSpPr>
        <p:spPr/>
        <p:txBody>
          <a:bodyPr/>
          <a:lstStyle/>
          <a:p>
            <a:endParaRPr lang="en-US" dirty="0"/>
          </a:p>
        </p:txBody>
      </p:sp>
    </p:spTree>
    <p:extLst>
      <p:ext uri="{BB962C8B-B14F-4D97-AF65-F5344CB8AC3E}">
        <p14:creationId xmlns:p14="http://schemas.microsoft.com/office/powerpoint/2010/main" val="2333290755"/>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7989" y="362673"/>
            <a:ext cx="11032958" cy="828453"/>
          </a:xfrm>
        </p:spPr>
        <p:txBody>
          <a:bodyPr/>
          <a:lstStyle/>
          <a:p>
            <a:r>
              <a:rPr lang="en-US" b="1" dirty="0"/>
              <a:t>Process Questions for Participants</a:t>
            </a:r>
          </a:p>
        </p:txBody>
      </p:sp>
      <p:sp>
        <p:nvSpPr>
          <p:cNvPr id="4" name="Slide Number Placeholder 3"/>
          <p:cNvSpPr>
            <a:spLocks noGrp="1"/>
          </p:cNvSpPr>
          <p:nvPr>
            <p:ph type="sldNum" sz="quarter" idx="12"/>
          </p:nvPr>
        </p:nvSpPr>
        <p:spPr/>
        <p:txBody>
          <a:bodyPr/>
          <a:lstStyle/>
          <a:p>
            <a:endParaRPr lang="en-US" dirty="0"/>
          </a:p>
        </p:txBody>
      </p:sp>
      <p:graphicFrame>
        <p:nvGraphicFramePr>
          <p:cNvPr id="7" name="Diagram 6"/>
          <p:cNvGraphicFramePr/>
          <p:nvPr/>
        </p:nvGraphicFramePr>
        <p:xfrm>
          <a:off x="360947" y="1421414"/>
          <a:ext cx="11442032" cy="64633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ectangle: Rounded Corners 4"/>
          <p:cNvSpPr/>
          <p:nvPr/>
        </p:nvSpPr>
        <p:spPr>
          <a:xfrm>
            <a:off x="447472" y="2247089"/>
            <a:ext cx="11355507" cy="403697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00100" lvl="1" indent="-342900">
              <a:buFont typeface="Arial" panose="020B0604020202020204" pitchFamily="34" charset="0"/>
              <a:buChar char="•"/>
            </a:pPr>
            <a:r>
              <a:rPr lang="en-US" sz="2800" dirty="0"/>
              <a:t>What questions and/or statements could you create to identify </a:t>
            </a:r>
            <a:r>
              <a:rPr lang="en-US" sz="2800" b="1" dirty="0"/>
              <a:t>community support?</a:t>
            </a:r>
            <a:endParaRPr lang="en-US" sz="2800" dirty="0"/>
          </a:p>
          <a:p>
            <a:pPr marL="800100" lvl="1" indent="-342900">
              <a:buFont typeface="Arial" panose="020B0604020202020204" pitchFamily="34" charset="0"/>
              <a:buChar char="•"/>
            </a:pPr>
            <a:endParaRPr lang="en-US" sz="2800" dirty="0"/>
          </a:p>
          <a:p>
            <a:pPr marL="800100" lvl="1" indent="-342900">
              <a:buFont typeface="Arial" panose="020B0604020202020204" pitchFamily="34" charset="0"/>
              <a:buChar char="•"/>
            </a:pPr>
            <a:r>
              <a:rPr lang="en-US" sz="2800" dirty="0"/>
              <a:t>What questions and/or statements could you create to identify </a:t>
            </a:r>
            <a:r>
              <a:rPr lang="en-US" sz="2800" b="1" dirty="0"/>
              <a:t>social networks?</a:t>
            </a:r>
            <a:endParaRPr lang="en-US" sz="2800" dirty="0"/>
          </a:p>
          <a:p>
            <a:pPr marL="800100" lvl="1" indent="-342900">
              <a:buFont typeface="Arial" panose="020B0604020202020204" pitchFamily="34" charset="0"/>
              <a:buChar char="•"/>
            </a:pPr>
            <a:endParaRPr lang="en-US" sz="2800" dirty="0"/>
          </a:p>
          <a:p>
            <a:pPr marL="800100" lvl="1" indent="-342900">
              <a:buFont typeface="Arial" panose="020B0604020202020204" pitchFamily="34" charset="0"/>
              <a:buChar char="•"/>
            </a:pPr>
            <a:r>
              <a:rPr lang="en-US" sz="2800" dirty="0"/>
              <a:t>What questions and/or statements could you use to recognize </a:t>
            </a:r>
            <a:r>
              <a:rPr lang="en-US" sz="2800" b="1" dirty="0"/>
              <a:t>self-efficacy &amp; resiliency?</a:t>
            </a:r>
          </a:p>
          <a:p>
            <a:pPr algn="ctr"/>
            <a:endParaRPr lang="en-US" dirty="0"/>
          </a:p>
        </p:txBody>
      </p:sp>
    </p:spTree>
    <p:extLst>
      <p:ext uri="{BB962C8B-B14F-4D97-AF65-F5344CB8AC3E}">
        <p14:creationId xmlns:p14="http://schemas.microsoft.com/office/powerpoint/2010/main" val="817632804"/>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Summary</a:t>
            </a:r>
          </a:p>
        </p:txBody>
      </p:sp>
      <p:sp>
        <p:nvSpPr>
          <p:cNvPr id="3" name="Content Placeholder 2"/>
          <p:cNvSpPr>
            <a:spLocks noGrp="1"/>
          </p:cNvSpPr>
          <p:nvPr>
            <p:ph idx="1"/>
          </p:nvPr>
        </p:nvSpPr>
        <p:spPr/>
        <p:txBody>
          <a:bodyPr>
            <a:normAutofit fontScale="92500" lnSpcReduction="10000"/>
          </a:bodyPr>
          <a:lstStyle/>
          <a:p>
            <a:pPr>
              <a:lnSpc>
                <a:spcPct val="110000"/>
              </a:lnSpc>
            </a:pPr>
            <a:r>
              <a:rPr lang="en-US" dirty="0"/>
              <a:t>Minority stress is experienced by racial/ethnic, sexual, and gender minorities that </a:t>
            </a:r>
            <a:r>
              <a:rPr lang="en-US" b="1" dirty="0"/>
              <a:t>may relate to mental and physical health disparities</a:t>
            </a:r>
          </a:p>
          <a:p>
            <a:pPr>
              <a:lnSpc>
                <a:spcPct val="110000"/>
              </a:lnSpc>
              <a:buNone/>
            </a:pPr>
            <a:endParaRPr lang="en-US" b="1" dirty="0"/>
          </a:p>
          <a:p>
            <a:pPr>
              <a:lnSpc>
                <a:spcPct val="110000"/>
              </a:lnSpc>
            </a:pPr>
            <a:r>
              <a:rPr lang="en-US" b="1" dirty="0"/>
              <a:t>YMSM may experience minority stress </a:t>
            </a:r>
            <a:r>
              <a:rPr lang="en-US" dirty="0"/>
              <a:t>despite not claiming a sexual minority status (i.e., identifying as gay or bisexual)</a:t>
            </a:r>
          </a:p>
          <a:p>
            <a:pPr>
              <a:lnSpc>
                <a:spcPct val="110000"/>
              </a:lnSpc>
              <a:buNone/>
            </a:pPr>
            <a:endParaRPr lang="en-US" dirty="0"/>
          </a:p>
          <a:p>
            <a:r>
              <a:rPr lang="en-US" b="1" dirty="0"/>
              <a:t>Providers can have a positive impact </a:t>
            </a:r>
            <a:r>
              <a:rPr lang="en-US" dirty="0"/>
              <a:t>based on principles of self-awareness, cultural humility, and client resiliency</a:t>
            </a:r>
          </a:p>
        </p:txBody>
      </p:sp>
      <p:sp>
        <p:nvSpPr>
          <p:cNvPr id="4" name="Slide Number Placeholder 3"/>
          <p:cNvSpPr>
            <a:spLocks noGrp="1"/>
          </p:cNvSpPr>
          <p:nvPr>
            <p:ph type="sldNum" sz="quarter" idx="12"/>
          </p:nvPr>
        </p:nvSpPr>
        <p:spPr/>
        <p:txBody>
          <a:bodyPr/>
          <a:lstStyle/>
          <a:p>
            <a:endParaRPr lang="en-US" dirty="0"/>
          </a:p>
        </p:txBody>
      </p:sp>
    </p:spTree>
    <p:extLst>
      <p:ext uri="{BB962C8B-B14F-4D97-AF65-F5344CB8AC3E}">
        <p14:creationId xmlns:p14="http://schemas.microsoft.com/office/powerpoint/2010/main" val="2554579462"/>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069638" y="3460159"/>
            <a:ext cx="10110708" cy="1678329"/>
          </a:xfrm>
        </p:spPr>
        <p:txBody>
          <a:bodyPr/>
          <a:lstStyle/>
          <a:p>
            <a:r>
              <a:rPr lang="en-US" dirty="0"/>
              <a:t>Treatment Considerations</a:t>
            </a:r>
          </a:p>
        </p:txBody>
      </p:sp>
      <p:sp>
        <p:nvSpPr>
          <p:cNvPr id="3" name="Subtitle 4"/>
          <p:cNvSpPr>
            <a:spLocks noGrp="1"/>
          </p:cNvSpPr>
          <p:nvPr>
            <p:ph type="subTitle" idx="1"/>
          </p:nvPr>
        </p:nvSpPr>
        <p:spPr>
          <a:xfrm>
            <a:off x="1858805" y="2144134"/>
            <a:ext cx="8508308" cy="839697"/>
          </a:xfrm>
        </p:spPr>
        <p:txBody>
          <a:bodyPr>
            <a:noAutofit/>
          </a:bodyPr>
          <a:lstStyle/>
          <a:p>
            <a:r>
              <a:rPr lang="en-US" sz="6000" b="1" dirty="0">
                <a:solidFill>
                  <a:srgbClr val="00467F"/>
                </a:solidFill>
                <a:latin typeface="Segoe Print" panose="02000600000000000000" pitchFamily="2" charset="0"/>
                <a:ea typeface="+mj-ea"/>
                <a:cs typeface="MV Boli" panose="02000500030200090000" pitchFamily="2" charset="0"/>
              </a:rPr>
              <a:t>MODULE</a:t>
            </a:r>
            <a:r>
              <a:rPr lang="en-US" sz="6000" dirty="0"/>
              <a:t> </a:t>
            </a:r>
            <a:r>
              <a:rPr lang="en-US" sz="6000" b="1" dirty="0">
                <a:solidFill>
                  <a:srgbClr val="00467F"/>
                </a:solidFill>
                <a:latin typeface="Segoe Print" panose="02000600000000000000" pitchFamily="2" charset="0"/>
                <a:ea typeface="+mj-ea"/>
                <a:cs typeface="MV Boli" panose="02000500030200090000" pitchFamily="2" charset="0"/>
              </a:rPr>
              <a:t>5</a:t>
            </a:r>
          </a:p>
        </p:txBody>
      </p:sp>
      <p:sp>
        <p:nvSpPr>
          <p:cNvPr id="5" name="Slide Number Placeholder 3"/>
          <p:cNvSpPr txBox="1">
            <a:spLocks/>
          </p:cNvSpPr>
          <p:nvPr/>
        </p:nvSpPr>
        <p:spPr>
          <a:xfrm>
            <a:off x="8890001" y="6508753"/>
            <a:ext cx="284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D1119996-BF18-4DBE-A1C0-00A82C436D85}" type="slidenum">
              <a:rPr lang="en-US" smtClean="0"/>
              <a:pPr algn="r"/>
              <a:t>114</a:t>
            </a:fld>
            <a:endParaRPr lang="en-US" dirty="0"/>
          </a:p>
        </p:txBody>
      </p:sp>
    </p:spTree>
    <p:extLst>
      <p:ext uri="{BB962C8B-B14F-4D97-AF65-F5344CB8AC3E}">
        <p14:creationId xmlns:p14="http://schemas.microsoft.com/office/powerpoint/2010/main" val="1174245542"/>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Goal of Module</a:t>
            </a:r>
          </a:p>
        </p:txBody>
      </p:sp>
      <p:sp>
        <p:nvSpPr>
          <p:cNvPr id="3" name="Content Placeholder 2"/>
          <p:cNvSpPr>
            <a:spLocks noGrp="1"/>
          </p:cNvSpPr>
          <p:nvPr>
            <p:ph idx="1"/>
          </p:nvPr>
        </p:nvSpPr>
        <p:spPr/>
        <p:txBody>
          <a:bodyPr>
            <a:normAutofit/>
          </a:bodyPr>
          <a:lstStyle/>
          <a:p>
            <a:pPr marL="0" indent="0">
              <a:buNone/>
            </a:pPr>
            <a:r>
              <a:rPr lang="en-US" dirty="0"/>
              <a:t>By the end of this module, participants will be able to: </a:t>
            </a:r>
          </a:p>
          <a:p>
            <a:r>
              <a:rPr lang="en-US" dirty="0"/>
              <a:t>Identify one treatment approach that may be effective when working with YMSM</a:t>
            </a:r>
          </a:p>
          <a:p>
            <a:r>
              <a:rPr lang="en-US" dirty="0"/>
              <a:t>Identify one method to avoid provider burn out</a:t>
            </a:r>
          </a:p>
        </p:txBody>
      </p:sp>
    </p:spTree>
    <p:extLst>
      <p:ext uri="{BB962C8B-B14F-4D97-AF65-F5344CB8AC3E}">
        <p14:creationId xmlns:p14="http://schemas.microsoft.com/office/powerpoint/2010/main" val="1448454144"/>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704" y="123456"/>
            <a:ext cx="11460593" cy="1143000"/>
          </a:xfrm>
        </p:spPr>
        <p:txBody>
          <a:bodyPr>
            <a:normAutofit fontScale="90000"/>
          </a:bodyPr>
          <a:lstStyle/>
          <a:p>
            <a:r>
              <a:rPr lang="en-US" dirty="0"/>
              <a:t>To treat me, you have to know who I am…</a:t>
            </a:r>
          </a:p>
        </p:txBody>
      </p:sp>
      <p:pic>
        <p:nvPicPr>
          <p:cNvPr id="4" name="Know who I am.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cstate="print"/>
          <a:stretch>
            <a:fillRect/>
          </a:stretch>
        </p:blipFill>
        <p:spPr>
          <a:xfrm>
            <a:off x="1685926" y="1371601"/>
            <a:ext cx="8831263" cy="4975225"/>
          </a:xfrm>
        </p:spPr>
      </p:pic>
      <p:pic>
        <p:nvPicPr>
          <p:cNvPr id="40962"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984294" y="1429085"/>
            <a:ext cx="6703992" cy="48768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5" name="Title 1"/>
          <p:cNvSpPr txBox="1">
            <a:spLocks/>
          </p:cNvSpPr>
          <p:nvPr/>
        </p:nvSpPr>
        <p:spPr>
          <a:xfrm>
            <a:off x="4267198" y="5987136"/>
            <a:ext cx="8106229" cy="1146630"/>
          </a:xfrm>
          <a:prstGeom prst="rect">
            <a:avLst/>
          </a:prstGeom>
        </p:spPr>
        <p:txBody>
          <a:bodyPr vert="horz" lIns="91440" tIns="45720" rIns="91440" bIns="45720" rtlCol="0" anchor="ctr">
            <a:normAutofit fontScale="97500"/>
          </a:bodyPr>
          <a:lstStyle/>
          <a:p>
            <a:pPr marL="0" marR="0" lvl="0" indent="0" algn="ctr" defTabSz="914126" rtl="0" eaLnBrk="1" fontAlgn="auto" latinLnBrk="0" hangingPunct="1">
              <a:lnSpc>
                <a:spcPct val="100000"/>
              </a:lnSpc>
              <a:spcBef>
                <a:spcPct val="0"/>
              </a:spcBef>
              <a:spcAft>
                <a:spcPts val="0"/>
              </a:spcAft>
              <a:buClrTx/>
              <a:buSzTx/>
              <a:buFontTx/>
              <a:buNone/>
              <a:tabLst/>
              <a:defRPr/>
            </a:pPr>
            <a:r>
              <a:rPr lang="en-US" sz="2800" b="1" dirty="0">
                <a:solidFill>
                  <a:srgbClr val="39587F"/>
                </a:solidFill>
                <a:latin typeface="Segoe Print" panose="02000600000000000000" pitchFamily="2" charset="0"/>
                <a:ea typeface="+mj-ea"/>
                <a:cs typeface="MV Boli" panose="02000500030200090000" pitchFamily="2" charset="0"/>
              </a:rPr>
              <a:t>National LGBT Cancer Network</a:t>
            </a:r>
            <a:endParaRPr kumimoji="0" lang="en-US" sz="2800" b="1" i="0" u="none" strike="noStrike" kern="1200" cap="none" spc="0" normalizeH="0" baseline="0" noProof="0" dirty="0">
              <a:ln>
                <a:noFill/>
              </a:ln>
              <a:solidFill>
                <a:srgbClr val="39587F"/>
              </a:solidFill>
              <a:effectLst/>
              <a:uLnTx/>
              <a:uFillTx/>
              <a:latin typeface="Segoe Print" panose="02000600000000000000" pitchFamily="2" charset="0"/>
              <a:ea typeface="+mj-ea"/>
              <a:cs typeface="MV Boli" panose="02000500030200090000" pitchFamily="2" charset="0"/>
            </a:endParaRPr>
          </a:p>
        </p:txBody>
      </p:sp>
    </p:spTree>
    <p:extLst>
      <p:ext uri="{BB962C8B-B14F-4D97-AF65-F5344CB8AC3E}">
        <p14:creationId xmlns:p14="http://schemas.microsoft.com/office/powerpoint/2010/main" val="2295548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xit" presetSubtype="1" fill="hold" nodeType="clickEffect">
                                  <p:stCondLst>
                                    <p:cond delay="0"/>
                                  </p:stCondLst>
                                  <p:childTnLst>
                                    <p:animEffect transition="out" filter="wheel(1)">
                                      <p:cBhvr>
                                        <p:cTn id="6" dur="750"/>
                                        <p:tgtEl>
                                          <p:spTgt spid="40962"/>
                                        </p:tgtEl>
                                      </p:cBhvr>
                                    </p:animEffect>
                                    <p:set>
                                      <p:cBhvr>
                                        <p:cTn id="7" dur="1" fill="hold">
                                          <p:stCondLst>
                                            <p:cond delay="749"/>
                                          </p:stCondLst>
                                        </p:cTn>
                                        <p:tgtEl>
                                          <p:spTgt spid="40962"/>
                                        </p:tgtEl>
                                        <p:attrNameLst>
                                          <p:attrName>style.visibility</p:attrName>
                                        </p:attrNameLst>
                                      </p:cBhvr>
                                      <p:to>
                                        <p:strVal val="hidden"/>
                                      </p:to>
                                    </p:set>
                                  </p:childTnLst>
                                </p:cTn>
                              </p:par>
                            </p:childTnLst>
                          </p:cTn>
                        </p:par>
                        <p:par>
                          <p:cTn id="8" fill="hold">
                            <p:stCondLst>
                              <p:cond delay="750"/>
                            </p:stCondLst>
                            <p:childTnLst>
                              <p:par>
                                <p:cTn id="9" presetID="1" presetClass="mediacall" presetSubtype="0" fill="hold" nodeType="afterEffect">
                                  <p:stCondLst>
                                    <p:cond delay="0"/>
                                  </p:stCondLst>
                                  <p:childTnLst>
                                    <p:cmd type="call" cmd="playFrom(0.0)">
                                      <p:cBhvr>
                                        <p:cTn id="10" dur="10257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4"/>
                </p:tgtEl>
              </p:cMediaNode>
            </p:video>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98400"/>
            <a:ext cx="12192000" cy="6659599"/>
          </a:xfrm>
          <a:prstGeom prst="rect">
            <a:avLst/>
          </a:prstGeom>
        </p:spPr>
      </p:pic>
      <p:sp>
        <p:nvSpPr>
          <p:cNvPr id="3" name="Content Placeholder 2"/>
          <p:cNvSpPr>
            <a:spLocks noGrp="1"/>
          </p:cNvSpPr>
          <p:nvPr>
            <p:ph idx="1"/>
          </p:nvPr>
        </p:nvSpPr>
        <p:spPr>
          <a:xfrm>
            <a:off x="97277" y="2947481"/>
            <a:ext cx="5189586" cy="2824819"/>
          </a:xfrm>
        </p:spPr>
        <p:txBody>
          <a:bodyPr>
            <a:normAutofit/>
          </a:bodyPr>
          <a:lstStyle/>
          <a:p>
            <a:pPr marL="0" indent="0">
              <a:buNone/>
            </a:pPr>
            <a:r>
              <a:rPr lang="en-US" sz="6600" dirty="0"/>
              <a:t>Screening &amp; Assessment</a:t>
            </a:r>
          </a:p>
        </p:txBody>
      </p:sp>
    </p:spTree>
    <p:extLst>
      <p:ext uri="{BB962C8B-B14F-4D97-AF65-F5344CB8AC3E}">
        <p14:creationId xmlns:p14="http://schemas.microsoft.com/office/powerpoint/2010/main" val="3249913475"/>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170" name="Rectangle 2"/>
          <p:cNvSpPr>
            <a:spLocks noChangeArrowheads="1"/>
          </p:cNvSpPr>
          <p:nvPr/>
        </p:nvSpPr>
        <p:spPr bwMode="auto">
          <a:xfrm>
            <a:off x="181434" y="1257346"/>
            <a:ext cx="11778103" cy="5478423"/>
          </a:xfrm>
          <a:prstGeom prst="rect">
            <a:avLst/>
          </a:prstGeom>
          <a:noFill/>
          <a:ln>
            <a:noFill/>
          </a:ln>
          <a:effectLst/>
          <a:extLst>
            <a:ext uri="{909E8E84-426E-40dd-AFC4-6F175D3DCCD1}">
              <a14:hiddenFill xmlns="" xmlns:a14="http://schemas.microsoft.com/office/drawing/2010/main">
                <a:solidFill>
                  <a:srgbClr val="FFCCCC"/>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nchor="ctr">
            <a:spAutoFit/>
          </a:bodyPr>
          <a:lstStyle/>
          <a:p>
            <a:pPr marL="457200" indent="-457200">
              <a:spcAft>
                <a:spcPts val="1200"/>
              </a:spcAft>
              <a:buFont typeface="Arial"/>
              <a:buChar char="•"/>
            </a:pPr>
            <a:r>
              <a:rPr lang="en-US" altLang="en-US" sz="3000" dirty="0">
                <a:solidFill>
                  <a:srgbClr val="000000"/>
                </a:solidFill>
                <a:sym typeface="Wingdings" pitchFamily="2" charset="2"/>
              </a:rPr>
              <a:t>Alcohol, tobacco, and other drug use</a:t>
            </a:r>
          </a:p>
          <a:p>
            <a:pPr marL="457200" indent="-457200">
              <a:spcAft>
                <a:spcPts val="1200"/>
              </a:spcAft>
              <a:buFont typeface="Arial"/>
              <a:buChar char="•"/>
            </a:pPr>
            <a:r>
              <a:rPr lang="en-US" altLang="en-US" sz="3000" dirty="0">
                <a:solidFill>
                  <a:srgbClr val="000000"/>
                </a:solidFill>
                <a:sym typeface="Wingdings" pitchFamily="2" charset="2"/>
              </a:rPr>
              <a:t>The adolescents’ social environment  </a:t>
            </a:r>
          </a:p>
          <a:p>
            <a:pPr marL="457200" indent="-457200">
              <a:spcAft>
                <a:spcPts val="1200"/>
              </a:spcAft>
              <a:buFont typeface="Arial"/>
              <a:buChar char="•"/>
            </a:pPr>
            <a:r>
              <a:rPr lang="en-US" altLang="en-US" sz="3000" dirty="0">
                <a:solidFill>
                  <a:srgbClr val="000000"/>
                </a:solidFill>
                <a:sym typeface="Wingdings" pitchFamily="2" charset="2"/>
              </a:rPr>
              <a:t>Sexual identity development </a:t>
            </a:r>
          </a:p>
          <a:p>
            <a:pPr marL="457200" indent="-457200">
              <a:spcAft>
                <a:spcPts val="1200"/>
              </a:spcAft>
              <a:buFont typeface="Arial"/>
              <a:buChar char="•"/>
            </a:pPr>
            <a:r>
              <a:rPr lang="en-US" altLang="en-US" sz="3000" dirty="0">
                <a:solidFill>
                  <a:srgbClr val="000000"/>
                </a:solidFill>
                <a:sym typeface="Wingdings" pitchFamily="2" charset="2"/>
              </a:rPr>
              <a:t>Stage of coming out </a:t>
            </a:r>
          </a:p>
          <a:p>
            <a:pPr marL="457200" indent="-457200">
              <a:spcAft>
                <a:spcPts val="1200"/>
              </a:spcAft>
              <a:buFont typeface="Arial"/>
              <a:buChar char="•"/>
            </a:pPr>
            <a:r>
              <a:rPr lang="en-US" altLang="en-US" sz="3000" dirty="0">
                <a:solidFill>
                  <a:srgbClr val="000000"/>
                </a:solidFill>
                <a:sym typeface="Wingdings" pitchFamily="2" charset="2"/>
              </a:rPr>
              <a:t>Level of disclosure about sexuality</a:t>
            </a:r>
          </a:p>
          <a:p>
            <a:pPr marL="457200" indent="-457200">
              <a:spcAft>
                <a:spcPts val="1200"/>
              </a:spcAft>
              <a:buFont typeface="Arial"/>
              <a:buChar char="•"/>
            </a:pPr>
            <a:r>
              <a:rPr lang="en-US" altLang="en-US" sz="3000" dirty="0">
                <a:solidFill>
                  <a:srgbClr val="000000"/>
                </a:solidFill>
                <a:sym typeface="Wingdings" pitchFamily="2" charset="2"/>
              </a:rPr>
              <a:t>Gender identity</a:t>
            </a:r>
          </a:p>
          <a:p>
            <a:pPr marL="457200" indent="-457200">
              <a:spcAft>
                <a:spcPts val="1200"/>
              </a:spcAft>
              <a:buFont typeface="Arial"/>
              <a:buChar char="•"/>
            </a:pPr>
            <a:r>
              <a:rPr lang="en-US" altLang="en-US" sz="3000" dirty="0">
                <a:solidFill>
                  <a:srgbClr val="000000"/>
                </a:solidFill>
                <a:sym typeface="Wingdings" pitchFamily="2" charset="2"/>
              </a:rPr>
              <a:t>Family and social support network 	</a:t>
            </a:r>
          </a:p>
          <a:p>
            <a:pPr marL="457200" indent="-457200">
              <a:spcAft>
                <a:spcPts val="1200"/>
              </a:spcAft>
              <a:buFont typeface="Arial"/>
              <a:buChar char="•"/>
            </a:pPr>
            <a:r>
              <a:rPr lang="en-US" altLang="en-US" sz="3000" dirty="0">
                <a:solidFill>
                  <a:srgbClr val="000000"/>
                </a:solidFill>
                <a:sym typeface="Wingdings" pitchFamily="2" charset="2"/>
              </a:rPr>
              <a:t>Impact of multiple identities: gender, ethnic, cultural, sexual orientation</a:t>
            </a:r>
          </a:p>
          <a:p>
            <a:pPr marL="457200" indent="-457200">
              <a:spcAft>
                <a:spcPts val="1200"/>
              </a:spcAft>
              <a:buFont typeface="Arial"/>
              <a:buChar char="•"/>
            </a:pPr>
            <a:r>
              <a:rPr lang="en-US" altLang="en-US" sz="3000" dirty="0">
                <a:solidFill>
                  <a:srgbClr val="000000"/>
                </a:solidFill>
                <a:sym typeface="Wingdings" pitchFamily="2" charset="2"/>
              </a:rPr>
              <a:t>Knowledge and use of safer sex practices </a:t>
            </a:r>
          </a:p>
        </p:txBody>
      </p:sp>
      <p:sp>
        <p:nvSpPr>
          <p:cNvPr id="4" name="Title 1"/>
          <p:cNvSpPr txBox="1">
            <a:spLocks/>
          </p:cNvSpPr>
          <p:nvPr/>
        </p:nvSpPr>
        <p:spPr>
          <a:xfrm>
            <a:off x="136076" y="231494"/>
            <a:ext cx="11868820" cy="1296364"/>
          </a:xfrm>
          <a:prstGeom prst="rect">
            <a:avLst/>
          </a:prstGeom>
        </p:spPr>
        <p:txBody>
          <a:bodyPr>
            <a:normAutofit/>
          </a:bodyPr>
          <a:lstStyle>
            <a:lvl1pPr algn="ctr" defTabSz="914126" rtl="0" eaLnBrk="1" latinLnBrk="0" hangingPunct="1">
              <a:spcBef>
                <a:spcPct val="0"/>
              </a:spcBef>
              <a:buNone/>
              <a:defRPr lang="en-US" sz="4400" b="1" kern="1200" dirty="0">
                <a:solidFill>
                  <a:srgbClr val="00467F"/>
                </a:solidFill>
                <a:latin typeface="Segoe Print" panose="02000600000000000000" pitchFamily="2" charset="0"/>
                <a:ea typeface="+mj-ea"/>
                <a:cs typeface="MV Boli" panose="02000500030200090000" pitchFamily="2" charset="0"/>
              </a:defRPr>
            </a:lvl1pPr>
          </a:lstStyle>
          <a:p>
            <a:r>
              <a:rPr lang="en-US" sz="3600" dirty="0"/>
              <a:t>LGBT &amp; YMSM Adolescent Assessment &amp; Treatment Checklist</a:t>
            </a:r>
          </a:p>
        </p:txBody>
      </p:sp>
    </p:spTree>
    <p:extLst>
      <p:ext uri="{BB962C8B-B14F-4D97-AF65-F5344CB8AC3E}">
        <p14:creationId xmlns:p14="http://schemas.microsoft.com/office/powerpoint/2010/main" val="1579659001"/>
      </p:ext>
    </p:extLst>
  </p:cSld>
  <p:clrMapOvr>
    <a:masterClrMapping/>
  </p:clrMapOvr>
  <p:transition/>
</p:sld>
</file>

<file path=ppt/slides/slide1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1981200" y="0"/>
            <a:ext cx="8229600" cy="1143000"/>
          </a:xfrm>
        </p:spPr>
        <p:txBody>
          <a:bodyPr>
            <a:normAutofit/>
          </a:bodyPr>
          <a:lstStyle/>
          <a:p>
            <a:r>
              <a:rPr lang="en-US" altLang="en-US" sz="4800" dirty="0">
                <a:effectLst>
                  <a:outerShdw blurRad="38100" dist="38100" dir="2700000" algn="tl">
                    <a:srgbClr val="C0C0C0"/>
                  </a:outerShdw>
                </a:effectLst>
              </a:rPr>
              <a:t>Taking a Family History</a:t>
            </a:r>
          </a:p>
        </p:txBody>
      </p:sp>
      <p:sp>
        <p:nvSpPr>
          <p:cNvPr id="11267" name="Rectangle 3"/>
          <p:cNvSpPr>
            <a:spLocks noGrp="1" noChangeArrowheads="1"/>
          </p:cNvSpPr>
          <p:nvPr>
            <p:ph type="body" sz="half" idx="4294967295"/>
          </p:nvPr>
        </p:nvSpPr>
        <p:spPr>
          <a:xfrm>
            <a:off x="241912" y="1278455"/>
            <a:ext cx="6123404" cy="4965367"/>
          </a:xfrm>
        </p:spPr>
        <p:txBody>
          <a:bodyPr>
            <a:noAutofit/>
          </a:bodyPr>
          <a:lstStyle/>
          <a:p>
            <a:pPr marL="533400" indent="-533400" algn="ctr">
              <a:lnSpc>
                <a:spcPct val="80000"/>
              </a:lnSpc>
              <a:buNone/>
            </a:pPr>
            <a:r>
              <a:rPr lang="en-US" altLang="en-US" sz="2400" b="1" dirty="0"/>
              <a:t>Inquiries for All Clients:</a:t>
            </a:r>
            <a:br>
              <a:rPr lang="en-US" altLang="en-US" sz="2400" b="1" dirty="0"/>
            </a:br>
            <a:endParaRPr lang="en-US" altLang="en-US" sz="1050" b="1" dirty="0"/>
          </a:p>
          <a:p>
            <a:pPr marL="533400" indent="-533400">
              <a:lnSpc>
                <a:spcPct val="80000"/>
              </a:lnSpc>
              <a:spcAft>
                <a:spcPts val="1800"/>
              </a:spcAft>
            </a:pPr>
            <a:r>
              <a:rPr lang="en-US" altLang="en-US" sz="2400" b="1" dirty="0"/>
              <a:t>What were the </a:t>
            </a:r>
            <a:r>
              <a:rPr lang="en-US" altLang="en-US" sz="2400" b="1" dirty="0">
                <a:solidFill>
                  <a:srgbClr val="800080"/>
                </a:solidFill>
              </a:rPr>
              <a:t>rules </a:t>
            </a:r>
            <a:r>
              <a:rPr lang="en-US" altLang="en-US" sz="2400" b="1" dirty="0"/>
              <a:t>of the family system?</a:t>
            </a:r>
          </a:p>
          <a:p>
            <a:pPr marL="533400" indent="-533400">
              <a:lnSpc>
                <a:spcPct val="80000"/>
              </a:lnSpc>
              <a:spcAft>
                <a:spcPts val="1800"/>
              </a:spcAft>
            </a:pPr>
            <a:r>
              <a:rPr lang="en-US" altLang="en-US" sz="2400" b="1" dirty="0"/>
              <a:t>Was there a history of physical, emotional, spiritual, or sexual </a:t>
            </a:r>
            <a:r>
              <a:rPr lang="en-US" altLang="en-US" sz="2400" b="1" dirty="0">
                <a:solidFill>
                  <a:srgbClr val="800080"/>
                </a:solidFill>
              </a:rPr>
              <a:t>trauma</a:t>
            </a:r>
            <a:r>
              <a:rPr lang="en-US" altLang="en-US" sz="2400" b="1" dirty="0"/>
              <a:t>?</a:t>
            </a:r>
          </a:p>
          <a:p>
            <a:pPr marL="533400" indent="-533400">
              <a:lnSpc>
                <a:spcPct val="80000"/>
              </a:lnSpc>
              <a:spcAft>
                <a:spcPts val="1800"/>
              </a:spcAft>
            </a:pPr>
            <a:r>
              <a:rPr lang="en-US" altLang="en-US" sz="2400" b="1" dirty="0"/>
              <a:t>Were all family members </a:t>
            </a:r>
            <a:r>
              <a:rPr lang="en-US" altLang="en-US" sz="2400" b="1" dirty="0">
                <a:solidFill>
                  <a:srgbClr val="800080"/>
                </a:solidFill>
              </a:rPr>
              <a:t>expected to behave </a:t>
            </a:r>
            <a:r>
              <a:rPr lang="en-US" altLang="en-US" sz="2400" b="1" dirty="0"/>
              <a:t>in a certain way?</a:t>
            </a:r>
          </a:p>
          <a:p>
            <a:pPr marL="533400" indent="-533400">
              <a:lnSpc>
                <a:spcPct val="80000"/>
              </a:lnSpc>
              <a:spcAft>
                <a:spcPts val="1800"/>
              </a:spcAft>
            </a:pPr>
            <a:r>
              <a:rPr lang="en-US" altLang="en-US" sz="2400" b="1" dirty="0"/>
              <a:t>What were the family’s expectations in regard to </a:t>
            </a:r>
            <a:r>
              <a:rPr lang="en-US" altLang="en-US" sz="2400" b="1" dirty="0">
                <a:solidFill>
                  <a:srgbClr val="800080"/>
                </a:solidFill>
              </a:rPr>
              <a:t>careers, relationships, appearance, status, or environment</a:t>
            </a:r>
            <a:r>
              <a:rPr lang="en-US" altLang="en-US" sz="2400" b="1" dirty="0"/>
              <a:t>?</a:t>
            </a:r>
          </a:p>
          <a:p>
            <a:pPr marL="533400" indent="-533400">
              <a:lnSpc>
                <a:spcPct val="80000"/>
              </a:lnSpc>
              <a:spcAft>
                <a:spcPts val="1800"/>
              </a:spcAft>
            </a:pPr>
            <a:r>
              <a:rPr lang="en-US" altLang="en-US" sz="2400" b="1" dirty="0">
                <a:solidFill>
                  <a:srgbClr val="800080"/>
                </a:solidFill>
              </a:rPr>
              <a:t>Was sex ever discussed</a:t>
            </a:r>
            <a:r>
              <a:rPr lang="en-US" altLang="en-US" sz="2400" b="1" dirty="0"/>
              <a:t>?</a:t>
            </a:r>
          </a:p>
          <a:p>
            <a:pPr marL="533400" indent="-533400">
              <a:lnSpc>
                <a:spcPct val="80000"/>
              </a:lnSpc>
            </a:pPr>
            <a:endParaRPr lang="en-US" altLang="en-US" sz="2400" b="1" dirty="0"/>
          </a:p>
        </p:txBody>
      </p:sp>
      <p:sp>
        <p:nvSpPr>
          <p:cNvPr id="11268" name="Rectangle 4"/>
          <p:cNvSpPr>
            <a:spLocks noGrp="1" noChangeArrowheads="1"/>
          </p:cNvSpPr>
          <p:nvPr>
            <p:ph type="body" sz="half" idx="4294967295"/>
          </p:nvPr>
        </p:nvSpPr>
        <p:spPr>
          <a:xfrm>
            <a:off x="6561870" y="1278457"/>
            <a:ext cx="5246472" cy="5056076"/>
          </a:xfrm>
        </p:spPr>
        <p:txBody>
          <a:bodyPr>
            <a:noAutofit/>
          </a:bodyPr>
          <a:lstStyle/>
          <a:p>
            <a:pPr marL="381000" indent="-381000" algn="ctr">
              <a:lnSpc>
                <a:spcPct val="80000"/>
              </a:lnSpc>
              <a:buNone/>
            </a:pPr>
            <a:r>
              <a:rPr lang="en-US" altLang="en-US" sz="2400" b="1" dirty="0">
                <a:effectLst>
                  <a:outerShdw blurRad="38100" dist="38100" dir="2700000" algn="tl">
                    <a:srgbClr val="C0C0C0"/>
                  </a:outerShdw>
                </a:effectLst>
              </a:rPr>
              <a:t>Additional Inquiries for </a:t>
            </a:r>
            <a:r>
              <a:rPr lang="en-US" altLang="en-US" sz="2400" b="1" dirty="0">
                <a:solidFill>
                  <a:srgbClr val="800080"/>
                </a:solidFill>
                <a:effectLst>
                  <a:outerShdw blurRad="38100" dist="38100" dir="2700000" algn="tl">
                    <a:srgbClr val="C0C0C0"/>
                  </a:outerShdw>
                </a:effectLst>
              </a:rPr>
              <a:t>YMSM</a:t>
            </a:r>
            <a:r>
              <a:rPr lang="en-US" altLang="en-US" sz="2400" b="1" dirty="0">
                <a:effectLst>
                  <a:outerShdw blurRad="38100" dist="38100" dir="2700000" algn="tl">
                    <a:srgbClr val="C0C0C0"/>
                  </a:outerShdw>
                </a:effectLst>
              </a:rPr>
              <a:t> Clients</a:t>
            </a:r>
            <a:r>
              <a:rPr lang="en-US" altLang="en-US" sz="2400" dirty="0"/>
              <a:t>:</a:t>
            </a:r>
          </a:p>
          <a:p>
            <a:pPr marL="381000" indent="-381000" algn="ctr">
              <a:lnSpc>
                <a:spcPct val="80000"/>
              </a:lnSpc>
              <a:buNone/>
            </a:pPr>
            <a:endParaRPr lang="en-US" altLang="en-US" sz="1050" dirty="0"/>
          </a:p>
          <a:p>
            <a:pPr marL="381000" indent="-381000">
              <a:lnSpc>
                <a:spcPct val="80000"/>
              </a:lnSpc>
              <a:spcAft>
                <a:spcPts val="1200"/>
              </a:spcAft>
            </a:pPr>
            <a:r>
              <a:rPr lang="en-US" altLang="en-US" sz="2400" b="1" dirty="0">
                <a:solidFill>
                  <a:srgbClr val="800080"/>
                </a:solidFill>
                <a:effectLst>
                  <a:outerShdw blurRad="38100" dist="38100" dir="2700000" algn="tl">
                    <a:srgbClr val="C0C0C0"/>
                  </a:outerShdw>
                </a:effectLst>
              </a:rPr>
              <a:t>How does </a:t>
            </a:r>
            <a:r>
              <a:rPr lang="en-US" altLang="en-US" sz="2400" b="1" dirty="0">
                <a:effectLst>
                  <a:outerShdw blurRad="38100" dist="38100" dir="2700000" algn="tl">
                    <a:srgbClr val="C0C0C0"/>
                  </a:outerShdw>
                </a:effectLst>
              </a:rPr>
              <a:t>the client </a:t>
            </a:r>
            <a:r>
              <a:rPr lang="en-US" altLang="en-US" sz="2400" b="1" dirty="0">
                <a:solidFill>
                  <a:srgbClr val="800080"/>
                </a:solidFill>
                <a:effectLst>
                  <a:outerShdw blurRad="38100" dist="38100" dir="2700000" algn="tl">
                    <a:srgbClr val="C0C0C0"/>
                  </a:outerShdw>
                </a:effectLst>
              </a:rPr>
              <a:t>identify?</a:t>
            </a:r>
          </a:p>
          <a:p>
            <a:pPr marL="381000" indent="-381000">
              <a:lnSpc>
                <a:spcPct val="80000"/>
              </a:lnSpc>
              <a:spcAft>
                <a:spcPts val="1200"/>
              </a:spcAft>
            </a:pPr>
            <a:r>
              <a:rPr lang="en-US" altLang="en-US" sz="2400" b="1" dirty="0">
                <a:solidFill>
                  <a:srgbClr val="800080"/>
                </a:solidFill>
                <a:effectLst>
                  <a:outerShdw blurRad="38100" dist="38100" dir="2700000" algn="tl">
                    <a:srgbClr val="C0C0C0"/>
                  </a:outerShdw>
                </a:effectLst>
              </a:rPr>
              <a:t>Who is </a:t>
            </a:r>
            <a:r>
              <a:rPr lang="en-US" altLang="en-US" sz="2400" b="1" dirty="0">
                <a:effectLst>
                  <a:outerShdw blurRad="38100" dist="38100" dir="2700000" algn="tl">
                    <a:srgbClr val="C0C0C0"/>
                  </a:outerShdw>
                </a:effectLst>
              </a:rPr>
              <a:t>the client’s </a:t>
            </a:r>
            <a:r>
              <a:rPr lang="en-US" altLang="en-US" sz="2400" b="1" dirty="0">
                <a:solidFill>
                  <a:srgbClr val="800080"/>
                </a:solidFill>
                <a:effectLst>
                  <a:outerShdw blurRad="38100" dist="38100" dir="2700000" algn="tl">
                    <a:srgbClr val="C0C0C0"/>
                  </a:outerShdw>
                </a:effectLst>
              </a:rPr>
              <a:t>family?</a:t>
            </a:r>
          </a:p>
          <a:p>
            <a:pPr marL="381000" indent="-381000">
              <a:lnSpc>
                <a:spcPct val="80000"/>
              </a:lnSpc>
              <a:spcAft>
                <a:spcPts val="1200"/>
              </a:spcAft>
            </a:pPr>
            <a:r>
              <a:rPr lang="en-US" altLang="en-US" sz="2400" b="1" dirty="0">
                <a:solidFill>
                  <a:srgbClr val="800080"/>
                </a:solidFill>
                <a:effectLst>
                  <a:outerShdw blurRad="38100" dist="38100" dir="2700000" algn="tl">
                    <a:srgbClr val="C0C0C0"/>
                  </a:outerShdw>
                </a:effectLst>
              </a:rPr>
              <a:t>Is the client out </a:t>
            </a:r>
            <a:r>
              <a:rPr lang="en-US" altLang="en-US" sz="2400" b="1" dirty="0">
                <a:effectLst>
                  <a:outerShdw blurRad="38100" dist="38100" dir="2700000" algn="tl">
                    <a:srgbClr val="C0C0C0"/>
                  </a:outerShdw>
                </a:effectLst>
              </a:rPr>
              <a:t>to his family?  How did they respond?</a:t>
            </a:r>
          </a:p>
          <a:p>
            <a:pPr marL="381000" indent="-381000">
              <a:lnSpc>
                <a:spcPct val="80000"/>
              </a:lnSpc>
              <a:spcAft>
                <a:spcPts val="1200"/>
              </a:spcAft>
            </a:pPr>
            <a:r>
              <a:rPr lang="en-US" altLang="en-US" sz="2400" b="1" dirty="0">
                <a:effectLst>
                  <a:outerShdw blurRad="38100" dist="38100" dir="2700000" algn="tl">
                    <a:srgbClr val="C0C0C0"/>
                  </a:outerShdw>
                </a:effectLst>
              </a:rPr>
              <a:t>Was </a:t>
            </a:r>
            <a:r>
              <a:rPr lang="en-US" altLang="en-US" sz="2400" b="1" dirty="0">
                <a:solidFill>
                  <a:srgbClr val="800080"/>
                </a:solidFill>
                <a:effectLst>
                  <a:outerShdw blurRad="38100" dist="38100" dir="2700000" algn="tl">
                    <a:srgbClr val="C0C0C0"/>
                  </a:outerShdw>
                </a:effectLst>
              </a:rPr>
              <a:t>anyone else in the family </a:t>
            </a:r>
            <a:r>
              <a:rPr lang="en-US" altLang="en-US" sz="2400" b="1" dirty="0">
                <a:effectLst>
                  <a:outerShdw blurRad="38100" dist="38100" dir="2700000" algn="tl">
                    <a:srgbClr val="C0C0C0"/>
                  </a:outerShdw>
                </a:effectLst>
              </a:rPr>
              <a:t>acknowledged to be or suspected of being a lesbian, gay, bisexual, or transgender individual?</a:t>
            </a:r>
          </a:p>
          <a:p>
            <a:pPr marL="381000" indent="-381000">
              <a:lnSpc>
                <a:spcPct val="80000"/>
              </a:lnSpc>
              <a:spcAft>
                <a:spcPts val="1200"/>
              </a:spcAft>
            </a:pPr>
            <a:r>
              <a:rPr lang="en-US" altLang="en-US" sz="2400" b="1" dirty="0">
                <a:effectLst>
                  <a:outerShdw blurRad="38100" dist="38100" dir="2700000" algn="tl">
                    <a:srgbClr val="C0C0C0"/>
                  </a:outerShdw>
                </a:effectLst>
              </a:rPr>
              <a:t>What </a:t>
            </a:r>
            <a:r>
              <a:rPr lang="en-US" altLang="en-US" sz="2400" b="1" dirty="0">
                <a:solidFill>
                  <a:srgbClr val="800080"/>
                </a:solidFill>
                <a:effectLst>
                  <a:outerShdw blurRad="38100" dist="38100" dir="2700000" algn="tl">
                    <a:srgbClr val="C0C0C0"/>
                  </a:outerShdw>
                </a:effectLst>
              </a:rPr>
              <a:t>type of services </a:t>
            </a:r>
            <a:r>
              <a:rPr lang="en-US" altLang="en-US" sz="2400" b="1" dirty="0">
                <a:effectLst>
                  <a:outerShdw blurRad="38100" dist="38100" dir="2700000" algn="tl">
                    <a:srgbClr val="C0C0C0"/>
                  </a:outerShdw>
                </a:effectLst>
              </a:rPr>
              <a:t>has client received/does client want</a:t>
            </a:r>
            <a:r>
              <a:rPr lang="en-US" altLang="en-US" sz="2400" dirty="0">
                <a:effectLst>
                  <a:outerShdw blurRad="38100" dist="38100" dir="2700000" algn="tl">
                    <a:srgbClr val="C0C0C0"/>
                  </a:outerShdw>
                </a:effectLst>
              </a:rPr>
              <a:t>?</a:t>
            </a:r>
          </a:p>
          <a:p>
            <a:pPr marL="381000" indent="-381000">
              <a:lnSpc>
                <a:spcPct val="80000"/>
              </a:lnSpc>
            </a:pPr>
            <a:endParaRPr lang="en-US" altLang="en-US" sz="2400" dirty="0">
              <a:solidFill>
                <a:srgbClr val="800080"/>
              </a:solidFill>
              <a:effectLst>
                <a:outerShdw blurRad="38100" dist="38100" dir="2700000" algn="tl">
                  <a:srgbClr val="C0C0C0"/>
                </a:outerShdw>
              </a:effectLst>
            </a:endParaRPr>
          </a:p>
        </p:txBody>
      </p:sp>
    </p:spTree>
    <p:extLst>
      <p:ext uri="{BB962C8B-B14F-4D97-AF65-F5344CB8AC3E}">
        <p14:creationId xmlns:p14="http://schemas.microsoft.com/office/powerpoint/2010/main" val="171575335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11266"/>
                                        </p:tgtEl>
                                        <p:attrNameLst>
                                          <p:attrName>style.visibility</p:attrName>
                                        </p:attrNameLst>
                                      </p:cBhvr>
                                      <p:to>
                                        <p:strVal val="visible"/>
                                      </p:to>
                                    </p:set>
                                    <p:anim calcmode="lin" valueType="num">
                                      <p:cBhvr>
                                        <p:cTn id="7" dur="500" fill="hold"/>
                                        <p:tgtEl>
                                          <p:spTgt spid="11266"/>
                                        </p:tgtEl>
                                        <p:attrNameLst>
                                          <p:attrName>ppt_w</p:attrName>
                                        </p:attrNameLst>
                                      </p:cBhvr>
                                      <p:tavLst>
                                        <p:tav tm="0">
                                          <p:val>
                                            <p:fltVal val="0"/>
                                          </p:val>
                                        </p:tav>
                                        <p:tav tm="100000">
                                          <p:val>
                                            <p:strVal val="#ppt_w"/>
                                          </p:val>
                                        </p:tav>
                                      </p:tavLst>
                                    </p:anim>
                                    <p:anim calcmode="lin" valueType="num">
                                      <p:cBhvr>
                                        <p:cTn id="8" dur="500" fill="hold"/>
                                        <p:tgtEl>
                                          <p:spTgt spid="11266"/>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11267">
                                            <p:txEl>
                                              <p:pRg st="0" end="0"/>
                                            </p:txEl>
                                          </p:spTgt>
                                        </p:tgtEl>
                                        <p:attrNameLst>
                                          <p:attrName>style.visibility</p:attrName>
                                        </p:attrNameLst>
                                      </p:cBhvr>
                                      <p:to>
                                        <p:strVal val="visible"/>
                                      </p:to>
                                    </p:set>
                                    <p:anim calcmode="lin" valueType="num">
                                      <p:cBhvr>
                                        <p:cTn id="13" dur="500" fill="hold"/>
                                        <p:tgtEl>
                                          <p:spTgt spid="11267">
                                            <p:txEl>
                                              <p:pRg st="0" end="0"/>
                                            </p:txEl>
                                          </p:spTgt>
                                        </p:tgtEl>
                                        <p:attrNameLst>
                                          <p:attrName>ppt_w</p:attrName>
                                        </p:attrNameLst>
                                      </p:cBhvr>
                                      <p:tavLst>
                                        <p:tav tm="0">
                                          <p:val>
                                            <p:fltVal val="0"/>
                                          </p:val>
                                        </p:tav>
                                        <p:tav tm="100000">
                                          <p:val>
                                            <p:strVal val="#ppt_w"/>
                                          </p:val>
                                        </p:tav>
                                      </p:tavLst>
                                    </p:anim>
                                    <p:anim calcmode="lin" valueType="num">
                                      <p:cBhvr>
                                        <p:cTn id="14" dur="500" fill="hold"/>
                                        <p:tgtEl>
                                          <p:spTgt spid="11267">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16" fill="hold" grpId="0" nodeType="clickEffect">
                                  <p:stCondLst>
                                    <p:cond delay="0"/>
                                  </p:stCondLst>
                                  <p:childTnLst>
                                    <p:set>
                                      <p:cBhvr>
                                        <p:cTn id="18" dur="1" fill="hold">
                                          <p:stCondLst>
                                            <p:cond delay="0"/>
                                          </p:stCondLst>
                                        </p:cTn>
                                        <p:tgtEl>
                                          <p:spTgt spid="11267">
                                            <p:txEl>
                                              <p:pRg st="1" end="1"/>
                                            </p:txEl>
                                          </p:spTgt>
                                        </p:tgtEl>
                                        <p:attrNameLst>
                                          <p:attrName>style.visibility</p:attrName>
                                        </p:attrNameLst>
                                      </p:cBhvr>
                                      <p:to>
                                        <p:strVal val="visible"/>
                                      </p:to>
                                    </p:set>
                                    <p:anim calcmode="lin" valueType="num">
                                      <p:cBhvr>
                                        <p:cTn id="19" dur="500" fill="hold"/>
                                        <p:tgtEl>
                                          <p:spTgt spid="11267">
                                            <p:txEl>
                                              <p:pRg st="1" end="1"/>
                                            </p:txEl>
                                          </p:spTgt>
                                        </p:tgtEl>
                                        <p:attrNameLst>
                                          <p:attrName>ppt_w</p:attrName>
                                        </p:attrNameLst>
                                      </p:cBhvr>
                                      <p:tavLst>
                                        <p:tav tm="0">
                                          <p:val>
                                            <p:fltVal val="0"/>
                                          </p:val>
                                        </p:tav>
                                        <p:tav tm="100000">
                                          <p:val>
                                            <p:strVal val="#ppt_w"/>
                                          </p:val>
                                        </p:tav>
                                      </p:tavLst>
                                    </p:anim>
                                    <p:anim calcmode="lin" valueType="num">
                                      <p:cBhvr>
                                        <p:cTn id="20" dur="500" fill="hold"/>
                                        <p:tgtEl>
                                          <p:spTgt spid="11267">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3" presetClass="entr" presetSubtype="16" fill="hold" grpId="0" nodeType="clickEffect">
                                  <p:stCondLst>
                                    <p:cond delay="0"/>
                                  </p:stCondLst>
                                  <p:childTnLst>
                                    <p:set>
                                      <p:cBhvr>
                                        <p:cTn id="24" dur="1" fill="hold">
                                          <p:stCondLst>
                                            <p:cond delay="0"/>
                                          </p:stCondLst>
                                        </p:cTn>
                                        <p:tgtEl>
                                          <p:spTgt spid="11267">
                                            <p:txEl>
                                              <p:pRg st="2" end="2"/>
                                            </p:txEl>
                                          </p:spTgt>
                                        </p:tgtEl>
                                        <p:attrNameLst>
                                          <p:attrName>style.visibility</p:attrName>
                                        </p:attrNameLst>
                                      </p:cBhvr>
                                      <p:to>
                                        <p:strVal val="visible"/>
                                      </p:to>
                                    </p:set>
                                    <p:anim calcmode="lin" valueType="num">
                                      <p:cBhvr>
                                        <p:cTn id="25" dur="500" fill="hold"/>
                                        <p:tgtEl>
                                          <p:spTgt spid="11267">
                                            <p:txEl>
                                              <p:pRg st="2" end="2"/>
                                            </p:txEl>
                                          </p:spTgt>
                                        </p:tgtEl>
                                        <p:attrNameLst>
                                          <p:attrName>ppt_w</p:attrName>
                                        </p:attrNameLst>
                                      </p:cBhvr>
                                      <p:tavLst>
                                        <p:tav tm="0">
                                          <p:val>
                                            <p:fltVal val="0"/>
                                          </p:val>
                                        </p:tav>
                                        <p:tav tm="100000">
                                          <p:val>
                                            <p:strVal val="#ppt_w"/>
                                          </p:val>
                                        </p:tav>
                                      </p:tavLst>
                                    </p:anim>
                                    <p:anim calcmode="lin" valueType="num">
                                      <p:cBhvr>
                                        <p:cTn id="26" dur="500" fill="hold"/>
                                        <p:tgtEl>
                                          <p:spTgt spid="11267">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3" presetClass="entr" presetSubtype="16" fill="hold" grpId="0" nodeType="clickEffect">
                                  <p:stCondLst>
                                    <p:cond delay="0"/>
                                  </p:stCondLst>
                                  <p:childTnLst>
                                    <p:set>
                                      <p:cBhvr>
                                        <p:cTn id="30" dur="1" fill="hold">
                                          <p:stCondLst>
                                            <p:cond delay="0"/>
                                          </p:stCondLst>
                                        </p:cTn>
                                        <p:tgtEl>
                                          <p:spTgt spid="11267">
                                            <p:txEl>
                                              <p:pRg st="3" end="3"/>
                                            </p:txEl>
                                          </p:spTgt>
                                        </p:tgtEl>
                                        <p:attrNameLst>
                                          <p:attrName>style.visibility</p:attrName>
                                        </p:attrNameLst>
                                      </p:cBhvr>
                                      <p:to>
                                        <p:strVal val="visible"/>
                                      </p:to>
                                    </p:set>
                                    <p:anim calcmode="lin" valueType="num">
                                      <p:cBhvr>
                                        <p:cTn id="31" dur="500" fill="hold"/>
                                        <p:tgtEl>
                                          <p:spTgt spid="11267">
                                            <p:txEl>
                                              <p:pRg st="3" end="3"/>
                                            </p:txEl>
                                          </p:spTgt>
                                        </p:tgtEl>
                                        <p:attrNameLst>
                                          <p:attrName>ppt_w</p:attrName>
                                        </p:attrNameLst>
                                      </p:cBhvr>
                                      <p:tavLst>
                                        <p:tav tm="0">
                                          <p:val>
                                            <p:fltVal val="0"/>
                                          </p:val>
                                        </p:tav>
                                        <p:tav tm="100000">
                                          <p:val>
                                            <p:strVal val="#ppt_w"/>
                                          </p:val>
                                        </p:tav>
                                      </p:tavLst>
                                    </p:anim>
                                    <p:anim calcmode="lin" valueType="num">
                                      <p:cBhvr>
                                        <p:cTn id="32" dur="500" fill="hold"/>
                                        <p:tgtEl>
                                          <p:spTgt spid="11267">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3" presetClass="entr" presetSubtype="16" fill="hold" grpId="0" nodeType="clickEffect">
                                  <p:stCondLst>
                                    <p:cond delay="0"/>
                                  </p:stCondLst>
                                  <p:childTnLst>
                                    <p:set>
                                      <p:cBhvr>
                                        <p:cTn id="36" dur="1" fill="hold">
                                          <p:stCondLst>
                                            <p:cond delay="0"/>
                                          </p:stCondLst>
                                        </p:cTn>
                                        <p:tgtEl>
                                          <p:spTgt spid="11267">
                                            <p:txEl>
                                              <p:pRg st="4" end="4"/>
                                            </p:txEl>
                                          </p:spTgt>
                                        </p:tgtEl>
                                        <p:attrNameLst>
                                          <p:attrName>style.visibility</p:attrName>
                                        </p:attrNameLst>
                                      </p:cBhvr>
                                      <p:to>
                                        <p:strVal val="visible"/>
                                      </p:to>
                                    </p:set>
                                    <p:anim calcmode="lin" valueType="num">
                                      <p:cBhvr>
                                        <p:cTn id="37" dur="500" fill="hold"/>
                                        <p:tgtEl>
                                          <p:spTgt spid="11267">
                                            <p:txEl>
                                              <p:pRg st="4" end="4"/>
                                            </p:txEl>
                                          </p:spTgt>
                                        </p:tgtEl>
                                        <p:attrNameLst>
                                          <p:attrName>ppt_w</p:attrName>
                                        </p:attrNameLst>
                                      </p:cBhvr>
                                      <p:tavLst>
                                        <p:tav tm="0">
                                          <p:val>
                                            <p:fltVal val="0"/>
                                          </p:val>
                                        </p:tav>
                                        <p:tav tm="100000">
                                          <p:val>
                                            <p:strVal val="#ppt_w"/>
                                          </p:val>
                                        </p:tav>
                                      </p:tavLst>
                                    </p:anim>
                                    <p:anim calcmode="lin" valueType="num">
                                      <p:cBhvr>
                                        <p:cTn id="38" dur="500" fill="hold"/>
                                        <p:tgtEl>
                                          <p:spTgt spid="11267">
                                            <p:txEl>
                                              <p:pRg st="4" end="4"/>
                                            </p:txEl>
                                          </p:spTgt>
                                        </p:tgtEl>
                                        <p:attrNameLst>
                                          <p:attrName>ppt_h</p:attrName>
                                        </p:attrNameLst>
                                      </p:cBhvr>
                                      <p:tavLst>
                                        <p:tav tm="0">
                                          <p:val>
                                            <p:fltVal val="0"/>
                                          </p:val>
                                        </p:tav>
                                        <p:tav tm="100000">
                                          <p:val>
                                            <p:strVal val="#ppt_h"/>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3" presetClass="entr" presetSubtype="16" fill="hold" grpId="0" nodeType="clickEffect">
                                  <p:stCondLst>
                                    <p:cond delay="0"/>
                                  </p:stCondLst>
                                  <p:childTnLst>
                                    <p:set>
                                      <p:cBhvr>
                                        <p:cTn id="42" dur="1" fill="hold">
                                          <p:stCondLst>
                                            <p:cond delay="0"/>
                                          </p:stCondLst>
                                        </p:cTn>
                                        <p:tgtEl>
                                          <p:spTgt spid="11267">
                                            <p:txEl>
                                              <p:pRg st="5" end="5"/>
                                            </p:txEl>
                                          </p:spTgt>
                                        </p:tgtEl>
                                        <p:attrNameLst>
                                          <p:attrName>style.visibility</p:attrName>
                                        </p:attrNameLst>
                                      </p:cBhvr>
                                      <p:to>
                                        <p:strVal val="visible"/>
                                      </p:to>
                                    </p:set>
                                    <p:anim calcmode="lin" valueType="num">
                                      <p:cBhvr>
                                        <p:cTn id="43" dur="500" fill="hold"/>
                                        <p:tgtEl>
                                          <p:spTgt spid="11267">
                                            <p:txEl>
                                              <p:pRg st="5" end="5"/>
                                            </p:txEl>
                                          </p:spTgt>
                                        </p:tgtEl>
                                        <p:attrNameLst>
                                          <p:attrName>ppt_w</p:attrName>
                                        </p:attrNameLst>
                                      </p:cBhvr>
                                      <p:tavLst>
                                        <p:tav tm="0">
                                          <p:val>
                                            <p:fltVal val="0"/>
                                          </p:val>
                                        </p:tav>
                                        <p:tav tm="100000">
                                          <p:val>
                                            <p:strVal val="#ppt_w"/>
                                          </p:val>
                                        </p:tav>
                                      </p:tavLst>
                                    </p:anim>
                                    <p:anim calcmode="lin" valueType="num">
                                      <p:cBhvr>
                                        <p:cTn id="44" dur="500" fill="hold"/>
                                        <p:tgtEl>
                                          <p:spTgt spid="11267">
                                            <p:txEl>
                                              <p:pRg st="5" end="5"/>
                                            </p:txEl>
                                          </p:spTgt>
                                        </p:tgtEl>
                                        <p:attrNameLst>
                                          <p:attrName>ppt_h</p:attrName>
                                        </p:attrNameLst>
                                      </p:cBhvr>
                                      <p:tavLst>
                                        <p:tav tm="0">
                                          <p:val>
                                            <p:fltVal val="0"/>
                                          </p:val>
                                        </p:tav>
                                        <p:tav tm="100000">
                                          <p:val>
                                            <p:strVal val="#ppt_h"/>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3" presetClass="entr" presetSubtype="16" fill="hold" grpId="0" nodeType="clickEffect">
                                  <p:stCondLst>
                                    <p:cond delay="0"/>
                                  </p:stCondLst>
                                  <p:childTnLst>
                                    <p:set>
                                      <p:cBhvr>
                                        <p:cTn id="48" dur="1" fill="hold">
                                          <p:stCondLst>
                                            <p:cond delay="0"/>
                                          </p:stCondLst>
                                        </p:cTn>
                                        <p:tgtEl>
                                          <p:spTgt spid="11268">
                                            <p:txEl>
                                              <p:pRg st="0" end="0"/>
                                            </p:txEl>
                                          </p:spTgt>
                                        </p:tgtEl>
                                        <p:attrNameLst>
                                          <p:attrName>style.visibility</p:attrName>
                                        </p:attrNameLst>
                                      </p:cBhvr>
                                      <p:to>
                                        <p:strVal val="visible"/>
                                      </p:to>
                                    </p:set>
                                    <p:anim calcmode="lin" valueType="num">
                                      <p:cBhvr>
                                        <p:cTn id="49" dur="500" fill="hold"/>
                                        <p:tgtEl>
                                          <p:spTgt spid="11268">
                                            <p:txEl>
                                              <p:pRg st="0" end="0"/>
                                            </p:txEl>
                                          </p:spTgt>
                                        </p:tgtEl>
                                        <p:attrNameLst>
                                          <p:attrName>ppt_w</p:attrName>
                                        </p:attrNameLst>
                                      </p:cBhvr>
                                      <p:tavLst>
                                        <p:tav tm="0">
                                          <p:val>
                                            <p:fltVal val="0"/>
                                          </p:val>
                                        </p:tav>
                                        <p:tav tm="100000">
                                          <p:val>
                                            <p:strVal val="#ppt_w"/>
                                          </p:val>
                                        </p:tav>
                                      </p:tavLst>
                                    </p:anim>
                                    <p:anim calcmode="lin" valueType="num">
                                      <p:cBhvr>
                                        <p:cTn id="50" dur="500" fill="hold"/>
                                        <p:tgtEl>
                                          <p:spTgt spid="11268">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3" presetClass="entr" presetSubtype="16" fill="hold" grpId="0" nodeType="clickEffect">
                                  <p:stCondLst>
                                    <p:cond delay="0"/>
                                  </p:stCondLst>
                                  <p:childTnLst>
                                    <p:set>
                                      <p:cBhvr>
                                        <p:cTn id="54" dur="1" fill="hold">
                                          <p:stCondLst>
                                            <p:cond delay="0"/>
                                          </p:stCondLst>
                                        </p:cTn>
                                        <p:tgtEl>
                                          <p:spTgt spid="11268">
                                            <p:txEl>
                                              <p:pRg st="2" end="2"/>
                                            </p:txEl>
                                          </p:spTgt>
                                        </p:tgtEl>
                                        <p:attrNameLst>
                                          <p:attrName>style.visibility</p:attrName>
                                        </p:attrNameLst>
                                      </p:cBhvr>
                                      <p:to>
                                        <p:strVal val="visible"/>
                                      </p:to>
                                    </p:set>
                                    <p:anim calcmode="lin" valueType="num">
                                      <p:cBhvr>
                                        <p:cTn id="55" dur="500" fill="hold"/>
                                        <p:tgtEl>
                                          <p:spTgt spid="11268">
                                            <p:txEl>
                                              <p:pRg st="2" end="2"/>
                                            </p:txEl>
                                          </p:spTgt>
                                        </p:tgtEl>
                                        <p:attrNameLst>
                                          <p:attrName>ppt_w</p:attrName>
                                        </p:attrNameLst>
                                      </p:cBhvr>
                                      <p:tavLst>
                                        <p:tav tm="0">
                                          <p:val>
                                            <p:fltVal val="0"/>
                                          </p:val>
                                        </p:tav>
                                        <p:tav tm="100000">
                                          <p:val>
                                            <p:strVal val="#ppt_w"/>
                                          </p:val>
                                        </p:tav>
                                      </p:tavLst>
                                    </p:anim>
                                    <p:anim calcmode="lin" valueType="num">
                                      <p:cBhvr>
                                        <p:cTn id="56" dur="500" fill="hold"/>
                                        <p:tgtEl>
                                          <p:spTgt spid="11268">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57" fill="hold">
                      <p:stCondLst>
                        <p:cond delay="indefinite"/>
                      </p:stCondLst>
                      <p:childTnLst>
                        <p:par>
                          <p:cTn id="58" fill="hold">
                            <p:stCondLst>
                              <p:cond delay="0"/>
                            </p:stCondLst>
                            <p:childTnLst>
                              <p:par>
                                <p:cTn id="59" presetID="23" presetClass="entr" presetSubtype="16" fill="hold" grpId="0" nodeType="clickEffect">
                                  <p:stCondLst>
                                    <p:cond delay="0"/>
                                  </p:stCondLst>
                                  <p:childTnLst>
                                    <p:set>
                                      <p:cBhvr>
                                        <p:cTn id="60" dur="1" fill="hold">
                                          <p:stCondLst>
                                            <p:cond delay="0"/>
                                          </p:stCondLst>
                                        </p:cTn>
                                        <p:tgtEl>
                                          <p:spTgt spid="11268">
                                            <p:txEl>
                                              <p:pRg st="3" end="3"/>
                                            </p:txEl>
                                          </p:spTgt>
                                        </p:tgtEl>
                                        <p:attrNameLst>
                                          <p:attrName>style.visibility</p:attrName>
                                        </p:attrNameLst>
                                      </p:cBhvr>
                                      <p:to>
                                        <p:strVal val="visible"/>
                                      </p:to>
                                    </p:set>
                                    <p:anim calcmode="lin" valueType="num">
                                      <p:cBhvr>
                                        <p:cTn id="61" dur="500" fill="hold"/>
                                        <p:tgtEl>
                                          <p:spTgt spid="11268">
                                            <p:txEl>
                                              <p:pRg st="3" end="3"/>
                                            </p:txEl>
                                          </p:spTgt>
                                        </p:tgtEl>
                                        <p:attrNameLst>
                                          <p:attrName>ppt_w</p:attrName>
                                        </p:attrNameLst>
                                      </p:cBhvr>
                                      <p:tavLst>
                                        <p:tav tm="0">
                                          <p:val>
                                            <p:fltVal val="0"/>
                                          </p:val>
                                        </p:tav>
                                        <p:tav tm="100000">
                                          <p:val>
                                            <p:strVal val="#ppt_w"/>
                                          </p:val>
                                        </p:tav>
                                      </p:tavLst>
                                    </p:anim>
                                    <p:anim calcmode="lin" valueType="num">
                                      <p:cBhvr>
                                        <p:cTn id="62" dur="500" fill="hold"/>
                                        <p:tgtEl>
                                          <p:spTgt spid="11268">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63" fill="hold">
                      <p:stCondLst>
                        <p:cond delay="indefinite"/>
                      </p:stCondLst>
                      <p:childTnLst>
                        <p:par>
                          <p:cTn id="64" fill="hold">
                            <p:stCondLst>
                              <p:cond delay="0"/>
                            </p:stCondLst>
                            <p:childTnLst>
                              <p:par>
                                <p:cTn id="65" presetID="23" presetClass="entr" presetSubtype="16" fill="hold" grpId="0" nodeType="clickEffect">
                                  <p:stCondLst>
                                    <p:cond delay="0"/>
                                  </p:stCondLst>
                                  <p:childTnLst>
                                    <p:set>
                                      <p:cBhvr>
                                        <p:cTn id="66" dur="1" fill="hold">
                                          <p:stCondLst>
                                            <p:cond delay="0"/>
                                          </p:stCondLst>
                                        </p:cTn>
                                        <p:tgtEl>
                                          <p:spTgt spid="11268">
                                            <p:txEl>
                                              <p:pRg st="4" end="4"/>
                                            </p:txEl>
                                          </p:spTgt>
                                        </p:tgtEl>
                                        <p:attrNameLst>
                                          <p:attrName>style.visibility</p:attrName>
                                        </p:attrNameLst>
                                      </p:cBhvr>
                                      <p:to>
                                        <p:strVal val="visible"/>
                                      </p:to>
                                    </p:set>
                                    <p:anim calcmode="lin" valueType="num">
                                      <p:cBhvr>
                                        <p:cTn id="67" dur="500" fill="hold"/>
                                        <p:tgtEl>
                                          <p:spTgt spid="11268">
                                            <p:txEl>
                                              <p:pRg st="4" end="4"/>
                                            </p:txEl>
                                          </p:spTgt>
                                        </p:tgtEl>
                                        <p:attrNameLst>
                                          <p:attrName>ppt_w</p:attrName>
                                        </p:attrNameLst>
                                      </p:cBhvr>
                                      <p:tavLst>
                                        <p:tav tm="0">
                                          <p:val>
                                            <p:fltVal val="0"/>
                                          </p:val>
                                        </p:tav>
                                        <p:tav tm="100000">
                                          <p:val>
                                            <p:strVal val="#ppt_w"/>
                                          </p:val>
                                        </p:tav>
                                      </p:tavLst>
                                    </p:anim>
                                    <p:anim calcmode="lin" valueType="num">
                                      <p:cBhvr>
                                        <p:cTn id="68" dur="500" fill="hold"/>
                                        <p:tgtEl>
                                          <p:spTgt spid="11268">
                                            <p:txEl>
                                              <p:pRg st="4" end="4"/>
                                            </p:txEl>
                                          </p:spTgt>
                                        </p:tgtEl>
                                        <p:attrNameLst>
                                          <p:attrName>ppt_h</p:attrName>
                                        </p:attrNameLst>
                                      </p:cBhvr>
                                      <p:tavLst>
                                        <p:tav tm="0">
                                          <p:val>
                                            <p:fltVal val="0"/>
                                          </p:val>
                                        </p:tav>
                                        <p:tav tm="100000">
                                          <p:val>
                                            <p:strVal val="#ppt_h"/>
                                          </p:val>
                                        </p:tav>
                                      </p:tavLst>
                                    </p:anim>
                                  </p:childTnLst>
                                </p:cTn>
                              </p:par>
                            </p:childTnLst>
                          </p:cTn>
                        </p:par>
                      </p:childTnLst>
                    </p:cTn>
                  </p:par>
                  <p:par>
                    <p:cTn id="69" fill="hold">
                      <p:stCondLst>
                        <p:cond delay="indefinite"/>
                      </p:stCondLst>
                      <p:childTnLst>
                        <p:par>
                          <p:cTn id="70" fill="hold">
                            <p:stCondLst>
                              <p:cond delay="0"/>
                            </p:stCondLst>
                            <p:childTnLst>
                              <p:par>
                                <p:cTn id="71" presetID="23" presetClass="entr" presetSubtype="16" fill="hold" grpId="0" nodeType="clickEffect">
                                  <p:stCondLst>
                                    <p:cond delay="0"/>
                                  </p:stCondLst>
                                  <p:childTnLst>
                                    <p:set>
                                      <p:cBhvr>
                                        <p:cTn id="72" dur="1" fill="hold">
                                          <p:stCondLst>
                                            <p:cond delay="0"/>
                                          </p:stCondLst>
                                        </p:cTn>
                                        <p:tgtEl>
                                          <p:spTgt spid="11268">
                                            <p:txEl>
                                              <p:pRg st="5" end="5"/>
                                            </p:txEl>
                                          </p:spTgt>
                                        </p:tgtEl>
                                        <p:attrNameLst>
                                          <p:attrName>style.visibility</p:attrName>
                                        </p:attrNameLst>
                                      </p:cBhvr>
                                      <p:to>
                                        <p:strVal val="visible"/>
                                      </p:to>
                                    </p:set>
                                    <p:anim calcmode="lin" valueType="num">
                                      <p:cBhvr>
                                        <p:cTn id="73" dur="500" fill="hold"/>
                                        <p:tgtEl>
                                          <p:spTgt spid="11268">
                                            <p:txEl>
                                              <p:pRg st="5" end="5"/>
                                            </p:txEl>
                                          </p:spTgt>
                                        </p:tgtEl>
                                        <p:attrNameLst>
                                          <p:attrName>ppt_w</p:attrName>
                                        </p:attrNameLst>
                                      </p:cBhvr>
                                      <p:tavLst>
                                        <p:tav tm="0">
                                          <p:val>
                                            <p:fltVal val="0"/>
                                          </p:val>
                                        </p:tav>
                                        <p:tav tm="100000">
                                          <p:val>
                                            <p:strVal val="#ppt_w"/>
                                          </p:val>
                                        </p:tav>
                                      </p:tavLst>
                                    </p:anim>
                                    <p:anim calcmode="lin" valueType="num">
                                      <p:cBhvr>
                                        <p:cTn id="74" dur="500" fill="hold"/>
                                        <p:tgtEl>
                                          <p:spTgt spid="11268">
                                            <p:txEl>
                                              <p:pRg st="5" end="5"/>
                                            </p:txEl>
                                          </p:spTgt>
                                        </p:tgtEl>
                                        <p:attrNameLst>
                                          <p:attrName>ppt_h</p:attrName>
                                        </p:attrNameLst>
                                      </p:cBhvr>
                                      <p:tavLst>
                                        <p:tav tm="0">
                                          <p:val>
                                            <p:fltVal val="0"/>
                                          </p:val>
                                        </p:tav>
                                        <p:tav tm="100000">
                                          <p:val>
                                            <p:strVal val="#ppt_h"/>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23" presetClass="entr" presetSubtype="16" fill="hold" grpId="0" nodeType="clickEffect">
                                  <p:stCondLst>
                                    <p:cond delay="0"/>
                                  </p:stCondLst>
                                  <p:childTnLst>
                                    <p:set>
                                      <p:cBhvr>
                                        <p:cTn id="78" dur="1" fill="hold">
                                          <p:stCondLst>
                                            <p:cond delay="0"/>
                                          </p:stCondLst>
                                        </p:cTn>
                                        <p:tgtEl>
                                          <p:spTgt spid="11268">
                                            <p:txEl>
                                              <p:pRg st="6" end="6"/>
                                            </p:txEl>
                                          </p:spTgt>
                                        </p:tgtEl>
                                        <p:attrNameLst>
                                          <p:attrName>style.visibility</p:attrName>
                                        </p:attrNameLst>
                                      </p:cBhvr>
                                      <p:to>
                                        <p:strVal val="visible"/>
                                      </p:to>
                                    </p:set>
                                    <p:anim calcmode="lin" valueType="num">
                                      <p:cBhvr>
                                        <p:cTn id="79" dur="500" fill="hold"/>
                                        <p:tgtEl>
                                          <p:spTgt spid="11268">
                                            <p:txEl>
                                              <p:pRg st="6" end="6"/>
                                            </p:txEl>
                                          </p:spTgt>
                                        </p:tgtEl>
                                        <p:attrNameLst>
                                          <p:attrName>ppt_w</p:attrName>
                                        </p:attrNameLst>
                                      </p:cBhvr>
                                      <p:tavLst>
                                        <p:tav tm="0">
                                          <p:val>
                                            <p:fltVal val="0"/>
                                          </p:val>
                                        </p:tav>
                                        <p:tav tm="100000">
                                          <p:val>
                                            <p:strVal val="#ppt_w"/>
                                          </p:val>
                                        </p:tav>
                                      </p:tavLst>
                                    </p:anim>
                                    <p:anim calcmode="lin" valueType="num">
                                      <p:cBhvr>
                                        <p:cTn id="80" dur="500" fill="hold"/>
                                        <p:tgtEl>
                                          <p:spTgt spid="11268">
                                            <p:txEl>
                                              <p:pRg st="6" end="6"/>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6" grpId="0"/>
      <p:bldP spid="11267" grpId="0" build="p"/>
      <p:bldP spid="11268"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4644" y="231495"/>
            <a:ext cx="11667280" cy="899474"/>
          </a:xfrm>
        </p:spPr>
        <p:txBody>
          <a:bodyPr/>
          <a:lstStyle/>
          <a:p>
            <a:r>
              <a:rPr lang="en-US" dirty="0"/>
              <a:t>YMSM Defined</a:t>
            </a:r>
          </a:p>
        </p:txBody>
      </p:sp>
      <p:sp>
        <p:nvSpPr>
          <p:cNvPr id="3" name="Content Placeholder 2"/>
          <p:cNvSpPr>
            <a:spLocks noGrp="1"/>
          </p:cNvSpPr>
          <p:nvPr>
            <p:ph idx="1"/>
          </p:nvPr>
        </p:nvSpPr>
        <p:spPr>
          <a:xfrm>
            <a:off x="216568" y="1371600"/>
            <a:ext cx="11778916" cy="4487474"/>
          </a:xfrm>
        </p:spPr>
        <p:txBody>
          <a:bodyPr>
            <a:normAutofit/>
          </a:bodyPr>
          <a:lstStyle/>
          <a:p>
            <a:pPr marL="342797" lvl="1" indent="-342797">
              <a:buFont typeface="Arial" pitchFamily="34" charset="0"/>
              <a:buChar char="•"/>
            </a:pPr>
            <a:r>
              <a:rPr lang="en-US" sz="3200" b="1" i="0" dirty="0">
                <a:cs typeface="MV Boli" panose="02000500030200090000" pitchFamily="2" charset="0"/>
              </a:rPr>
              <a:t>MSM: Men who have Sex with Men</a:t>
            </a:r>
          </a:p>
          <a:p>
            <a:pPr marL="342797" lvl="1" indent="-342797">
              <a:spcAft>
                <a:spcPts val="600"/>
              </a:spcAft>
              <a:buNone/>
            </a:pPr>
            <a:r>
              <a:rPr lang="en-US" sz="3200" i="0" dirty="0">
                <a:cs typeface="MV Boli" panose="02000500030200090000" pitchFamily="2" charset="0"/>
              </a:rPr>
              <a:t>		Male persons who engage in sexual activity with members of the 	same sex, regardless of how they identify themselves; these 	men	may or may not identify as gay, homosexual or bisexual</a:t>
            </a:r>
          </a:p>
          <a:p>
            <a:pPr lvl="4"/>
            <a:r>
              <a:rPr lang="en-US" sz="2400" dirty="0"/>
              <a:t>Term used in CDC surveillance systems. </a:t>
            </a:r>
          </a:p>
          <a:p>
            <a:pPr lvl="4">
              <a:spcAft>
                <a:spcPts val="1800"/>
              </a:spcAft>
            </a:pPr>
            <a:r>
              <a:rPr lang="en-US" sz="2400" dirty="0"/>
              <a:t>Indicates a behavior, not how people self-identify in terms of their sexuality.</a:t>
            </a:r>
            <a:endParaRPr lang="en-US" sz="3200" b="1" i="0" dirty="0"/>
          </a:p>
          <a:p>
            <a:pPr marL="342797" lvl="1" indent="-342797">
              <a:buFont typeface="Arial" pitchFamily="34" charset="0"/>
              <a:buChar char="•"/>
            </a:pPr>
            <a:r>
              <a:rPr lang="en-US" sz="3200" b="1" i="0" dirty="0"/>
              <a:t>YMSM: MSM between the ages of 18-29 years </a:t>
            </a:r>
            <a:endParaRPr lang="en-US" sz="3200" b="1" i="0" dirty="0">
              <a:cs typeface="MV Boli" panose="02000500030200090000" pitchFamily="2" charset="0"/>
            </a:endParaRPr>
          </a:p>
        </p:txBody>
      </p:sp>
      <p:grpSp>
        <p:nvGrpSpPr>
          <p:cNvPr id="4" name="Group 13"/>
          <p:cNvGrpSpPr/>
          <p:nvPr/>
        </p:nvGrpSpPr>
        <p:grpSpPr>
          <a:xfrm>
            <a:off x="9657348" y="4234543"/>
            <a:ext cx="1312425" cy="2623457"/>
            <a:chOff x="3640575" y="3108195"/>
            <a:chExt cx="1550107" cy="3312456"/>
          </a:xfrm>
        </p:grpSpPr>
        <p:pic>
          <p:nvPicPr>
            <p:cNvPr id="10" name="Picture 2" descr="C:\Users\boeser\AppData\Local\Microsoft\Windows\Temporary Internet Files\Content.Outlook\50NMHPL5\lgbt_attc_logo_people-06 (2).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4114800" y="3190653"/>
              <a:ext cx="1075882" cy="3147540"/>
            </a:xfrm>
            <a:prstGeom prst="rect">
              <a:avLst/>
            </a:prstGeom>
            <a:noFill/>
          </p:spPr>
        </p:pic>
        <p:pic>
          <p:nvPicPr>
            <p:cNvPr id="13" name="Picture 2" descr="C:\Users\boeser\AppData\Local\Microsoft\Windows\Temporary Internet Files\Content.Outlook\50NMHPL5\lgbt_attc_logo_people-06 (2).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3640575" y="3108195"/>
              <a:ext cx="1096300" cy="3312456"/>
            </a:xfrm>
            <a:prstGeom prst="rect">
              <a:avLst/>
            </a:prstGeom>
            <a:noFill/>
          </p:spPr>
        </p:pic>
      </p:grpSp>
    </p:spTree>
    <p:extLst>
      <p:ext uri="{BB962C8B-B14F-4D97-AF65-F5344CB8AC3E}">
        <p14:creationId xmlns:p14="http://schemas.microsoft.com/office/powerpoint/2010/main" val="3629669019"/>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9525" y="110548"/>
            <a:ext cx="11667280" cy="1296364"/>
          </a:xfrm>
        </p:spPr>
        <p:txBody>
          <a:bodyPr/>
          <a:lstStyle/>
          <a:p>
            <a:r>
              <a:rPr lang="en-US" dirty="0"/>
              <a:t>SBIRT</a:t>
            </a:r>
          </a:p>
        </p:txBody>
      </p:sp>
      <p:sp>
        <p:nvSpPr>
          <p:cNvPr id="3" name="Content Placeholder 2"/>
          <p:cNvSpPr>
            <a:spLocks noGrp="1"/>
          </p:cNvSpPr>
          <p:nvPr>
            <p:ph idx="1"/>
          </p:nvPr>
        </p:nvSpPr>
        <p:spPr>
          <a:xfrm>
            <a:off x="302391" y="1391083"/>
            <a:ext cx="11657146" cy="4716676"/>
          </a:xfrm>
        </p:spPr>
        <p:txBody>
          <a:bodyPr>
            <a:normAutofit/>
          </a:bodyPr>
          <a:lstStyle/>
          <a:p>
            <a:pPr>
              <a:spcAft>
                <a:spcPts val="1800"/>
              </a:spcAft>
            </a:pPr>
            <a:r>
              <a:rPr lang="en-US" dirty="0"/>
              <a:t>SBIRT is an evidence-based practice used to identify, reduce, and prevent problematic use of alcohol and illicit drugs.</a:t>
            </a:r>
          </a:p>
          <a:p>
            <a:pPr>
              <a:spcAft>
                <a:spcPts val="1800"/>
              </a:spcAft>
            </a:pPr>
            <a:r>
              <a:rPr lang="en-US" dirty="0"/>
              <a:t>Routine and universal screening is recommended for all clients. Particularly important for LGBT/YMSM clients given high rates of alcohol and substance use disorders in these populations.</a:t>
            </a:r>
          </a:p>
          <a:p>
            <a:r>
              <a:rPr lang="en-US" dirty="0"/>
              <a:t>Should also screen all clients for mental health disorders. Could utilize generic screens (e.g., MHSF-III) or tools that screen for particular problems (e.g., anxiety, depression, trauma, suicide).</a:t>
            </a:r>
          </a:p>
          <a:p>
            <a:endParaRPr lang="en-US" dirty="0"/>
          </a:p>
          <a:p>
            <a:endParaRPr lang="en-US" dirty="0"/>
          </a:p>
        </p:txBody>
      </p:sp>
    </p:spTree>
    <p:extLst>
      <p:ext uri="{BB962C8B-B14F-4D97-AF65-F5344CB8AC3E}">
        <p14:creationId xmlns:p14="http://schemas.microsoft.com/office/powerpoint/2010/main" val="2502524810"/>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4644" y="231494"/>
            <a:ext cx="11667280" cy="962845"/>
          </a:xfrm>
        </p:spPr>
        <p:txBody>
          <a:bodyPr/>
          <a:lstStyle/>
          <a:p>
            <a:r>
              <a:rPr lang="en-US" sz="6000" dirty="0"/>
              <a:t>SBIRT</a:t>
            </a:r>
          </a:p>
        </p:txBody>
      </p:sp>
      <p:sp>
        <p:nvSpPr>
          <p:cNvPr id="3" name="Content Placeholder 2"/>
          <p:cNvSpPr>
            <a:spLocks noGrp="1"/>
          </p:cNvSpPr>
          <p:nvPr>
            <p:ph idx="1"/>
          </p:nvPr>
        </p:nvSpPr>
        <p:spPr>
          <a:xfrm>
            <a:off x="332630" y="1330403"/>
            <a:ext cx="11589294" cy="4958774"/>
          </a:xfrm>
        </p:spPr>
        <p:txBody>
          <a:bodyPr>
            <a:normAutofit/>
          </a:bodyPr>
          <a:lstStyle/>
          <a:p>
            <a:r>
              <a:rPr lang="en-US" b="1" i="1" dirty="0">
                <a:solidFill>
                  <a:schemeClr val="accent6"/>
                </a:solidFill>
              </a:rPr>
              <a:t>S</a:t>
            </a:r>
            <a:r>
              <a:rPr lang="en-US" b="1" i="1" dirty="0"/>
              <a:t>creening</a:t>
            </a:r>
            <a:r>
              <a:rPr lang="en-US" dirty="0"/>
              <a:t>: Universal, brief screen that identifies unhealthy substance use (or mental health) through interview or self report</a:t>
            </a:r>
          </a:p>
          <a:p>
            <a:pPr lvl="1"/>
            <a:r>
              <a:rPr lang="en-US" u="sng" dirty="0"/>
              <a:t>Assessment</a:t>
            </a:r>
            <a:r>
              <a:rPr lang="en-US" dirty="0"/>
              <a:t>: additional validated tool to determine severity and consequences  of use</a:t>
            </a:r>
          </a:p>
          <a:p>
            <a:r>
              <a:rPr lang="en-US" b="1" i="1" dirty="0">
                <a:solidFill>
                  <a:schemeClr val="accent6"/>
                </a:solidFill>
              </a:rPr>
              <a:t>B</a:t>
            </a:r>
            <a:r>
              <a:rPr lang="en-US" b="1" i="1" dirty="0"/>
              <a:t>rief </a:t>
            </a:r>
            <a:r>
              <a:rPr lang="en-US" b="1" i="1" dirty="0">
                <a:solidFill>
                  <a:schemeClr val="accent6"/>
                </a:solidFill>
              </a:rPr>
              <a:t>I</a:t>
            </a:r>
            <a:r>
              <a:rPr lang="en-US" b="1" i="1" dirty="0"/>
              <a:t>ntervention</a:t>
            </a:r>
            <a:r>
              <a:rPr lang="en-US" dirty="0"/>
              <a:t>: Brief conversation to raise awareness of risks and build motivation to change </a:t>
            </a:r>
          </a:p>
          <a:p>
            <a:r>
              <a:rPr lang="en-US" b="1" i="1" dirty="0">
                <a:solidFill>
                  <a:schemeClr val="accent6"/>
                </a:solidFill>
              </a:rPr>
              <a:t>R</a:t>
            </a:r>
            <a:r>
              <a:rPr lang="en-US" b="1" i="1" dirty="0"/>
              <a:t>eferral to </a:t>
            </a:r>
            <a:r>
              <a:rPr lang="en-US" b="1" i="1" dirty="0">
                <a:solidFill>
                  <a:schemeClr val="accent6"/>
                </a:solidFill>
              </a:rPr>
              <a:t>T</a:t>
            </a:r>
            <a:r>
              <a:rPr lang="en-US" b="1" i="1" dirty="0"/>
              <a:t>reatment</a:t>
            </a:r>
            <a:r>
              <a:rPr lang="en-US" dirty="0"/>
              <a:t>: a proactive process that facilitates access to substance use treatment, when appropriate</a:t>
            </a:r>
          </a:p>
          <a:p>
            <a:endParaRPr lang="en-US" dirty="0"/>
          </a:p>
        </p:txBody>
      </p:sp>
    </p:spTree>
    <p:extLst>
      <p:ext uri="{BB962C8B-B14F-4D97-AF65-F5344CB8AC3E}">
        <p14:creationId xmlns:p14="http://schemas.microsoft.com/office/powerpoint/2010/main" val="492547895"/>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Special Considerations at Intake for </a:t>
            </a:r>
            <a:br>
              <a:rPr lang="en-US" dirty="0"/>
            </a:br>
            <a:r>
              <a:rPr lang="en-US" dirty="0"/>
              <a:t>YMSM Populations</a:t>
            </a:r>
          </a:p>
        </p:txBody>
      </p:sp>
      <p:sp>
        <p:nvSpPr>
          <p:cNvPr id="3" name="Content Placeholder 2"/>
          <p:cNvSpPr>
            <a:spLocks noGrp="1"/>
          </p:cNvSpPr>
          <p:nvPr>
            <p:ph idx="1"/>
          </p:nvPr>
        </p:nvSpPr>
        <p:spPr>
          <a:xfrm>
            <a:off x="257032" y="1678329"/>
            <a:ext cx="11664891" cy="4654377"/>
          </a:xfrm>
        </p:spPr>
        <p:txBody>
          <a:bodyPr>
            <a:normAutofit fontScale="92500"/>
          </a:bodyPr>
          <a:lstStyle/>
          <a:p>
            <a:r>
              <a:rPr lang="en-US" dirty="0"/>
              <a:t>Be sure to mention that all patients are being screened and information obtained during the screening process is kept strictly confidential</a:t>
            </a:r>
          </a:p>
          <a:p>
            <a:r>
              <a:rPr lang="en-US" dirty="0"/>
              <a:t>Ask patients how they identify (e.g., gender, sexual orientation), including what pronouns they prefer, and respect their wishes</a:t>
            </a:r>
          </a:p>
          <a:p>
            <a:r>
              <a:rPr lang="en-US" dirty="0"/>
              <a:t>NIAAA guideline for non-risky drinking in men is &lt;14 drinks per week, no more than 4 per day.  For women, &lt;7 per week, no more than 3 per day.</a:t>
            </a:r>
          </a:p>
          <a:p>
            <a:pPr lvl="1"/>
            <a:r>
              <a:rPr lang="en-US" dirty="0"/>
              <a:t>Which guidelines would you communicate to a trans man? </a:t>
            </a:r>
          </a:p>
          <a:p>
            <a:pPr lvl="1"/>
            <a:r>
              <a:rPr lang="en-US" dirty="0"/>
              <a:t>How does taking hormones affect alcohol metabolism?</a:t>
            </a:r>
          </a:p>
          <a:p>
            <a:endParaRPr lang="en-US" dirty="0"/>
          </a:p>
          <a:p>
            <a:endParaRPr lang="en-US" dirty="0"/>
          </a:p>
        </p:txBody>
      </p:sp>
    </p:spTree>
    <p:extLst>
      <p:ext uri="{BB962C8B-B14F-4D97-AF65-F5344CB8AC3E}">
        <p14:creationId xmlns:p14="http://schemas.microsoft.com/office/powerpoint/2010/main" val="2712955396"/>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Screening/Assessment Resources</a:t>
            </a:r>
          </a:p>
        </p:txBody>
      </p:sp>
      <p:sp>
        <p:nvSpPr>
          <p:cNvPr id="3" name="Content Placeholder 2"/>
          <p:cNvSpPr>
            <a:spLocks noGrp="1"/>
          </p:cNvSpPr>
          <p:nvPr>
            <p:ph idx="1"/>
          </p:nvPr>
        </p:nvSpPr>
        <p:spPr>
          <a:xfrm>
            <a:off x="347750" y="1678329"/>
            <a:ext cx="11574174" cy="4535257"/>
          </a:xfrm>
        </p:spPr>
        <p:txBody>
          <a:bodyPr/>
          <a:lstStyle/>
          <a:p>
            <a:pPr>
              <a:spcAft>
                <a:spcPts val="1800"/>
              </a:spcAft>
            </a:pPr>
            <a:r>
              <a:rPr lang="en-US" dirty="0"/>
              <a:t>Webinar by the National LGBT Health Education Center (Fenway Institute) </a:t>
            </a:r>
          </a:p>
          <a:p>
            <a:pPr>
              <a:spcAft>
                <a:spcPts val="1800"/>
              </a:spcAft>
            </a:pPr>
            <a:r>
              <a:rPr lang="en-US" dirty="0"/>
              <a:t>Title of webinar: SBIRT And The LGBT Community: Identifying &amp; Addressing Unhealthy Substance Use in Primary Care</a:t>
            </a:r>
          </a:p>
          <a:p>
            <a:pPr>
              <a:spcAft>
                <a:spcPts val="1800"/>
              </a:spcAft>
            </a:pPr>
            <a:r>
              <a:rPr lang="en-US" dirty="0">
                <a:hlinkClick r:id="rId3"/>
              </a:rPr>
              <a:t>http://www.lgbthealtheducation.org/</a:t>
            </a:r>
            <a:endParaRPr lang="en-US" dirty="0"/>
          </a:p>
          <a:p>
            <a:pPr>
              <a:buNone/>
            </a:pPr>
            <a:endParaRPr lang="en-US" dirty="0"/>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b="15476"/>
          <a:stretch/>
        </p:blipFill>
        <p:spPr>
          <a:xfrm>
            <a:off x="0" y="0"/>
            <a:ext cx="12192000" cy="6858001"/>
          </a:xfrm>
          <a:prstGeom prst="rect">
            <a:avLst/>
          </a:prstGeom>
        </p:spPr>
      </p:pic>
      <p:sp>
        <p:nvSpPr>
          <p:cNvPr id="3" name="Content Placeholder 2"/>
          <p:cNvSpPr>
            <a:spLocks noGrp="1"/>
          </p:cNvSpPr>
          <p:nvPr>
            <p:ph idx="1"/>
          </p:nvPr>
        </p:nvSpPr>
        <p:spPr>
          <a:xfrm>
            <a:off x="1862535" y="155642"/>
            <a:ext cx="8466929" cy="1027831"/>
          </a:xfrm>
        </p:spPr>
        <p:txBody>
          <a:bodyPr>
            <a:normAutofit/>
          </a:bodyPr>
          <a:lstStyle/>
          <a:p>
            <a:pPr marL="0" indent="0" algn="ctr">
              <a:buNone/>
            </a:pPr>
            <a:r>
              <a:rPr lang="en-US" sz="5400" dirty="0"/>
              <a:t>Evidence-Based Practices</a:t>
            </a:r>
          </a:p>
        </p:txBody>
      </p:sp>
      <p:sp>
        <p:nvSpPr>
          <p:cNvPr id="5" name="Slide Number Placeholder 3"/>
          <p:cNvSpPr txBox="1">
            <a:spLocks/>
          </p:cNvSpPr>
          <p:nvPr/>
        </p:nvSpPr>
        <p:spPr>
          <a:xfrm>
            <a:off x="8928913" y="6508753"/>
            <a:ext cx="284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D1119996-BF18-4DBE-A1C0-00A82C436D85}" type="slidenum">
              <a:rPr lang="en-US" smtClean="0"/>
              <a:pPr algn="r"/>
              <a:t>124</a:t>
            </a:fld>
            <a:endParaRPr lang="en-US" dirty="0"/>
          </a:p>
        </p:txBody>
      </p:sp>
    </p:spTree>
    <p:extLst>
      <p:ext uri="{BB962C8B-B14F-4D97-AF65-F5344CB8AC3E}">
        <p14:creationId xmlns:p14="http://schemas.microsoft.com/office/powerpoint/2010/main" val="3536296070"/>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Rot="1" noChangeArrowheads="1"/>
          </p:cNvSpPr>
          <p:nvPr>
            <p:ph type="title"/>
          </p:nvPr>
        </p:nvSpPr>
        <p:spPr>
          <a:xfrm>
            <a:off x="635020" y="157856"/>
            <a:ext cx="11052366" cy="957263"/>
          </a:xfrm>
        </p:spPr>
        <p:txBody>
          <a:bodyPr/>
          <a:lstStyle/>
          <a:p>
            <a:pPr eaLnBrk="1" hangingPunct="1"/>
            <a:r>
              <a:rPr lang="en-US" altLang="en-US" dirty="0"/>
              <a:t>What are the most important EBPs?</a:t>
            </a:r>
          </a:p>
        </p:txBody>
      </p:sp>
      <p:sp>
        <p:nvSpPr>
          <p:cNvPr id="290819" name="Rectangle 3"/>
          <p:cNvSpPr>
            <a:spLocks noGrp="1" noChangeArrowheads="1"/>
          </p:cNvSpPr>
          <p:nvPr>
            <p:ph idx="1"/>
          </p:nvPr>
        </p:nvSpPr>
        <p:spPr>
          <a:xfrm>
            <a:off x="287271" y="1148984"/>
            <a:ext cx="11521071" cy="5632815"/>
          </a:xfrm>
        </p:spPr>
        <p:txBody>
          <a:bodyPr>
            <a:normAutofit lnSpcReduction="10000"/>
          </a:bodyPr>
          <a:lstStyle/>
          <a:p>
            <a:pPr marL="457200" lvl="1" indent="0">
              <a:spcBef>
                <a:spcPts val="0"/>
              </a:spcBef>
              <a:spcAft>
                <a:spcPts val="600"/>
              </a:spcAft>
              <a:buNone/>
              <a:defRPr/>
            </a:pPr>
            <a:r>
              <a:rPr lang="en-US" sz="2400" b="1" dirty="0"/>
              <a:t>Behavioral Approaches</a:t>
            </a:r>
          </a:p>
          <a:p>
            <a:pPr marL="1371600" lvl="2" indent="-457200">
              <a:spcBef>
                <a:spcPts val="0"/>
              </a:spcBef>
              <a:spcAft>
                <a:spcPts val="600"/>
              </a:spcAft>
              <a:buFont typeface="Arial" charset="0"/>
              <a:buChar char="•"/>
              <a:defRPr/>
            </a:pPr>
            <a:r>
              <a:rPr lang="en-US" dirty="0"/>
              <a:t>Motivational Interviewing/Brief Intervention</a:t>
            </a:r>
          </a:p>
          <a:p>
            <a:pPr marL="1371600" lvl="2" indent="-457200">
              <a:spcBef>
                <a:spcPts val="0"/>
              </a:spcBef>
              <a:spcAft>
                <a:spcPts val="600"/>
              </a:spcAft>
              <a:buFont typeface="Arial" charset="0"/>
              <a:buChar char="•"/>
              <a:defRPr/>
            </a:pPr>
            <a:r>
              <a:rPr lang="en-US" dirty="0"/>
              <a:t>Contingency Management</a:t>
            </a:r>
          </a:p>
          <a:p>
            <a:pPr marL="1371600" lvl="2" indent="-457200">
              <a:spcBef>
                <a:spcPts val="0"/>
              </a:spcBef>
              <a:spcAft>
                <a:spcPts val="600"/>
              </a:spcAft>
              <a:buFont typeface="Arial" charset="0"/>
              <a:buChar char="•"/>
              <a:defRPr/>
            </a:pPr>
            <a:r>
              <a:rPr lang="en-US" dirty="0"/>
              <a:t>Cognitive-Behavioral Coping Skills Training</a:t>
            </a:r>
          </a:p>
          <a:p>
            <a:pPr marL="1371600" lvl="2" indent="-457200">
              <a:spcBef>
                <a:spcPts val="0"/>
              </a:spcBef>
              <a:spcAft>
                <a:spcPts val="600"/>
              </a:spcAft>
              <a:buFont typeface="Arial" charset="0"/>
              <a:buChar char="•"/>
              <a:defRPr/>
            </a:pPr>
            <a:r>
              <a:rPr lang="en-US" dirty="0"/>
              <a:t>Couples and Family Counseling</a:t>
            </a:r>
          </a:p>
          <a:p>
            <a:pPr marL="1371600" lvl="2" indent="-457200">
              <a:spcBef>
                <a:spcPts val="0"/>
              </a:spcBef>
              <a:spcAft>
                <a:spcPts val="600"/>
              </a:spcAft>
              <a:buFont typeface="Arial" charset="0"/>
              <a:buChar char="•"/>
              <a:defRPr/>
            </a:pPr>
            <a:r>
              <a:rPr lang="en-US" dirty="0"/>
              <a:t>12 Step Facilitation and 12 Step Program Participation</a:t>
            </a:r>
          </a:p>
          <a:p>
            <a:pPr marL="514350" lvl="1" indent="0">
              <a:spcBef>
                <a:spcPts val="0"/>
              </a:spcBef>
              <a:spcAft>
                <a:spcPts val="600"/>
              </a:spcAft>
              <a:buNone/>
              <a:defRPr/>
            </a:pPr>
            <a:r>
              <a:rPr lang="en-US" sz="2400" b="1" dirty="0"/>
              <a:t>Medications for Substance Use Disorders</a:t>
            </a:r>
          </a:p>
          <a:p>
            <a:pPr marL="1371600" lvl="2" indent="-457200">
              <a:spcBef>
                <a:spcPts val="0"/>
              </a:spcBef>
              <a:spcAft>
                <a:spcPts val="600"/>
              </a:spcAft>
              <a:buFont typeface="Arial" charset="0"/>
              <a:buChar char="•"/>
              <a:defRPr/>
            </a:pPr>
            <a:r>
              <a:rPr lang="en-US" dirty="0"/>
              <a:t>Methadone </a:t>
            </a:r>
          </a:p>
          <a:p>
            <a:pPr marL="1371600" lvl="2" indent="-457200">
              <a:spcBef>
                <a:spcPts val="0"/>
              </a:spcBef>
              <a:spcAft>
                <a:spcPts val="600"/>
              </a:spcAft>
              <a:buFont typeface="Arial" charset="0"/>
              <a:buChar char="•"/>
              <a:defRPr/>
            </a:pPr>
            <a:r>
              <a:rPr lang="en-US" dirty="0" err="1"/>
              <a:t>Buprenorphine</a:t>
            </a:r>
            <a:endParaRPr lang="en-US" dirty="0"/>
          </a:p>
          <a:p>
            <a:pPr marL="1371600" lvl="2" indent="-457200">
              <a:spcBef>
                <a:spcPts val="0"/>
              </a:spcBef>
              <a:spcAft>
                <a:spcPts val="600"/>
              </a:spcAft>
              <a:buFont typeface="Arial" charset="0"/>
              <a:buChar char="•"/>
              <a:defRPr/>
            </a:pPr>
            <a:r>
              <a:rPr lang="en-US" dirty="0" err="1"/>
              <a:t>Naltrexone</a:t>
            </a:r>
            <a:r>
              <a:rPr lang="en-US" dirty="0"/>
              <a:t> (oral and extended release)</a:t>
            </a:r>
          </a:p>
          <a:p>
            <a:pPr marL="1371600" lvl="2" indent="-457200">
              <a:spcBef>
                <a:spcPts val="0"/>
              </a:spcBef>
              <a:spcAft>
                <a:spcPts val="600"/>
              </a:spcAft>
              <a:buFont typeface="Arial" charset="0"/>
              <a:buChar char="•"/>
              <a:defRPr/>
            </a:pPr>
            <a:r>
              <a:rPr lang="en-US" dirty="0" err="1"/>
              <a:t>Naloxone</a:t>
            </a:r>
            <a:r>
              <a:rPr lang="en-US" dirty="0"/>
              <a:t> (for overdose prevention)</a:t>
            </a:r>
          </a:p>
          <a:p>
            <a:pPr marL="1371600" lvl="2" indent="-457200">
              <a:spcBef>
                <a:spcPts val="0"/>
              </a:spcBef>
              <a:spcAft>
                <a:spcPts val="600"/>
              </a:spcAft>
              <a:buFont typeface="Arial" charset="0"/>
              <a:buChar char="•"/>
              <a:defRPr/>
            </a:pPr>
            <a:r>
              <a:rPr lang="en-US" dirty="0" err="1"/>
              <a:t>Acamprosate</a:t>
            </a:r>
            <a:endParaRPr lang="en-US" dirty="0"/>
          </a:p>
          <a:p>
            <a:pPr marL="1371600" lvl="2" indent="-457200">
              <a:spcBef>
                <a:spcPts val="0"/>
              </a:spcBef>
              <a:spcAft>
                <a:spcPts val="600"/>
              </a:spcAft>
              <a:buFont typeface="Arial" charset="0"/>
              <a:buChar char="•"/>
              <a:defRPr/>
            </a:pPr>
            <a:r>
              <a:rPr lang="en-US" dirty="0"/>
              <a:t>Antabuse</a:t>
            </a:r>
          </a:p>
        </p:txBody>
      </p:sp>
    </p:spTree>
    <p:extLst>
      <p:ext uri="{BB962C8B-B14F-4D97-AF65-F5344CB8AC3E}">
        <p14:creationId xmlns:p14="http://schemas.microsoft.com/office/powerpoint/2010/main" val="2479445934"/>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Rot="1" noChangeArrowheads="1"/>
          </p:cNvSpPr>
          <p:nvPr>
            <p:ph type="title"/>
          </p:nvPr>
        </p:nvSpPr>
        <p:spPr>
          <a:xfrm>
            <a:off x="254644" y="231494"/>
            <a:ext cx="11667280" cy="857017"/>
          </a:xfrm>
        </p:spPr>
        <p:txBody>
          <a:bodyPr/>
          <a:lstStyle/>
          <a:p>
            <a:pPr eaLnBrk="1" hangingPunct="1"/>
            <a:r>
              <a:rPr lang="en-US" altLang="en-US" sz="4000" dirty="0"/>
              <a:t>Motivational Interviewing</a:t>
            </a:r>
          </a:p>
        </p:txBody>
      </p:sp>
      <p:sp>
        <p:nvSpPr>
          <p:cNvPr id="18435" name="Rectangle 3"/>
          <p:cNvSpPr>
            <a:spLocks noGrp="1" noChangeArrowheads="1"/>
          </p:cNvSpPr>
          <p:nvPr>
            <p:ph idx="1"/>
          </p:nvPr>
        </p:nvSpPr>
        <p:spPr>
          <a:xfrm>
            <a:off x="302390" y="1194339"/>
            <a:ext cx="11619534" cy="5427439"/>
          </a:xfrm>
        </p:spPr>
        <p:txBody>
          <a:bodyPr>
            <a:normAutofit/>
          </a:bodyPr>
          <a:lstStyle/>
          <a:p>
            <a:pPr marL="0" indent="0">
              <a:lnSpc>
                <a:spcPct val="90000"/>
              </a:lnSpc>
              <a:spcAft>
                <a:spcPts val="2138"/>
              </a:spcAft>
              <a:buNone/>
            </a:pPr>
            <a:r>
              <a:rPr lang="en-US" altLang="en-US" sz="2800" dirty="0"/>
              <a:t>Motivational interviewing is a client-centered style of interaction aimed at helping people explore their ambivalence about their substance use and begin to make positive behavioral and psychological changes. Goal is to enhance motivation to change behavior and elicit self-motivational  statements using a supportive, non-confrontational style. The 5 principles of M.I. are:</a:t>
            </a:r>
          </a:p>
          <a:p>
            <a:pPr marL="3544202" lvl="7" indent="-338138">
              <a:lnSpc>
                <a:spcPct val="90000"/>
              </a:lnSpc>
              <a:spcAft>
                <a:spcPts val="338"/>
              </a:spcAft>
              <a:buFontTx/>
              <a:buAutoNum type="arabicPeriod"/>
            </a:pPr>
            <a:r>
              <a:rPr lang="en-US" altLang="en-US" sz="2600" dirty="0"/>
              <a:t>Express empathy</a:t>
            </a:r>
          </a:p>
          <a:p>
            <a:pPr marL="3544202" lvl="7" indent="-338138">
              <a:lnSpc>
                <a:spcPct val="90000"/>
              </a:lnSpc>
              <a:spcAft>
                <a:spcPts val="338"/>
              </a:spcAft>
              <a:buFontTx/>
              <a:buAutoNum type="arabicPeriod"/>
            </a:pPr>
            <a:r>
              <a:rPr lang="en-US" altLang="en-US" sz="2600" dirty="0"/>
              <a:t>Develop discrepancy</a:t>
            </a:r>
          </a:p>
          <a:p>
            <a:pPr marL="3544202" lvl="7" indent="-338138">
              <a:lnSpc>
                <a:spcPct val="90000"/>
              </a:lnSpc>
              <a:spcAft>
                <a:spcPts val="338"/>
              </a:spcAft>
              <a:buFontTx/>
              <a:buAutoNum type="arabicPeriod"/>
            </a:pPr>
            <a:r>
              <a:rPr lang="en-US" altLang="en-US" sz="2600" dirty="0"/>
              <a:t>Avoid argument</a:t>
            </a:r>
          </a:p>
          <a:p>
            <a:pPr marL="3544202" lvl="7" indent="-338138">
              <a:lnSpc>
                <a:spcPct val="90000"/>
              </a:lnSpc>
              <a:spcAft>
                <a:spcPts val="338"/>
              </a:spcAft>
              <a:buFontTx/>
              <a:buAutoNum type="arabicPeriod"/>
            </a:pPr>
            <a:r>
              <a:rPr lang="en-US" altLang="en-US" sz="2600" dirty="0"/>
              <a:t>Roll with resistance</a:t>
            </a:r>
          </a:p>
          <a:p>
            <a:pPr marL="3544202" lvl="7" indent="-338138">
              <a:lnSpc>
                <a:spcPct val="90000"/>
              </a:lnSpc>
              <a:spcAft>
                <a:spcPts val="338"/>
              </a:spcAft>
              <a:buFontTx/>
              <a:buAutoNum type="arabicPeriod"/>
            </a:pPr>
            <a:r>
              <a:rPr lang="en-US" altLang="en-US" sz="2600" dirty="0"/>
              <a:t>Support self-efficacy</a:t>
            </a:r>
          </a:p>
          <a:p>
            <a:pPr>
              <a:spcAft>
                <a:spcPts val="338"/>
              </a:spcAft>
              <a:buNone/>
            </a:pPr>
            <a:endParaRPr lang="en-US" altLang="en-US" sz="2800" dirty="0"/>
          </a:p>
          <a:p>
            <a:pPr>
              <a:spcAft>
                <a:spcPts val="338"/>
              </a:spcAft>
              <a:buNone/>
            </a:pPr>
            <a:endParaRPr lang="en-US" altLang="en-US" sz="2800" dirty="0"/>
          </a:p>
        </p:txBody>
      </p:sp>
    </p:spTree>
    <p:extLst>
      <p:ext uri="{BB962C8B-B14F-4D97-AF65-F5344CB8AC3E}">
        <p14:creationId xmlns:p14="http://schemas.microsoft.com/office/powerpoint/2010/main" val="1422466084"/>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Promising Practice</a:t>
            </a:r>
          </a:p>
        </p:txBody>
      </p:sp>
      <p:sp>
        <p:nvSpPr>
          <p:cNvPr id="5" name="Text Placeholder 4"/>
          <p:cNvSpPr>
            <a:spLocks noGrp="1"/>
          </p:cNvSpPr>
          <p:nvPr>
            <p:ph type="body" idx="1"/>
          </p:nvPr>
        </p:nvSpPr>
        <p:spPr>
          <a:xfrm>
            <a:off x="639839" y="1928187"/>
            <a:ext cx="6693126" cy="639762"/>
          </a:xfrm>
        </p:spPr>
        <p:txBody>
          <a:bodyPr>
            <a:noAutofit/>
          </a:bodyPr>
          <a:lstStyle/>
          <a:p>
            <a:r>
              <a:rPr lang="en-US" sz="3600" b="0" dirty="0"/>
              <a:t>The Anchor Project (Arizona)</a:t>
            </a:r>
          </a:p>
        </p:txBody>
      </p:sp>
      <p:pic>
        <p:nvPicPr>
          <p:cNvPr id="4098" name="Picture 2"/>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tretch>
            <a:fillRect/>
          </a:stretch>
        </p:blipFill>
        <p:spPr bwMode="auto">
          <a:xfrm>
            <a:off x="8755660" y="2562730"/>
            <a:ext cx="2786113" cy="243861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8" name="Content Placeholder 6"/>
          <p:cNvSpPr txBox="1">
            <a:spLocks/>
          </p:cNvSpPr>
          <p:nvPr/>
        </p:nvSpPr>
        <p:spPr>
          <a:xfrm>
            <a:off x="574541" y="2905994"/>
            <a:ext cx="8240137" cy="3216883"/>
          </a:xfrm>
          <a:prstGeom prst="rect">
            <a:avLst/>
          </a:prstGeom>
        </p:spPr>
        <p:txBody>
          <a:bodyPr vert="horz" lIns="91440" tIns="45720" rIns="91440" bIns="45720" rtlCol="0">
            <a:normAutofit/>
          </a:bodyPr>
          <a:lstStyle/>
          <a:p>
            <a:pPr marL="342797" marR="0" lvl="0" indent="-342797" algn="l" defTabSz="914126" rtl="0" eaLnBrk="1" fontAlgn="auto" latinLnBrk="0" hangingPunct="1">
              <a:lnSpc>
                <a:spcPct val="100000"/>
              </a:lnSpc>
              <a:spcBef>
                <a:spcPct val="20000"/>
              </a:spcBef>
              <a:spcAft>
                <a:spcPts val="2400"/>
              </a:spcAft>
              <a:buClrTx/>
              <a:buSzTx/>
              <a:buFont typeface="Arial" pitchFamily="34" charset="0"/>
              <a:buChar char="•"/>
              <a:tabLst/>
              <a:defRPr/>
            </a:pPr>
            <a:r>
              <a:rPr kumimoji="0" lang="en-US" sz="2400" b="0" i="0" u="none" strike="noStrike" kern="1200" cap="none" spc="0" normalizeH="0" baseline="0" noProof="0" dirty="0">
                <a:ln>
                  <a:noFill/>
                </a:ln>
                <a:solidFill>
                  <a:schemeClr val="tx1"/>
                </a:solidFill>
                <a:effectLst/>
                <a:uLnTx/>
                <a:uFillTx/>
                <a:latin typeface="+mj-lt"/>
                <a:ea typeface="+mn-ea"/>
                <a:cs typeface="MV Boli" panose="02000500030200090000" pitchFamily="2" charset="0"/>
              </a:rPr>
              <a:t>SAMHSA-funded,</a:t>
            </a:r>
            <a:r>
              <a:rPr kumimoji="0" lang="en-US" sz="2400" b="0" i="0" u="none" strike="noStrike" kern="1200" cap="none" spc="0" normalizeH="0" noProof="0" dirty="0">
                <a:ln>
                  <a:noFill/>
                </a:ln>
                <a:solidFill>
                  <a:schemeClr val="tx1"/>
                </a:solidFill>
                <a:effectLst/>
                <a:uLnTx/>
                <a:uFillTx/>
                <a:latin typeface="+mj-lt"/>
                <a:ea typeface="+mn-ea"/>
                <a:cs typeface="MV Boli" panose="02000500030200090000" pitchFamily="2" charset="0"/>
              </a:rPr>
              <a:t> collaboration of three organizations</a:t>
            </a:r>
          </a:p>
          <a:p>
            <a:pPr marL="342797" marR="0" lvl="0" indent="-342797" algn="l" defTabSz="914126" rtl="0" eaLnBrk="1" fontAlgn="auto" latinLnBrk="0" hangingPunct="1">
              <a:lnSpc>
                <a:spcPct val="100000"/>
              </a:lnSpc>
              <a:spcBef>
                <a:spcPct val="20000"/>
              </a:spcBef>
              <a:spcAft>
                <a:spcPts val="2400"/>
              </a:spcAft>
              <a:buClrTx/>
              <a:buSzTx/>
              <a:buFont typeface="Arial" pitchFamily="34" charset="0"/>
              <a:buChar char="•"/>
              <a:tabLst/>
              <a:defRPr/>
            </a:pPr>
            <a:r>
              <a:rPr lang="en-US" sz="2400" baseline="0" dirty="0">
                <a:latin typeface="+mj-lt"/>
                <a:cs typeface="MV Boli" panose="02000500030200090000" pitchFamily="2" charset="0"/>
              </a:rPr>
              <a:t>Targets</a:t>
            </a:r>
            <a:r>
              <a:rPr lang="en-US" sz="2400" dirty="0">
                <a:latin typeface="+mj-lt"/>
                <a:cs typeface="MV Boli" panose="02000500030200090000" pitchFamily="2" charset="0"/>
              </a:rPr>
              <a:t> unstably- housed LGBT young adults</a:t>
            </a:r>
          </a:p>
          <a:p>
            <a:pPr marL="342797" marR="0" lvl="0" indent="-342797" algn="l" defTabSz="914126" rtl="0" eaLnBrk="1" fontAlgn="auto" latinLnBrk="0" hangingPunct="1">
              <a:lnSpc>
                <a:spcPct val="100000"/>
              </a:lnSpc>
              <a:spcBef>
                <a:spcPct val="20000"/>
              </a:spcBef>
              <a:spcAft>
                <a:spcPts val="2400"/>
              </a:spcAft>
              <a:buClrTx/>
              <a:buSzTx/>
              <a:buFont typeface="Arial" pitchFamily="34" charset="0"/>
              <a:buChar char="•"/>
              <a:tabLst/>
              <a:defRPr/>
            </a:pPr>
            <a:r>
              <a:rPr kumimoji="0" lang="en-US" sz="2400" b="0" i="0" u="none" strike="noStrike" kern="1200" cap="none" spc="0" normalizeH="0" baseline="0" noProof="0" dirty="0">
                <a:ln>
                  <a:noFill/>
                </a:ln>
                <a:solidFill>
                  <a:schemeClr val="tx1"/>
                </a:solidFill>
                <a:effectLst/>
                <a:uLnTx/>
                <a:uFillTx/>
                <a:latin typeface="+mj-lt"/>
                <a:ea typeface="+mn-ea"/>
                <a:cs typeface="MV Boli" panose="02000500030200090000" pitchFamily="2" charset="0"/>
              </a:rPr>
              <a:t>42% of participants are People of Color</a:t>
            </a:r>
          </a:p>
          <a:p>
            <a:pPr marL="342797" marR="0" lvl="0" indent="-342797" algn="l" defTabSz="914126" rtl="0" eaLnBrk="1" fontAlgn="auto" latinLnBrk="0" hangingPunct="1">
              <a:lnSpc>
                <a:spcPct val="100000"/>
              </a:lnSpc>
              <a:spcBef>
                <a:spcPct val="20000"/>
              </a:spcBef>
              <a:spcAft>
                <a:spcPts val="2400"/>
              </a:spcAft>
              <a:buClrTx/>
              <a:buSzTx/>
              <a:buFont typeface="Arial" pitchFamily="34" charset="0"/>
              <a:buChar char="•"/>
              <a:tabLst/>
              <a:defRPr/>
            </a:pPr>
            <a:r>
              <a:rPr lang="en-US" sz="2400" dirty="0">
                <a:latin typeface="+mj-lt"/>
                <a:cs typeface="MV Boli" panose="02000500030200090000" pitchFamily="2" charset="0"/>
              </a:rPr>
              <a:t>Motivational Interviewing framework guides the program</a:t>
            </a:r>
            <a:endParaRPr kumimoji="0" lang="en-US" sz="2400" b="0" i="0" u="none" strike="noStrike" kern="1200" cap="none" spc="0" normalizeH="0" baseline="0" noProof="0" dirty="0">
              <a:ln>
                <a:noFill/>
              </a:ln>
              <a:solidFill>
                <a:schemeClr val="tx1"/>
              </a:solidFill>
              <a:effectLst/>
              <a:uLnTx/>
              <a:uFillTx/>
              <a:latin typeface="+mj-lt"/>
              <a:ea typeface="+mn-ea"/>
              <a:cs typeface="MV Boli" panose="02000500030200090000" pitchFamily="2" charset="0"/>
            </a:endParaRPr>
          </a:p>
        </p:txBody>
      </p:sp>
    </p:spTree>
    <p:extLst>
      <p:ext uri="{BB962C8B-B14F-4D97-AF65-F5344CB8AC3E}">
        <p14:creationId xmlns:p14="http://schemas.microsoft.com/office/powerpoint/2010/main" val="2970503513"/>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Service Population Needs</a:t>
            </a:r>
          </a:p>
        </p:txBody>
      </p:sp>
      <p:sp>
        <p:nvSpPr>
          <p:cNvPr id="6" name="Content Placeholder 5"/>
          <p:cNvSpPr>
            <a:spLocks noGrp="1"/>
          </p:cNvSpPr>
          <p:nvPr>
            <p:ph idx="1"/>
          </p:nvPr>
        </p:nvSpPr>
        <p:spPr/>
        <p:txBody>
          <a:bodyPr/>
          <a:lstStyle/>
          <a:p>
            <a:r>
              <a:rPr lang="en-US" dirty="0"/>
              <a:t>Societal Context</a:t>
            </a:r>
          </a:p>
          <a:p>
            <a:endParaRPr lang="en-US" dirty="0"/>
          </a:p>
          <a:p>
            <a:r>
              <a:rPr lang="en-US" dirty="0"/>
              <a:t>4 Core Needs for LGBTQ clients</a:t>
            </a:r>
          </a:p>
          <a:p>
            <a:pPr lvl="1"/>
            <a:r>
              <a:rPr lang="en-US" dirty="0"/>
              <a:t>Safety</a:t>
            </a:r>
          </a:p>
          <a:p>
            <a:pPr lvl="1"/>
            <a:r>
              <a:rPr lang="en-US" dirty="0"/>
              <a:t>Affirmation	</a:t>
            </a:r>
          </a:p>
          <a:p>
            <a:pPr lvl="1"/>
            <a:r>
              <a:rPr lang="en-US" dirty="0"/>
              <a:t>Community</a:t>
            </a:r>
          </a:p>
          <a:p>
            <a:pPr lvl="1"/>
            <a:r>
              <a:rPr lang="en-US" dirty="0"/>
              <a:t>Autonomy </a:t>
            </a:r>
          </a:p>
        </p:txBody>
      </p:sp>
      <p:pic>
        <p:nvPicPr>
          <p:cNvPr id="8" name="Content Placeholder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77743" y="1600200"/>
            <a:ext cx="3733800" cy="4648200"/>
          </a:xfrm>
          <a:prstGeom prst="rect">
            <a:avLst/>
          </a:prstGeom>
        </p:spPr>
      </p:pic>
    </p:spTree>
    <p:extLst>
      <p:ext uri="{BB962C8B-B14F-4D97-AF65-F5344CB8AC3E}">
        <p14:creationId xmlns:p14="http://schemas.microsoft.com/office/powerpoint/2010/main" val="4029365243"/>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How Anchor </a:t>
            </a:r>
            <a:r>
              <a:rPr lang="en-US" dirty="0" err="1"/>
              <a:t>Operationalizes</a:t>
            </a:r>
            <a:r>
              <a:rPr lang="en-US" dirty="0"/>
              <a:t> MI</a:t>
            </a:r>
          </a:p>
        </p:txBody>
      </p:sp>
      <p:sp>
        <p:nvSpPr>
          <p:cNvPr id="5" name="Content Placeholder 4"/>
          <p:cNvSpPr>
            <a:spLocks noGrp="1"/>
          </p:cNvSpPr>
          <p:nvPr>
            <p:ph sz="half" idx="1"/>
          </p:nvPr>
        </p:nvSpPr>
        <p:spPr>
          <a:xfrm>
            <a:off x="609600" y="1600200"/>
            <a:ext cx="5457371" cy="2185988"/>
          </a:xfrm>
        </p:spPr>
        <p:txBody>
          <a:bodyPr>
            <a:normAutofit fontScale="77500" lnSpcReduction="20000"/>
          </a:bodyPr>
          <a:lstStyle/>
          <a:p>
            <a:r>
              <a:rPr lang="en-US" dirty="0"/>
              <a:t>Formal &amp; informal interactions </a:t>
            </a:r>
          </a:p>
          <a:p>
            <a:pPr lvl="1"/>
            <a:r>
              <a:rPr lang="en-US" dirty="0"/>
              <a:t>4 skills – OARS</a:t>
            </a:r>
          </a:p>
          <a:p>
            <a:pPr lvl="2"/>
            <a:r>
              <a:rPr lang="en-US" dirty="0"/>
              <a:t>Open-ended questions</a:t>
            </a:r>
          </a:p>
          <a:p>
            <a:pPr lvl="2"/>
            <a:r>
              <a:rPr lang="en-US" dirty="0"/>
              <a:t>Affirmations</a:t>
            </a:r>
          </a:p>
          <a:p>
            <a:pPr lvl="2"/>
            <a:r>
              <a:rPr lang="en-US" dirty="0"/>
              <a:t>Reflective listening</a:t>
            </a:r>
          </a:p>
          <a:p>
            <a:pPr lvl="2"/>
            <a:r>
              <a:rPr lang="en-US" dirty="0"/>
              <a:t>Summary statements </a:t>
            </a:r>
          </a:p>
          <a:p>
            <a:endParaRPr lang="en-US" dirty="0"/>
          </a:p>
        </p:txBody>
      </p:sp>
      <p:sp>
        <p:nvSpPr>
          <p:cNvPr id="6" name="Text Placeholder 5"/>
          <p:cNvSpPr>
            <a:spLocks noGrp="1"/>
          </p:cNvSpPr>
          <p:nvPr>
            <p:ph type="body" sz="half" idx="2"/>
          </p:nvPr>
        </p:nvSpPr>
        <p:spPr>
          <a:xfrm>
            <a:off x="609600" y="3938589"/>
            <a:ext cx="5442857" cy="2187575"/>
          </a:xfrm>
        </p:spPr>
        <p:txBody>
          <a:bodyPr>
            <a:normAutofit fontScale="70000" lnSpcReduction="20000"/>
          </a:bodyPr>
          <a:lstStyle/>
          <a:p>
            <a:r>
              <a:rPr lang="en-US" sz="4500" dirty="0"/>
              <a:t>BUOY - Asking for Help</a:t>
            </a:r>
          </a:p>
          <a:p>
            <a:pPr lvl="1"/>
            <a:r>
              <a:rPr lang="en-US" sz="4500" dirty="0"/>
              <a:t>Guiding vs. directive style</a:t>
            </a:r>
          </a:p>
          <a:p>
            <a:pPr lvl="1"/>
            <a:r>
              <a:rPr lang="en-US" sz="4500" dirty="0"/>
              <a:t>Follow up questions</a:t>
            </a:r>
          </a:p>
          <a:p>
            <a:pPr lvl="1"/>
            <a:r>
              <a:rPr lang="en-US" sz="4500" dirty="0"/>
              <a:t>Collaboration</a:t>
            </a:r>
          </a:p>
          <a:p>
            <a:endParaRPr lang="en-US" dirty="0"/>
          </a:p>
        </p:txBody>
      </p:sp>
      <p:sp>
        <p:nvSpPr>
          <p:cNvPr id="7" name="Content Placeholder 3"/>
          <p:cNvSpPr txBox="1">
            <a:spLocks/>
          </p:cNvSpPr>
          <p:nvPr/>
        </p:nvSpPr>
        <p:spPr>
          <a:xfrm>
            <a:off x="5866373" y="1567549"/>
            <a:ext cx="6093164" cy="4525963"/>
          </a:xfrm>
          <a:prstGeom prst="rect">
            <a:avLst/>
          </a:prstGeom>
        </p:spPr>
        <p:txBody>
          <a:bodyPr vert="horz" lIns="91440" tIns="45720" rIns="91440" bIns="45720" rtlCol="0">
            <a:normAutofit fontScale="92500" lnSpcReduction="10000"/>
          </a:bodyPr>
          <a:lstStyle/>
          <a:p>
            <a:pPr marL="342797" marR="0" lvl="0" indent="-342797" algn="l" defTabSz="914126" rtl="0" eaLnBrk="1" fontAlgn="auto" latinLnBrk="0" hangingPunct="1">
              <a:lnSpc>
                <a:spcPct val="100000"/>
              </a:lnSpc>
              <a:spcBef>
                <a:spcPct val="20000"/>
              </a:spcBef>
              <a:spcAft>
                <a:spcPts val="0"/>
              </a:spcAft>
              <a:buClrTx/>
              <a:buSzTx/>
              <a:buFont typeface="Arial" pitchFamily="34" charset="0"/>
              <a:buChar char="•"/>
              <a:tabLst/>
              <a:defRPr/>
            </a:pPr>
            <a:r>
              <a:rPr kumimoji="0" lang="en-US" sz="3000" i="0" u="none" strike="noStrike" kern="1200" cap="none" spc="0" normalizeH="0" baseline="0" noProof="0" dirty="0">
                <a:ln>
                  <a:noFill/>
                </a:ln>
                <a:solidFill>
                  <a:schemeClr val="tx1"/>
                </a:solidFill>
                <a:effectLst/>
                <a:uLnTx/>
                <a:uFillTx/>
                <a:latin typeface="+mj-lt"/>
                <a:ea typeface="+mn-ea"/>
                <a:cs typeface="MV Boli" panose="02000500030200090000" pitchFamily="2" charset="0"/>
              </a:rPr>
              <a:t>S.H.A.R.E. - Negotiating Safer Sex</a:t>
            </a:r>
          </a:p>
          <a:p>
            <a:pPr marL="742727" marR="0" lvl="1" indent="-285664" algn="l" defTabSz="914126" rtl="0" eaLnBrk="1" fontAlgn="auto" latinLnBrk="0" hangingPunct="1">
              <a:lnSpc>
                <a:spcPct val="100000"/>
              </a:lnSpc>
              <a:spcBef>
                <a:spcPct val="20000"/>
              </a:spcBef>
              <a:spcAft>
                <a:spcPts val="0"/>
              </a:spcAft>
              <a:buClrTx/>
              <a:buSzTx/>
              <a:buFont typeface="Arial" pitchFamily="34" charset="0"/>
              <a:buChar char="–"/>
              <a:tabLst/>
              <a:defRPr/>
            </a:pPr>
            <a:r>
              <a:rPr kumimoji="0" lang="en-US" sz="3200" i="1" u="none" strike="noStrike" kern="1200" cap="none" spc="0" normalizeH="0" baseline="0" noProof="0" dirty="0">
                <a:ln>
                  <a:noFill/>
                </a:ln>
                <a:solidFill>
                  <a:schemeClr val="tx1"/>
                </a:solidFill>
                <a:effectLst/>
                <a:uLnTx/>
                <a:uFillTx/>
                <a:latin typeface="+mj-lt"/>
                <a:ea typeface="+mn-ea"/>
                <a:cs typeface="Arial" panose="020B0604020202020204" pitchFamily="34" charset="0"/>
              </a:rPr>
              <a:t>Barriers to using barriers</a:t>
            </a:r>
          </a:p>
          <a:p>
            <a:pPr marL="1142657" marR="0" lvl="2" indent="-228531" algn="l" defTabSz="914126" rtl="0" eaLnBrk="1" fontAlgn="auto" latinLnBrk="0" hangingPunct="1">
              <a:lnSpc>
                <a:spcPct val="100000"/>
              </a:lnSpc>
              <a:spcBef>
                <a:spcPct val="20000"/>
              </a:spcBef>
              <a:spcAft>
                <a:spcPts val="0"/>
              </a:spcAft>
              <a:buClrTx/>
              <a:buSzTx/>
              <a:buFont typeface="Arial" pitchFamily="34" charset="0"/>
              <a:buChar char="•"/>
              <a:tabLst/>
              <a:defRPr/>
            </a:pPr>
            <a:r>
              <a:rPr kumimoji="0" lang="en-US" sz="2800" i="1" u="none" strike="noStrike" kern="1200" cap="none" spc="0" normalizeH="0" baseline="0" noProof="0" dirty="0">
                <a:ln>
                  <a:noFill/>
                </a:ln>
                <a:solidFill>
                  <a:schemeClr val="tx1"/>
                </a:solidFill>
                <a:effectLst/>
                <a:uLnTx/>
                <a:uFillTx/>
                <a:latin typeface="+mj-lt"/>
                <a:ea typeface="+mn-ea"/>
                <a:cs typeface="Arial" panose="020B0604020202020204" pitchFamily="34" charset="0"/>
              </a:rPr>
              <a:t>Cost-benefit analysis of using safer sex protection versus not </a:t>
            </a:r>
          </a:p>
          <a:p>
            <a:pPr marL="1142657" marR="0" lvl="2" indent="-228531" algn="l" defTabSz="914126" rtl="0" eaLnBrk="1" fontAlgn="auto" latinLnBrk="0" hangingPunct="1">
              <a:lnSpc>
                <a:spcPct val="100000"/>
              </a:lnSpc>
              <a:spcBef>
                <a:spcPct val="20000"/>
              </a:spcBef>
              <a:spcAft>
                <a:spcPts val="0"/>
              </a:spcAft>
              <a:buClrTx/>
              <a:buSzTx/>
              <a:buFont typeface="Arial" pitchFamily="34" charset="0"/>
              <a:buChar char="•"/>
              <a:tabLst/>
              <a:defRPr/>
            </a:pPr>
            <a:r>
              <a:rPr kumimoji="0" lang="en-US" sz="2800" i="1" u="none" strike="noStrike" kern="1200" cap="none" spc="0" normalizeH="0" baseline="0" noProof="0" dirty="0">
                <a:ln>
                  <a:noFill/>
                </a:ln>
                <a:solidFill>
                  <a:schemeClr val="tx1"/>
                </a:solidFill>
                <a:effectLst/>
                <a:uLnTx/>
                <a:uFillTx/>
                <a:latin typeface="+mj-lt"/>
                <a:ea typeface="+mn-ea"/>
                <a:cs typeface="Arial" panose="020B0604020202020204" pitchFamily="34" charset="0"/>
              </a:rPr>
              <a:t>Highlights conscious decision-making that occurs </a:t>
            </a:r>
          </a:p>
          <a:p>
            <a:pPr marL="742727" marR="0" lvl="1" indent="-285664" algn="l" defTabSz="914126" rtl="0" eaLnBrk="1" fontAlgn="auto" latinLnBrk="0" hangingPunct="1">
              <a:lnSpc>
                <a:spcPct val="100000"/>
              </a:lnSpc>
              <a:spcBef>
                <a:spcPct val="20000"/>
              </a:spcBef>
              <a:spcAft>
                <a:spcPts val="0"/>
              </a:spcAft>
              <a:buClrTx/>
              <a:buSzTx/>
              <a:buFont typeface="Arial" pitchFamily="34" charset="0"/>
              <a:buChar char="–"/>
              <a:tabLst/>
              <a:defRPr/>
            </a:pPr>
            <a:r>
              <a:rPr kumimoji="0" lang="en-US" sz="3200" i="1" u="none" strike="noStrike" kern="1200" cap="none" spc="0" normalizeH="0" baseline="0" noProof="0" dirty="0">
                <a:ln>
                  <a:noFill/>
                </a:ln>
                <a:solidFill>
                  <a:schemeClr val="tx1"/>
                </a:solidFill>
                <a:effectLst/>
                <a:uLnTx/>
                <a:uFillTx/>
                <a:latin typeface="+mj-lt"/>
                <a:ea typeface="+mn-ea"/>
                <a:cs typeface="Arial" panose="020B0604020202020204" pitchFamily="34" charset="0"/>
              </a:rPr>
              <a:t>Sexual Health Practices Self-Efficacy Assessment</a:t>
            </a:r>
          </a:p>
          <a:p>
            <a:pPr marL="1142657" marR="0" lvl="2" indent="-228531" algn="l" defTabSz="914126" rtl="0" eaLnBrk="1" fontAlgn="auto" latinLnBrk="0" hangingPunct="1">
              <a:lnSpc>
                <a:spcPct val="100000"/>
              </a:lnSpc>
              <a:spcBef>
                <a:spcPct val="20000"/>
              </a:spcBef>
              <a:spcAft>
                <a:spcPts val="0"/>
              </a:spcAft>
              <a:buClrTx/>
              <a:buSzTx/>
              <a:buFont typeface="Arial" pitchFamily="34" charset="0"/>
              <a:buChar char="•"/>
              <a:tabLst/>
              <a:defRPr/>
            </a:pPr>
            <a:r>
              <a:rPr kumimoji="0" lang="en-US" sz="2800" i="1" u="none" strike="noStrike" kern="1200" cap="none" spc="0" normalizeH="0" baseline="0" noProof="0" dirty="0">
                <a:ln>
                  <a:noFill/>
                </a:ln>
                <a:solidFill>
                  <a:schemeClr val="tx1"/>
                </a:solidFill>
                <a:effectLst/>
                <a:uLnTx/>
                <a:uFillTx/>
                <a:latin typeface="+mj-lt"/>
                <a:ea typeface="+mn-ea"/>
                <a:cs typeface="Arial" panose="020B0604020202020204" pitchFamily="34" charset="0"/>
              </a:rPr>
              <a:t>Evaluate confidence level</a:t>
            </a:r>
          </a:p>
          <a:p>
            <a:pPr marL="1142657" marR="0" lvl="2" indent="-228531" algn="l" defTabSz="914126" rtl="0" eaLnBrk="1" fontAlgn="auto" latinLnBrk="0" hangingPunct="1">
              <a:lnSpc>
                <a:spcPct val="100000"/>
              </a:lnSpc>
              <a:spcBef>
                <a:spcPct val="20000"/>
              </a:spcBef>
              <a:spcAft>
                <a:spcPts val="0"/>
              </a:spcAft>
              <a:buClrTx/>
              <a:buSzTx/>
              <a:buFont typeface="Arial" pitchFamily="34" charset="0"/>
              <a:buChar char="•"/>
              <a:tabLst/>
              <a:defRPr/>
            </a:pPr>
            <a:r>
              <a:rPr kumimoji="0" lang="en-US" sz="2800" i="1" u="none" strike="noStrike" kern="1200" cap="none" spc="0" normalizeH="0" baseline="0" noProof="0" dirty="0">
                <a:ln>
                  <a:noFill/>
                </a:ln>
                <a:solidFill>
                  <a:schemeClr val="tx1"/>
                </a:solidFill>
                <a:effectLst/>
                <a:uLnTx/>
                <a:uFillTx/>
                <a:latin typeface="+mj-lt"/>
                <a:ea typeface="+mn-ea"/>
                <a:cs typeface="Arial" panose="020B0604020202020204" pitchFamily="34" charset="0"/>
              </a:rPr>
              <a:t>Identify ways to boost confidence </a:t>
            </a:r>
          </a:p>
          <a:p>
            <a:pPr marL="742727" marR="0" lvl="1" indent="-285664" algn="l" defTabSz="914126" rtl="0" eaLnBrk="1" fontAlgn="auto" latinLnBrk="0" hangingPunct="1">
              <a:lnSpc>
                <a:spcPct val="100000"/>
              </a:lnSpc>
              <a:spcBef>
                <a:spcPct val="20000"/>
              </a:spcBef>
              <a:spcAft>
                <a:spcPts val="0"/>
              </a:spcAft>
              <a:buClrTx/>
              <a:buSzTx/>
              <a:buFont typeface="Arial" pitchFamily="34" charset="0"/>
              <a:buChar char="–"/>
              <a:tabLst/>
              <a:defRPr/>
            </a:pPr>
            <a:endParaRPr kumimoji="0" lang="en-US" sz="3200" b="0" i="1" u="none" strike="noStrike" kern="1200" cap="none" spc="0" normalizeH="0" baseline="0" noProof="0" dirty="0">
              <a:ln>
                <a:noFill/>
              </a:ln>
              <a:solidFill>
                <a:schemeClr val="tx1"/>
              </a:solidFill>
              <a:effectLst/>
              <a:uLnTx/>
              <a:uFillTx/>
              <a:latin typeface="+mj-lt"/>
              <a:ea typeface="+mn-ea"/>
              <a:cs typeface="Arial" panose="020B0604020202020204" pitchFamily="34"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Exploring Identity</a:t>
            </a:r>
          </a:p>
        </p:txBody>
      </p:sp>
      <p:sp>
        <p:nvSpPr>
          <p:cNvPr id="3" name="Content Placeholder 2"/>
          <p:cNvSpPr>
            <a:spLocks noGrp="1"/>
          </p:cNvSpPr>
          <p:nvPr>
            <p:ph idx="1"/>
          </p:nvPr>
        </p:nvSpPr>
        <p:spPr>
          <a:xfrm>
            <a:off x="677761" y="1371600"/>
            <a:ext cx="11227443" cy="5359939"/>
          </a:xfrm>
        </p:spPr>
        <p:txBody>
          <a:bodyPr>
            <a:normAutofit fontScale="85000" lnSpcReduction="20000"/>
          </a:bodyPr>
          <a:lstStyle/>
          <a:p>
            <a:pPr lvl="0"/>
            <a:r>
              <a:rPr lang="en-US" sz="3800" dirty="0"/>
              <a:t>A way to avoid bias and judgment towards male clients who engage in sex with other males is to avoid labeling a client’s sexual orientation based on their behavior only. </a:t>
            </a:r>
          </a:p>
          <a:p>
            <a:pPr lvl="1"/>
            <a:r>
              <a:rPr lang="en-US" sz="3000" dirty="0"/>
              <a:t>– Example:  “He must be gay if he sleeps with men.”</a:t>
            </a:r>
            <a:br>
              <a:rPr lang="en-US" sz="3000" dirty="0"/>
            </a:br>
            <a:endParaRPr lang="en-US" sz="1500" dirty="0"/>
          </a:p>
          <a:p>
            <a:pPr lvl="0"/>
            <a:r>
              <a:rPr lang="en-US" sz="3800" dirty="0"/>
              <a:t>For some men, their same-sex sexual encounters may be restricted by institutional settings. </a:t>
            </a:r>
          </a:p>
          <a:p>
            <a:pPr lvl="1"/>
            <a:r>
              <a:rPr lang="en-US" sz="3000" dirty="0"/>
              <a:t>– Example: military, prisons, sleep away camp, boarding schools, college, seminary, fraternities or other predominantly gender-specific environments. </a:t>
            </a:r>
            <a:br>
              <a:rPr lang="en-US" sz="3000" dirty="0"/>
            </a:br>
            <a:endParaRPr lang="en-US" sz="1600" dirty="0"/>
          </a:p>
          <a:p>
            <a:pPr lvl="0"/>
            <a:r>
              <a:rPr lang="en-US" sz="3800" dirty="0"/>
              <a:t>We aim to respect and affirm clients’ identities, regardless of our opinions and judgments.</a:t>
            </a:r>
            <a:endParaRPr lang="en-US" sz="3000" dirty="0"/>
          </a:p>
          <a:p>
            <a:pPr lvl="0"/>
            <a:r>
              <a:rPr lang="en-US" sz="3800" dirty="0"/>
              <a:t>Whatever word, description and or term client’s use, we should reflect that wording in our interactions with that client.</a:t>
            </a:r>
          </a:p>
        </p:txBody>
      </p:sp>
    </p:spTree>
    <p:extLst>
      <p:ext uri="{BB962C8B-B14F-4D97-AF65-F5344CB8AC3E}">
        <p14:creationId xmlns:p14="http://schemas.microsoft.com/office/powerpoint/2010/main" val="1863873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ipe(left)">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wipe(left)">
                                      <p:cBhvr>
                                        <p:cTn id="15" dur="500"/>
                                        <p:tgtEl>
                                          <p:spTgt spid="3">
                                            <p:txEl>
                                              <p:pRg st="2" end="2"/>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wipe(left)">
                                      <p:cBhvr>
                                        <p:cTn id="18" dur="500"/>
                                        <p:tgtEl>
                                          <p:spTgt spid="3">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wipe(left)">
                                      <p:cBhvr>
                                        <p:cTn id="23" dur="500"/>
                                        <p:tgtEl>
                                          <p:spTgt spid="3">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wipe(left)">
                                      <p:cBhvr>
                                        <p:cTn id="28"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4" name="Rectangle 2"/>
          <p:cNvSpPr>
            <a:spLocks noGrp="1" noRot="1" noChangeArrowheads="1"/>
          </p:cNvSpPr>
          <p:nvPr>
            <p:ph type="title"/>
          </p:nvPr>
        </p:nvSpPr>
        <p:spPr/>
        <p:txBody>
          <a:bodyPr>
            <a:normAutofit fontScale="90000"/>
          </a:bodyPr>
          <a:lstStyle/>
          <a:p>
            <a:pPr eaLnBrk="1" hangingPunct="1">
              <a:defRPr/>
            </a:pPr>
            <a:r>
              <a:rPr lang="en-US" sz="4000" dirty="0"/>
              <a:t>Principles of Cognitive Behavioral Therapy (CBT)</a:t>
            </a:r>
          </a:p>
        </p:txBody>
      </p:sp>
      <p:sp>
        <p:nvSpPr>
          <p:cNvPr id="22531" name="Rectangle 3"/>
          <p:cNvSpPr>
            <a:spLocks noGrp="1" noChangeArrowheads="1"/>
          </p:cNvSpPr>
          <p:nvPr>
            <p:ph idx="1"/>
          </p:nvPr>
        </p:nvSpPr>
        <p:spPr>
          <a:xfrm>
            <a:off x="287272" y="1678329"/>
            <a:ext cx="11634652" cy="2978081"/>
          </a:xfrm>
        </p:spPr>
        <p:txBody>
          <a:bodyPr/>
          <a:lstStyle/>
          <a:p>
            <a:pPr eaLnBrk="1" hangingPunct="1">
              <a:spcAft>
                <a:spcPct val="20000"/>
              </a:spcAft>
            </a:pPr>
            <a:r>
              <a:rPr lang="en-GB" altLang="en-US" sz="2800" dirty="0"/>
              <a:t>CBT is used to teach, encourage, and support individuals about how to reduce / stop their harmful drug use.</a:t>
            </a:r>
          </a:p>
          <a:p>
            <a:pPr eaLnBrk="1" hangingPunct="1">
              <a:spcAft>
                <a:spcPct val="20000"/>
              </a:spcAft>
            </a:pPr>
            <a:r>
              <a:rPr lang="en-GB" altLang="en-US" sz="2800" dirty="0"/>
              <a:t>CBT provides skills that are valuable in assisting people to achieve initial abstinence from drugs (or to reduce their drug use).</a:t>
            </a:r>
          </a:p>
          <a:p>
            <a:pPr eaLnBrk="1" hangingPunct="1">
              <a:spcAft>
                <a:spcPct val="20000"/>
              </a:spcAft>
            </a:pPr>
            <a:r>
              <a:rPr lang="en-GB" altLang="en-US" sz="2800" dirty="0"/>
              <a:t>CBT provides skills to help people sustain abstinence (relapse prevention).</a:t>
            </a:r>
          </a:p>
        </p:txBody>
      </p:sp>
    </p:spTree>
    <p:extLst>
      <p:ext uri="{BB962C8B-B14F-4D97-AF65-F5344CB8AC3E}">
        <p14:creationId xmlns:p14="http://schemas.microsoft.com/office/powerpoint/2010/main" val="808953194"/>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Rot="1" noChangeArrowheads="1"/>
          </p:cNvSpPr>
          <p:nvPr>
            <p:ph type="title"/>
          </p:nvPr>
        </p:nvSpPr>
        <p:spPr>
          <a:xfrm>
            <a:off x="254644" y="231494"/>
            <a:ext cx="11667280" cy="645362"/>
          </a:xfrm>
        </p:spPr>
        <p:txBody>
          <a:bodyPr/>
          <a:lstStyle/>
          <a:p>
            <a:pPr eaLnBrk="1" hangingPunct="1"/>
            <a:r>
              <a:rPr lang="en-US" altLang="en-US" sz="3600" dirty="0"/>
              <a:t>Overview of CBT Approach</a:t>
            </a:r>
          </a:p>
        </p:txBody>
      </p:sp>
      <p:graphicFrame>
        <p:nvGraphicFramePr>
          <p:cNvPr id="2" name="Content Placeholder 1"/>
          <p:cNvGraphicFramePr>
            <a:graphicFrameLocks noGrp="1"/>
          </p:cNvGraphicFramePr>
          <p:nvPr>
            <p:ph idx="1"/>
            <p:extLst>
              <p:ext uri="{D42A27DB-BD31-4B8C-83A1-F6EECF244321}">
                <p14:modId xmlns:p14="http://schemas.microsoft.com/office/powerpoint/2010/main" val="906455978"/>
              </p:ext>
            </p:extLst>
          </p:nvPr>
        </p:nvGraphicFramePr>
        <p:xfrm>
          <a:off x="196555" y="998010"/>
          <a:ext cx="11710250" cy="2469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3" name="Diagram 2"/>
          <p:cNvGraphicFramePr/>
          <p:nvPr>
            <p:extLst>
              <p:ext uri="{D42A27DB-BD31-4B8C-83A1-F6EECF244321}">
                <p14:modId xmlns:p14="http://schemas.microsoft.com/office/powerpoint/2010/main" val="1125775920"/>
              </p:ext>
            </p:extLst>
          </p:nvPr>
        </p:nvGraphicFramePr>
        <p:xfrm>
          <a:off x="194005" y="3772914"/>
          <a:ext cx="11762984" cy="277652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3842125122"/>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Promising Practices</a:t>
            </a:r>
          </a:p>
        </p:txBody>
      </p:sp>
      <p:sp>
        <p:nvSpPr>
          <p:cNvPr id="3" name="Content Placeholder 2"/>
          <p:cNvSpPr>
            <a:spLocks noGrp="1"/>
          </p:cNvSpPr>
          <p:nvPr>
            <p:ph idx="1"/>
          </p:nvPr>
        </p:nvSpPr>
        <p:spPr>
          <a:xfrm>
            <a:off x="271132" y="1678329"/>
            <a:ext cx="11772816" cy="4120587"/>
          </a:xfrm>
        </p:spPr>
        <p:txBody>
          <a:bodyPr>
            <a:normAutofit/>
          </a:bodyPr>
          <a:lstStyle/>
          <a:p>
            <a:r>
              <a:rPr lang="en-US" dirty="0"/>
              <a:t>Friends Getting Off provides group drug counseling for gay and bisexual men who use methamphetamine. </a:t>
            </a:r>
          </a:p>
          <a:p>
            <a:r>
              <a:rPr lang="en-US" dirty="0"/>
              <a:t>Combines group counseling with a behavioral intervention that gives rewards for providing negative urine samples.  </a:t>
            </a:r>
          </a:p>
          <a:p>
            <a:r>
              <a:rPr lang="en-US" dirty="0"/>
              <a:t>Participation is eight weeks, followed by optional ongoing support groups, and one follow-up interview.</a:t>
            </a:r>
          </a:p>
          <a:p>
            <a:r>
              <a:rPr lang="en-US" dirty="0">
                <a:hlinkClick r:id="rId3"/>
              </a:rPr>
              <a:t>http://www.friendsgettingoff.org/</a:t>
            </a:r>
            <a:endParaRPr lang="en-US" dirty="0"/>
          </a:p>
          <a:p>
            <a:endParaRPr lang="en-US" dirty="0"/>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Promising </a:t>
            </a:r>
            <a:r>
              <a:rPr lang="en-US" dirty="0"/>
              <a:t>Practice</a:t>
            </a:r>
          </a:p>
        </p:txBody>
      </p:sp>
      <p:sp>
        <p:nvSpPr>
          <p:cNvPr id="8" name="Content Placeholder 6"/>
          <p:cNvSpPr txBox="1">
            <a:spLocks/>
          </p:cNvSpPr>
          <p:nvPr/>
        </p:nvSpPr>
        <p:spPr>
          <a:xfrm>
            <a:off x="574541" y="2905994"/>
            <a:ext cx="8240137" cy="3216883"/>
          </a:xfrm>
          <a:prstGeom prst="rect">
            <a:avLst/>
          </a:prstGeom>
        </p:spPr>
        <p:txBody>
          <a:bodyPr vert="horz" lIns="91440" tIns="45720" rIns="91440" bIns="45720" rtlCol="0">
            <a:normAutofit/>
          </a:bodyPr>
          <a:lstStyle/>
          <a:p>
            <a:pPr marL="342797" marR="0" lvl="0" indent="-342797" algn="l" defTabSz="914126" rtl="0" eaLnBrk="1" fontAlgn="auto" latinLnBrk="0" hangingPunct="1">
              <a:lnSpc>
                <a:spcPct val="100000"/>
              </a:lnSpc>
              <a:spcBef>
                <a:spcPct val="20000"/>
              </a:spcBef>
              <a:spcAft>
                <a:spcPts val="2400"/>
              </a:spcAft>
              <a:buClrTx/>
              <a:buSzTx/>
              <a:buFont typeface="Arial" pitchFamily="34" charset="0"/>
              <a:buChar char="•"/>
              <a:tabLst/>
              <a:defRPr/>
            </a:pPr>
            <a:endParaRPr kumimoji="0" lang="en-US" sz="2400" b="0" i="0" u="none" strike="noStrike" kern="1200" cap="none" spc="0" normalizeH="0" baseline="0" noProof="0" dirty="0">
              <a:ln>
                <a:noFill/>
              </a:ln>
              <a:solidFill>
                <a:schemeClr val="tx1"/>
              </a:solidFill>
              <a:effectLst/>
              <a:uLnTx/>
              <a:uFillTx/>
              <a:latin typeface="+mj-lt"/>
              <a:ea typeface="+mn-ea"/>
              <a:cs typeface="MV Boli" panose="02000500030200090000" pitchFamily="2" charset="0"/>
            </a:endParaRPr>
          </a:p>
        </p:txBody>
      </p:sp>
      <p:sp>
        <p:nvSpPr>
          <p:cNvPr id="3" name="Content Placeholder 2"/>
          <p:cNvSpPr>
            <a:spLocks noGrp="1"/>
          </p:cNvSpPr>
          <p:nvPr>
            <p:ph sz="half" idx="2"/>
          </p:nvPr>
        </p:nvSpPr>
        <p:spPr>
          <a:xfrm>
            <a:off x="574541" y="1269242"/>
            <a:ext cx="10357316" cy="5199797"/>
          </a:xfrm>
        </p:spPr>
        <p:txBody>
          <a:bodyPr>
            <a:normAutofit fontScale="32500" lnSpcReduction="20000"/>
          </a:bodyPr>
          <a:lstStyle/>
          <a:p>
            <a:pPr marL="0" indent="0">
              <a:buNone/>
            </a:pPr>
            <a:endParaRPr lang="en-US" altLang="en-US" sz="5800" dirty="0" smtClean="0">
              <a:solidFill>
                <a:srgbClr val="00467F"/>
              </a:solidFill>
              <a:latin typeface="Segoe Print" panose="02000600000000000000" pitchFamily="2" charset="0"/>
            </a:endParaRPr>
          </a:p>
          <a:p>
            <a:pPr marL="0" indent="0">
              <a:buNone/>
            </a:pPr>
            <a:r>
              <a:rPr lang="en-US" altLang="en-US" sz="6200" dirty="0" smtClean="0">
                <a:solidFill>
                  <a:srgbClr val="00467F"/>
                </a:solidFill>
                <a:latin typeface="Segoe Print" panose="02000600000000000000" pitchFamily="2" charset="0"/>
              </a:rPr>
              <a:t>Tarzana </a:t>
            </a:r>
            <a:r>
              <a:rPr lang="en-US" altLang="en-US" sz="6200" dirty="0">
                <a:solidFill>
                  <a:srgbClr val="00467F"/>
                </a:solidFill>
                <a:latin typeface="Segoe Print" panose="02000600000000000000" pitchFamily="2" charset="0"/>
              </a:rPr>
              <a:t>Treatment </a:t>
            </a:r>
            <a:r>
              <a:rPr lang="en-US" altLang="en-US" sz="6200" dirty="0" smtClean="0">
                <a:solidFill>
                  <a:srgbClr val="00467F"/>
                </a:solidFill>
                <a:latin typeface="Segoe Print" panose="02000600000000000000" pitchFamily="2" charset="0"/>
              </a:rPr>
              <a:t>Center’s Getting </a:t>
            </a:r>
            <a:r>
              <a:rPr lang="en-US" altLang="en-US" sz="6200" dirty="0">
                <a:solidFill>
                  <a:srgbClr val="00467F"/>
                </a:solidFill>
                <a:latin typeface="Segoe Print" panose="02000600000000000000" pitchFamily="2" charset="0"/>
              </a:rPr>
              <a:t>OFF! Program (Los Angeles, CA)</a:t>
            </a:r>
          </a:p>
          <a:p>
            <a:pPr marL="0" indent="0">
              <a:spcBef>
                <a:spcPts val="0"/>
              </a:spcBef>
              <a:spcAft>
                <a:spcPts val="1200"/>
              </a:spcAft>
              <a:buNone/>
            </a:pPr>
            <a:endParaRPr lang="en-US" sz="5100" dirty="0"/>
          </a:p>
          <a:p>
            <a:pPr lvl="1">
              <a:spcBef>
                <a:spcPts val="0"/>
              </a:spcBef>
              <a:spcAft>
                <a:spcPts val="1200"/>
              </a:spcAft>
            </a:pPr>
            <a:r>
              <a:rPr lang="en-US" sz="7000" i="0" dirty="0"/>
              <a:t>Combination of </a:t>
            </a:r>
            <a:r>
              <a:rPr lang="en-US" sz="7000" i="0" dirty="0" smtClean="0"/>
              <a:t>three </a:t>
            </a:r>
            <a:r>
              <a:rPr lang="en-US" sz="7000" i="0" dirty="0"/>
              <a:t>curriculums</a:t>
            </a:r>
          </a:p>
          <a:p>
            <a:pPr lvl="2">
              <a:spcBef>
                <a:spcPts val="0"/>
              </a:spcBef>
              <a:spcAft>
                <a:spcPts val="1200"/>
              </a:spcAft>
            </a:pPr>
            <a:r>
              <a:rPr lang="en-US" sz="7000" i="0" dirty="0"/>
              <a:t>Getting Off w/ Friends (Modified Matrix Model)</a:t>
            </a:r>
          </a:p>
          <a:p>
            <a:pPr lvl="2">
              <a:spcBef>
                <a:spcPts val="0"/>
              </a:spcBef>
              <a:spcAft>
                <a:spcPts val="1200"/>
              </a:spcAft>
            </a:pPr>
            <a:r>
              <a:rPr lang="en-US" sz="7000" i="0" dirty="0"/>
              <a:t>Better Self- Esteem</a:t>
            </a:r>
          </a:p>
          <a:p>
            <a:pPr lvl="2">
              <a:spcBef>
                <a:spcPts val="0"/>
              </a:spcBef>
              <a:spcAft>
                <a:spcPts val="1200"/>
              </a:spcAft>
            </a:pPr>
            <a:r>
              <a:rPr lang="en-US" sz="7000" i="0" dirty="0"/>
              <a:t>Art </a:t>
            </a:r>
            <a:r>
              <a:rPr lang="en-US" sz="7000" i="0" dirty="0" smtClean="0"/>
              <a:t>Therapy</a:t>
            </a:r>
          </a:p>
          <a:p>
            <a:pPr lvl="1"/>
            <a:r>
              <a:rPr lang="en-US" sz="7000" i="0" dirty="0" smtClean="0"/>
              <a:t>Uses Evidence Based Practices</a:t>
            </a:r>
          </a:p>
          <a:p>
            <a:pPr lvl="2"/>
            <a:r>
              <a:rPr lang="en-US" sz="7000" i="0" dirty="0" smtClean="0"/>
              <a:t> Cognitive </a:t>
            </a:r>
            <a:r>
              <a:rPr lang="en-US" sz="7000" i="0" dirty="0"/>
              <a:t>Behavioral Therapy</a:t>
            </a:r>
          </a:p>
          <a:p>
            <a:pPr lvl="2"/>
            <a:r>
              <a:rPr lang="en-US" sz="7000" i="0" dirty="0"/>
              <a:t>Trauma Informed Practices</a:t>
            </a:r>
          </a:p>
          <a:p>
            <a:pPr lvl="2"/>
            <a:r>
              <a:rPr lang="en-US" sz="7000" i="0" dirty="0"/>
              <a:t>Motivational Interviewing</a:t>
            </a:r>
          </a:p>
          <a:p>
            <a:pPr lvl="2"/>
            <a:r>
              <a:rPr lang="en-US" sz="7000" i="0" dirty="0"/>
              <a:t>Strength Based Case Management</a:t>
            </a:r>
          </a:p>
          <a:p>
            <a:pPr lvl="2">
              <a:spcBef>
                <a:spcPts val="0"/>
              </a:spcBef>
              <a:spcAft>
                <a:spcPts val="1200"/>
              </a:spcAft>
            </a:pPr>
            <a:endParaRPr lang="en-US" sz="3200" dirty="0">
              <a:solidFill>
                <a:schemeClr val="tx2"/>
              </a:solidFill>
            </a:endParaRPr>
          </a:p>
          <a:p>
            <a:endParaRPr lang="en-US" dirty="0"/>
          </a:p>
        </p:txBody>
      </p:sp>
    </p:spTree>
    <p:extLst>
      <p:ext uri="{BB962C8B-B14F-4D97-AF65-F5344CB8AC3E}">
        <p14:creationId xmlns:p14="http://schemas.microsoft.com/office/powerpoint/2010/main" val="2269163036"/>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Promising </a:t>
            </a:r>
            <a:r>
              <a:rPr lang="en-US" dirty="0"/>
              <a:t>Practice</a:t>
            </a:r>
          </a:p>
        </p:txBody>
      </p:sp>
      <p:sp>
        <p:nvSpPr>
          <p:cNvPr id="8" name="Content Placeholder 6"/>
          <p:cNvSpPr txBox="1">
            <a:spLocks/>
          </p:cNvSpPr>
          <p:nvPr/>
        </p:nvSpPr>
        <p:spPr>
          <a:xfrm>
            <a:off x="574541" y="2905994"/>
            <a:ext cx="8240137" cy="3216883"/>
          </a:xfrm>
          <a:prstGeom prst="rect">
            <a:avLst/>
          </a:prstGeom>
        </p:spPr>
        <p:txBody>
          <a:bodyPr vert="horz" lIns="91440" tIns="45720" rIns="91440" bIns="45720" rtlCol="0">
            <a:normAutofit/>
          </a:bodyPr>
          <a:lstStyle/>
          <a:p>
            <a:pPr marL="342797" marR="0" lvl="0" indent="-342797" algn="l" defTabSz="914126" rtl="0" eaLnBrk="1" fontAlgn="auto" latinLnBrk="0" hangingPunct="1">
              <a:lnSpc>
                <a:spcPct val="100000"/>
              </a:lnSpc>
              <a:spcBef>
                <a:spcPct val="20000"/>
              </a:spcBef>
              <a:spcAft>
                <a:spcPts val="2400"/>
              </a:spcAft>
              <a:buClrTx/>
              <a:buSzTx/>
              <a:buFont typeface="Arial" pitchFamily="34" charset="0"/>
              <a:buChar char="•"/>
              <a:tabLst/>
              <a:defRPr/>
            </a:pPr>
            <a:endParaRPr kumimoji="0" lang="en-US" sz="2400" b="0" i="0" u="none" strike="noStrike" kern="1200" cap="none" spc="0" normalizeH="0" baseline="0" noProof="0" dirty="0">
              <a:ln>
                <a:noFill/>
              </a:ln>
              <a:solidFill>
                <a:schemeClr val="tx1"/>
              </a:solidFill>
              <a:effectLst/>
              <a:uLnTx/>
              <a:uFillTx/>
              <a:latin typeface="+mj-lt"/>
              <a:ea typeface="+mn-ea"/>
              <a:cs typeface="MV Boli" panose="02000500030200090000" pitchFamily="2" charset="0"/>
            </a:endParaRPr>
          </a:p>
        </p:txBody>
      </p:sp>
      <p:sp>
        <p:nvSpPr>
          <p:cNvPr id="3" name="Content Placeholder 2"/>
          <p:cNvSpPr>
            <a:spLocks noGrp="1"/>
          </p:cNvSpPr>
          <p:nvPr>
            <p:ph sz="half" idx="2"/>
          </p:nvPr>
        </p:nvSpPr>
        <p:spPr>
          <a:xfrm>
            <a:off x="574541" y="504968"/>
            <a:ext cx="10357316" cy="5964072"/>
          </a:xfrm>
        </p:spPr>
        <p:txBody>
          <a:bodyPr>
            <a:normAutofit/>
          </a:bodyPr>
          <a:lstStyle/>
          <a:p>
            <a:pPr marL="0" indent="0">
              <a:buNone/>
            </a:pPr>
            <a:endParaRPr lang="en-US" altLang="en-US" sz="5800" dirty="0" smtClean="0">
              <a:solidFill>
                <a:srgbClr val="00467F"/>
              </a:solidFill>
              <a:latin typeface="Segoe Print" panose="02000600000000000000" pitchFamily="2" charset="0"/>
            </a:endParaRPr>
          </a:p>
          <a:p>
            <a:pPr marL="0" indent="0">
              <a:buNone/>
            </a:pPr>
            <a:r>
              <a:rPr lang="en-US" b="1" u="sng" dirty="0" smtClean="0">
                <a:solidFill>
                  <a:prstClr val="black"/>
                </a:solidFill>
              </a:rPr>
              <a:t>Exponents’ Project </a:t>
            </a:r>
            <a:r>
              <a:rPr lang="en-US" b="1" u="sng" dirty="0">
                <a:solidFill>
                  <a:prstClr val="black"/>
                </a:solidFill>
              </a:rPr>
              <a:t>ASPIRE </a:t>
            </a:r>
            <a:r>
              <a:rPr lang="en-US" b="1" u="sng" dirty="0" smtClean="0">
                <a:solidFill>
                  <a:prstClr val="black"/>
                </a:solidFill>
              </a:rPr>
              <a:t>(New York, NY)</a:t>
            </a:r>
            <a:endParaRPr lang="en-US" sz="3200" b="1" u="sng" dirty="0">
              <a:solidFill>
                <a:prstClr val="black"/>
              </a:solidFill>
            </a:endParaRPr>
          </a:p>
          <a:p>
            <a:pPr marL="457200" indent="-457200">
              <a:buFont typeface="Wingdings" charset="2"/>
              <a:buChar char="ü"/>
            </a:pPr>
            <a:r>
              <a:rPr lang="en-US" dirty="0">
                <a:solidFill>
                  <a:prstClr val="black"/>
                </a:solidFill>
              </a:rPr>
              <a:t>Care Coordination</a:t>
            </a:r>
          </a:p>
          <a:p>
            <a:pPr marL="457200" indent="-457200">
              <a:buFont typeface="Wingdings" charset="2"/>
              <a:buChar char="ü"/>
            </a:pPr>
            <a:r>
              <a:rPr lang="en-US" dirty="0">
                <a:solidFill>
                  <a:prstClr val="black"/>
                </a:solidFill>
              </a:rPr>
              <a:t>Seeking Safety</a:t>
            </a:r>
          </a:p>
          <a:p>
            <a:pPr marL="457200" indent="-457200">
              <a:buFont typeface="Wingdings" charset="2"/>
              <a:buChar char="ü"/>
            </a:pPr>
            <a:r>
              <a:rPr lang="en-US" dirty="0">
                <a:solidFill>
                  <a:prstClr val="black"/>
                </a:solidFill>
              </a:rPr>
              <a:t>Living Well</a:t>
            </a:r>
          </a:p>
          <a:p>
            <a:pPr marL="457200" indent="-457200">
              <a:buFont typeface="Wingdings" charset="2"/>
              <a:buChar char="ü"/>
            </a:pPr>
            <a:r>
              <a:rPr lang="en-US" dirty="0">
                <a:solidFill>
                  <a:prstClr val="black"/>
                </a:solidFill>
              </a:rPr>
              <a:t>Referrals to HIV/HCV screening, drug treatment and/or ARRIVE</a:t>
            </a:r>
          </a:p>
          <a:p>
            <a:pPr marL="457200" indent="-457200">
              <a:buFont typeface="Wingdings" charset="2"/>
              <a:buChar char="ü"/>
            </a:pPr>
            <a:r>
              <a:rPr lang="en-US" dirty="0">
                <a:solidFill>
                  <a:prstClr val="black"/>
                </a:solidFill>
              </a:rPr>
              <a:t>Targeted, Peer-Delivered Outreach</a:t>
            </a:r>
          </a:p>
          <a:p>
            <a:pPr marL="457200" indent="-457200">
              <a:buFont typeface="Wingdings" charset="2"/>
              <a:buChar char="ü"/>
            </a:pPr>
            <a:r>
              <a:rPr lang="en-US" dirty="0">
                <a:solidFill>
                  <a:prstClr val="black"/>
                </a:solidFill>
              </a:rPr>
              <a:t>Q-YAB</a:t>
            </a:r>
          </a:p>
          <a:p>
            <a:pPr marL="457200" indent="-457200">
              <a:buFont typeface="Wingdings" charset="2"/>
              <a:buChar char="ü"/>
            </a:pPr>
            <a:r>
              <a:rPr lang="en-US" dirty="0">
                <a:solidFill>
                  <a:prstClr val="black"/>
                </a:solidFill>
              </a:rPr>
              <a:t>Kiki Lounge</a:t>
            </a:r>
          </a:p>
          <a:p>
            <a:pPr marL="457200" indent="-457200">
              <a:buFont typeface="Wingdings" charset="2"/>
              <a:buChar char="ü"/>
            </a:pPr>
            <a:r>
              <a:rPr lang="en-US" dirty="0">
                <a:solidFill>
                  <a:prstClr val="black"/>
                </a:solidFill>
              </a:rPr>
              <a:t>Social Events</a:t>
            </a:r>
          </a:p>
          <a:p>
            <a:pPr lvl="2">
              <a:spcBef>
                <a:spcPts val="0"/>
              </a:spcBef>
              <a:spcAft>
                <a:spcPts val="1200"/>
              </a:spcAft>
            </a:pPr>
            <a:endParaRPr lang="en-US" sz="3200" dirty="0">
              <a:solidFill>
                <a:schemeClr val="tx2"/>
              </a:solidFill>
            </a:endParaRPr>
          </a:p>
          <a:p>
            <a:endParaRPr lang="en-US" dirty="0"/>
          </a:p>
        </p:txBody>
      </p:sp>
    </p:spTree>
    <p:extLst>
      <p:ext uri="{BB962C8B-B14F-4D97-AF65-F5344CB8AC3E}">
        <p14:creationId xmlns:p14="http://schemas.microsoft.com/office/powerpoint/2010/main" val="3208842483"/>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p:txBody>
          <a:bodyPr>
            <a:normAutofit/>
          </a:bodyPr>
          <a:lstStyle/>
          <a:p>
            <a:r>
              <a:rPr lang="en-US" altLang="en-US" sz="3600" dirty="0"/>
              <a:t>12 Step Participation</a:t>
            </a:r>
          </a:p>
        </p:txBody>
      </p:sp>
      <p:graphicFrame>
        <p:nvGraphicFramePr>
          <p:cNvPr id="2" name="Content Placeholder 1"/>
          <p:cNvGraphicFramePr>
            <a:graphicFrameLocks noGrp="1"/>
          </p:cNvGraphicFramePr>
          <p:nvPr>
            <p:ph idx="1"/>
            <p:extLst>
              <p:ext uri="{D42A27DB-BD31-4B8C-83A1-F6EECF244321}">
                <p14:modId xmlns:p14="http://schemas.microsoft.com/office/powerpoint/2010/main" val="2260616303"/>
              </p:ext>
            </p:extLst>
          </p:nvPr>
        </p:nvGraphicFramePr>
        <p:xfrm>
          <a:off x="228322" y="1678329"/>
          <a:ext cx="11693602" cy="41205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3001208"/>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Adapting EBP’s to YMSM</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06610551"/>
              </p:ext>
            </p:extLst>
          </p:nvPr>
        </p:nvGraphicFramePr>
        <p:xfrm>
          <a:off x="742044" y="1678329"/>
          <a:ext cx="10674020" cy="41205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59082622"/>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1318.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itle 3"/>
          <p:cNvSpPr>
            <a:spLocks noGrp="1"/>
          </p:cNvSpPr>
          <p:nvPr>
            <p:ph type="ctrTitle"/>
          </p:nvPr>
        </p:nvSpPr>
        <p:spPr>
          <a:xfrm>
            <a:off x="205878" y="136799"/>
            <a:ext cx="10110708" cy="1678329"/>
          </a:xfrm>
        </p:spPr>
        <p:txBody>
          <a:bodyPr/>
          <a:lstStyle/>
          <a:p>
            <a:r>
              <a:rPr lang="en-US" dirty="0"/>
              <a:t>Promising Practices and Resources</a:t>
            </a:r>
          </a:p>
        </p:txBody>
      </p:sp>
      <p:sp>
        <p:nvSpPr>
          <p:cNvPr id="5" name="Slide Number Placeholder 3"/>
          <p:cNvSpPr txBox="1">
            <a:spLocks/>
          </p:cNvSpPr>
          <p:nvPr/>
        </p:nvSpPr>
        <p:spPr>
          <a:xfrm>
            <a:off x="8890001" y="6508753"/>
            <a:ext cx="284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D1119996-BF18-4DBE-A1C0-00A82C436D85}" type="slidenum">
              <a:rPr lang="en-US" smtClean="0">
                <a:solidFill>
                  <a:schemeClr val="bg1"/>
                </a:solidFill>
              </a:rPr>
              <a:pPr algn="r"/>
              <a:t>137</a:t>
            </a:fld>
            <a:endParaRPr lang="en-US" dirty="0">
              <a:solidFill>
                <a:schemeClr val="bg1"/>
              </a:solidFill>
            </a:endParaRPr>
          </a:p>
        </p:txBody>
      </p:sp>
    </p:spTree>
    <p:extLst>
      <p:ext uri="{BB962C8B-B14F-4D97-AF65-F5344CB8AC3E}">
        <p14:creationId xmlns:p14="http://schemas.microsoft.com/office/powerpoint/2010/main" val="2669056967"/>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YMSM Provider Summit</a:t>
            </a:r>
          </a:p>
        </p:txBody>
      </p:sp>
      <p:pic>
        <p:nvPicPr>
          <p:cNvPr id="4" name="Content Placeholder 3" descr="ymsm_summit.png"/>
          <p:cNvPicPr>
            <a:picLocks noGrp="1" noChangeAspect="1"/>
          </p:cNvPicPr>
          <p:nvPr>
            <p:ph idx="1"/>
          </p:nvPr>
        </p:nvPicPr>
        <p:blipFill>
          <a:blip r:embed="rId3" cstate="print"/>
          <a:stretch>
            <a:fillRect/>
          </a:stretch>
        </p:blipFill>
        <p:spPr>
          <a:xfrm>
            <a:off x="441533" y="1606810"/>
            <a:ext cx="3895725" cy="3524250"/>
          </a:xfrm>
        </p:spPr>
      </p:pic>
      <p:sp>
        <p:nvSpPr>
          <p:cNvPr id="5" name="Content Placeholder 4"/>
          <p:cNvSpPr>
            <a:spLocks noGrp="1"/>
          </p:cNvSpPr>
          <p:nvPr>
            <p:ph idx="10"/>
          </p:nvPr>
        </p:nvSpPr>
        <p:spPr>
          <a:xfrm>
            <a:off x="4409455" y="1894993"/>
            <a:ext cx="7500897" cy="3070591"/>
          </a:xfrm>
        </p:spPr>
        <p:txBody>
          <a:bodyPr>
            <a:normAutofit/>
          </a:bodyPr>
          <a:lstStyle/>
          <a:p>
            <a:r>
              <a:rPr lang="en-US" dirty="0">
                <a:solidFill>
                  <a:schemeClr val="tx1"/>
                </a:solidFill>
              </a:rPr>
              <a:t>Meeting was held September 10-11, 2015 at the Roosevelt Hotel in Hollywood, CA.</a:t>
            </a:r>
          </a:p>
          <a:p>
            <a:pPr>
              <a:buNone/>
            </a:pPr>
            <a:r>
              <a:rPr lang="en-US" dirty="0">
                <a:solidFill>
                  <a:schemeClr val="tx1"/>
                </a:solidFill>
              </a:rPr>
              <a:t>  </a:t>
            </a:r>
          </a:p>
          <a:p>
            <a:r>
              <a:rPr lang="en-US" dirty="0">
                <a:solidFill>
                  <a:schemeClr val="tx1"/>
                </a:solidFill>
              </a:rPr>
              <a:t>48 attendees from all over the country (providers applied to attend). </a:t>
            </a:r>
          </a:p>
        </p:txBody>
      </p:sp>
    </p:spTree>
    <p:extLst>
      <p:ext uri="{BB962C8B-B14F-4D97-AF65-F5344CB8AC3E}">
        <p14:creationId xmlns:p14="http://schemas.microsoft.com/office/powerpoint/2010/main" val="2719085220"/>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YMSM Provider Summit</a:t>
            </a:r>
          </a:p>
        </p:txBody>
      </p:sp>
      <p:sp>
        <p:nvSpPr>
          <p:cNvPr id="3" name="Content Placeholder 2"/>
          <p:cNvSpPr>
            <a:spLocks noGrp="1"/>
          </p:cNvSpPr>
          <p:nvPr>
            <p:ph idx="1"/>
          </p:nvPr>
        </p:nvSpPr>
        <p:spPr>
          <a:xfrm>
            <a:off x="268915" y="2151833"/>
            <a:ext cx="6509373" cy="2499835"/>
          </a:xfrm>
        </p:spPr>
        <p:txBody>
          <a:bodyPr>
            <a:normAutofit/>
          </a:bodyPr>
          <a:lstStyle/>
          <a:p>
            <a:pPr marL="0" indent="0">
              <a:buNone/>
            </a:pPr>
            <a:r>
              <a:rPr lang="en-US" sz="2800" dirty="0">
                <a:solidFill>
                  <a:schemeClr val="tx1"/>
                </a:solidFill>
              </a:rPr>
              <a:t>SUD, mental health, HIV providers and other experts discussed best practices and lessons learned to help decrease the rate of substance use and new HIV infections among racial/ethnic minority YMSM clients.</a:t>
            </a:r>
          </a:p>
        </p:txBody>
      </p:sp>
      <p:pic>
        <p:nvPicPr>
          <p:cNvPr id="5" name="Content Placeholder 4" descr="YMSM Summit Group Photo.JPG"/>
          <p:cNvPicPr>
            <a:picLocks noGrp="1" noChangeAspect="1"/>
          </p:cNvPicPr>
          <p:nvPr>
            <p:ph idx="10"/>
          </p:nvPr>
        </p:nvPicPr>
        <p:blipFill>
          <a:blip r:embed="rId3" cstate="print"/>
          <a:stretch>
            <a:fillRect/>
          </a:stretch>
        </p:blipFill>
        <p:spPr>
          <a:xfrm>
            <a:off x="7556678" y="1560215"/>
            <a:ext cx="4056063" cy="4016975"/>
          </a:xfrm>
        </p:spPr>
      </p:pic>
    </p:spTree>
    <p:extLst>
      <p:ext uri="{BB962C8B-B14F-4D97-AF65-F5344CB8AC3E}">
        <p14:creationId xmlns:p14="http://schemas.microsoft.com/office/powerpoint/2010/main" val="24519730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2"/>
          <p:cNvSpPr>
            <a:spLocks noGrp="1" noChangeArrowheads="1"/>
          </p:cNvSpPr>
          <p:nvPr>
            <p:ph type="title"/>
          </p:nvPr>
        </p:nvSpPr>
        <p:spPr>
          <a:xfrm>
            <a:off x="1576138" y="192505"/>
            <a:ext cx="9091864" cy="721896"/>
          </a:xfrm>
        </p:spPr>
        <p:txBody>
          <a:bodyPr>
            <a:normAutofit fontScale="90000"/>
          </a:bodyPr>
          <a:lstStyle/>
          <a:p>
            <a:pPr eaLnBrk="1" hangingPunct="1"/>
            <a:r>
              <a:rPr lang="en-US" altLang="en-US" sz="3200" dirty="0"/>
              <a:t/>
            </a:r>
            <a:br>
              <a:rPr lang="en-US" altLang="en-US" sz="3200" dirty="0"/>
            </a:br>
            <a:r>
              <a:rPr lang="en-US" altLang="en-US" dirty="0"/>
              <a:t>The Kinsey Scale</a:t>
            </a:r>
          </a:p>
        </p:txBody>
      </p:sp>
      <p:sp>
        <p:nvSpPr>
          <p:cNvPr id="59400" name="Rectangle 8"/>
          <p:cNvSpPr>
            <a:spLocks noGrp="1" noChangeArrowheads="1"/>
          </p:cNvSpPr>
          <p:nvPr>
            <p:ph idx="1"/>
          </p:nvPr>
        </p:nvSpPr>
        <p:spPr>
          <a:xfrm>
            <a:off x="2286000" y="1219200"/>
            <a:ext cx="8229600" cy="5029200"/>
          </a:xfrm>
        </p:spPr>
        <p:txBody>
          <a:bodyPr/>
          <a:lstStyle/>
          <a:p>
            <a:pPr lvl="1" eaLnBrk="1" hangingPunct="1">
              <a:lnSpc>
                <a:spcPct val="80000"/>
              </a:lnSpc>
              <a:defRPr/>
            </a:pPr>
            <a:endParaRPr lang="en-US" sz="900" b="1" dirty="0"/>
          </a:p>
          <a:p>
            <a:pPr eaLnBrk="1" hangingPunct="1">
              <a:lnSpc>
                <a:spcPct val="80000"/>
              </a:lnSpc>
              <a:defRPr/>
            </a:pPr>
            <a:endParaRPr lang="en-US" sz="1200" b="1" dirty="0"/>
          </a:p>
          <a:p>
            <a:pPr eaLnBrk="1" hangingPunct="1">
              <a:lnSpc>
                <a:spcPct val="80000"/>
              </a:lnSpc>
              <a:buFont typeface="Wingdings" pitchFamily="2" charset="2"/>
              <a:buNone/>
              <a:defRPr/>
            </a:pPr>
            <a:endParaRPr lang="en-US" sz="1600" b="1" dirty="0">
              <a:solidFill>
                <a:srgbClr val="800080"/>
              </a:solidFill>
              <a:effectLst>
                <a:outerShdw blurRad="38100" dist="38100" dir="2700000" algn="tl">
                  <a:srgbClr val="C0C0C0"/>
                </a:outerShdw>
              </a:effectLst>
            </a:endParaRPr>
          </a:p>
          <a:p>
            <a:pPr eaLnBrk="1" hangingPunct="1">
              <a:lnSpc>
                <a:spcPct val="80000"/>
              </a:lnSpc>
              <a:buFont typeface="Wingdings" pitchFamily="2" charset="2"/>
              <a:buNone/>
              <a:defRPr/>
            </a:pPr>
            <a:endParaRPr lang="en-US" sz="1600" b="1" dirty="0">
              <a:solidFill>
                <a:srgbClr val="800080"/>
              </a:solidFill>
              <a:effectLst>
                <a:outerShdw blurRad="38100" dist="38100" dir="2700000" algn="tl">
                  <a:srgbClr val="C0C0C0"/>
                </a:outerShdw>
              </a:effectLst>
            </a:endParaRPr>
          </a:p>
          <a:p>
            <a:pPr eaLnBrk="1" hangingPunct="1">
              <a:lnSpc>
                <a:spcPct val="80000"/>
              </a:lnSpc>
              <a:buFont typeface="Wingdings" pitchFamily="2" charset="2"/>
              <a:buNone/>
              <a:defRPr/>
            </a:pPr>
            <a:endParaRPr lang="en-US" sz="1600" b="1" dirty="0">
              <a:solidFill>
                <a:srgbClr val="800080"/>
              </a:solidFill>
              <a:effectLst>
                <a:outerShdw blurRad="38100" dist="38100" dir="2700000" algn="tl">
                  <a:srgbClr val="C0C0C0"/>
                </a:outerShdw>
              </a:effectLst>
            </a:endParaRPr>
          </a:p>
          <a:p>
            <a:pPr eaLnBrk="1" hangingPunct="1">
              <a:lnSpc>
                <a:spcPct val="80000"/>
              </a:lnSpc>
              <a:buFont typeface="Wingdings" pitchFamily="2" charset="2"/>
              <a:buNone/>
              <a:defRPr/>
            </a:pPr>
            <a:r>
              <a:rPr lang="en-US" sz="2400" b="1" dirty="0">
                <a:effectLst>
                  <a:outerShdw blurRad="38100" dist="38100" dir="2700000" algn="tl">
                    <a:srgbClr val="C0C0C0"/>
                  </a:outerShdw>
                </a:effectLst>
              </a:rPr>
              <a:t>0 </a:t>
            </a:r>
            <a:r>
              <a:rPr lang="en-US" sz="2400" b="1" dirty="0">
                <a:solidFill>
                  <a:srgbClr val="800080"/>
                </a:solidFill>
                <a:effectLst>
                  <a:outerShdw blurRad="38100" dist="38100" dir="2700000" algn="tl">
                    <a:srgbClr val="C0C0C0"/>
                  </a:outerShdw>
                </a:effectLst>
              </a:rPr>
              <a:t> </a:t>
            </a:r>
            <a:r>
              <a:rPr lang="en-US" sz="2400" b="1" dirty="0">
                <a:effectLst>
                  <a:outerShdw blurRad="38100" dist="38100" dir="2700000" algn="tl">
                    <a:srgbClr val="C0C0C0"/>
                  </a:outerShdw>
                </a:effectLst>
              </a:rPr>
              <a:t>Exclusively heterosexual</a:t>
            </a:r>
            <a:r>
              <a:rPr lang="en-US" sz="2000" b="1" dirty="0">
                <a:effectLst>
                  <a:outerShdw blurRad="38100" dist="38100" dir="2700000" algn="tl">
                    <a:srgbClr val="C0C0C0"/>
                  </a:outerShdw>
                </a:effectLst>
              </a:rPr>
              <a:t> </a:t>
            </a:r>
          </a:p>
          <a:p>
            <a:pPr eaLnBrk="1" hangingPunct="1">
              <a:lnSpc>
                <a:spcPct val="80000"/>
              </a:lnSpc>
              <a:buFont typeface="Wingdings" pitchFamily="2" charset="2"/>
              <a:buNone/>
              <a:defRPr/>
            </a:pPr>
            <a:r>
              <a:rPr lang="en-US" sz="2400" b="1" dirty="0">
                <a:solidFill>
                  <a:srgbClr val="0039A6"/>
                </a:solidFill>
                <a:effectLst>
                  <a:outerShdw blurRad="38100" dist="38100" dir="2700000" algn="tl">
                    <a:srgbClr val="C0C0C0"/>
                  </a:outerShdw>
                </a:effectLst>
              </a:rPr>
              <a:t>1  Predominantly heterosexual, incidentally homosexual</a:t>
            </a:r>
          </a:p>
          <a:p>
            <a:pPr eaLnBrk="1" hangingPunct="1">
              <a:lnSpc>
                <a:spcPct val="80000"/>
              </a:lnSpc>
              <a:buFont typeface="Wingdings" pitchFamily="2" charset="2"/>
              <a:buNone/>
              <a:defRPr/>
            </a:pPr>
            <a:r>
              <a:rPr lang="en-US" sz="2400" b="1" dirty="0">
                <a:effectLst>
                  <a:outerShdw blurRad="38100" dist="38100" dir="2700000" algn="tl">
                    <a:srgbClr val="C0C0C0"/>
                  </a:outerShdw>
                </a:effectLst>
              </a:rPr>
              <a:t>2  Predominantly heterosexual</a:t>
            </a:r>
            <a:r>
              <a:rPr lang="en-US" sz="2000" b="1" dirty="0">
                <a:effectLst>
                  <a:outerShdw blurRad="38100" dist="38100" dir="2700000" algn="tl">
                    <a:srgbClr val="C0C0C0"/>
                  </a:outerShdw>
                </a:effectLst>
              </a:rPr>
              <a:t> </a:t>
            </a:r>
            <a:r>
              <a:rPr lang="en-US" sz="2400" b="1" dirty="0">
                <a:effectLst>
                  <a:outerShdw blurRad="38100" dist="38100" dir="2700000" algn="tl">
                    <a:srgbClr val="C0C0C0"/>
                  </a:outerShdw>
                </a:effectLst>
              </a:rPr>
              <a:t>but more than</a:t>
            </a:r>
          </a:p>
          <a:p>
            <a:pPr eaLnBrk="1" hangingPunct="1">
              <a:lnSpc>
                <a:spcPct val="80000"/>
              </a:lnSpc>
              <a:buFont typeface="Wingdings" pitchFamily="2" charset="2"/>
              <a:buNone/>
              <a:defRPr/>
            </a:pPr>
            <a:r>
              <a:rPr lang="en-US" sz="2400" b="1" dirty="0">
                <a:effectLst>
                  <a:outerShdw blurRad="38100" dist="38100" dir="2700000" algn="tl">
                    <a:srgbClr val="C0C0C0"/>
                  </a:outerShdw>
                </a:effectLst>
              </a:rPr>
              <a:t>     incidentally homosexual </a:t>
            </a:r>
          </a:p>
          <a:p>
            <a:pPr eaLnBrk="1" hangingPunct="1">
              <a:lnSpc>
                <a:spcPct val="80000"/>
              </a:lnSpc>
              <a:buFont typeface="Wingdings" pitchFamily="2" charset="2"/>
              <a:buNone/>
              <a:defRPr/>
            </a:pPr>
            <a:r>
              <a:rPr lang="en-US" sz="2400" b="1" dirty="0">
                <a:solidFill>
                  <a:srgbClr val="0039A6"/>
                </a:solidFill>
                <a:effectLst>
                  <a:outerShdw blurRad="38100" dist="38100" dir="2700000" algn="tl">
                    <a:srgbClr val="C0C0C0"/>
                  </a:outerShdw>
                </a:effectLst>
              </a:rPr>
              <a:t>3  Equal heterosexual and homosexual</a:t>
            </a:r>
            <a:r>
              <a:rPr lang="en-US" sz="2000" b="1" dirty="0">
                <a:solidFill>
                  <a:srgbClr val="0039A6"/>
                </a:solidFill>
                <a:effectLst>
                  <a:outerShdw blurRad="38100" dist="38100" dir="2700000" algn="tl">
                    <a:srgbClr val="C0C0C0"/>
                  </a:outerShdw>
                </a:effectLst>
              </a:rPr>
              <a:t> </a:t>
            </a:r>
          </a:p>
          <a:p>
            <a:pPr eaLnBrk="1" hangingPunct="1">
              <a:lnSpc>
                <a:spcPct val="80000"/>
              </a:lnSpc>
              <a:buFont typeface="Wingdings" pitchFamily="2" charset="2"/>
              <a:buNone/>
              <a:defRPr/>
            </a:pPr>
            <a:r>
              <a:rPr lang="en-US" sz="2400" b="1" dirty="0">
                <a:effectLst>
                  <a:outerShdw blurRad="38100" dist="38100" dir="2700000" algn="tl">
                    <a:srgbClr val="C0C0C0"/>
                  </a:outerShdw>
                </a:effectLst>
              </a:rPr>
              <a:t>4  Predominantly homosexual, but more than</a:t>
            </a:r>
          </a:p>
          <a:p>
            <a:pPr eaLnBrk="1" hangingPunct="1">
              <a:lnSpc>
                <a:spcPct val="80000"/>
              </a:lnSpc>
              <a:buFont typeface="Wingdings" pitchFamily="2" charset="2"/>
              <a:buNone/>
              <a:defRPr/>
            </a:pPr>
            <a:r>
              <a:rPr lang="en-US" sz="2400" b="1" dirty="0">
                <a:effectLst>
                  <a:outerShdw blurRad="38100" dist="38100" dir="2700000" algn="tl">
                    <a:srgbClr val="C0C0C0"/>
                  </a:outerShdw>
                </a:effectLst>
              </a:rPr>
              <a:t>    incidentally heterosexual</a:t>
            </a:r>
            <a:r>
              <a:rPr lang="en-US" sz="2000" b="1" dirty="0">
                <a:effectLst>
                  <a:outerShdw blurRad="38100" dist="38100" dir="2700000" algn="tl">
                    <a:srgbClr val="C0C0C0"/>
                  </a:outerShdw>
                </a:effectLst>
              </a:rPr>
              <a:t> </a:t>
            </a:r>
          </a:p>
          <a:p>
            <a:pPr eaLnBrk="1" hangingPunct="1">
              <a:lnSpc>
                <a:spcPct val="80000"/>
              </a:lnSpc>
              <a:buFont typeface="Wingdings" pitchFamily="2" charset="2"/>
              <a:buNone/>
              <a:defRPr/>
            </a:pPr>
            <a:r>
              <a:rPr lang="en-US" sz="2400" b="1" dirty="0">
                <a:solidFill>
                  <a:srgbClr val="0039A6"/>
                </a:solidFill>
                <a:effectLst>
                  <a:outerShdw blurRad="38100" dist="38100" dir="2700000" algn="tl">
                    <a:srgbClr val="C0C0C0"/>
                  </a:outerShdw>
                </a:effectLst>
              </a:rPr>
              <a:t>5  Predominantly homosexual , incidentally</a:t>
            </a:r>
          </a:p>
          <a:p>
            <a:pPr eaLnBrk="1" hangingPunct="1">
              <a:lnSpc>
                <a:spcPct val="80000"/>
              </a:lnSpc>
              <a:buFont typeface="Wingdings" pitchFamily="2" charset="2"/>
              <a:buNone/>
              <a:defRPr/>
            </a:pPr>
            <a:r>
              <a:rPr lang="en-US" sz="2400" b="1" dirty="0">
                <a:solidFill>
                  <a:srgbClr val="0039A6"/>
                </a:solidFill>
                <a:effectLst>
                  <a:outerShdw blurRad="38100" dist="38100" dir="2700000" algn="tl">
                    <a:srgbClr val="C0C0C0"/>
                  </a:outerShdw>
                </a:effectLst>
              </a:rPr>
              <a:t>    heterosexual</a:t>
            </a:r>
          </a:p>
          <a:p>
            <a:pPr eaLnBrk="1" hangingPunct="1">
              <a:lnSpc>
                <a:spcPct val="80000"/>
              </a:lnSpc>
              <a:buFont typeface="Wingdings" pitchFamily="2" charset="2"/>
              <a:buNone/>
              <a:defRPr/>
            </a:pPr>
            <a:r>
              <a:rPr lang="en-US" sz="2000" b="1" dirty="0">
                <a:effectLst>
                  <a:outerShdw blurRad="38100" dist="38100" dir="2700000" algn="tl">
                    <a:srgbClr val="C0C0C0"/>
                  </a:outerShdw>
                </a:effectLst>
              </a:rPr>
              <a:t>6  </a:t>
            </a:r>
            <a:r>
              <a:rPr lang="en-US" sz="2400" b="1" dirty="0">
                <a:effectLst>
                  <a:outerShdw blurRad="38100" dist="38100" dir="2700000" algn="tl">
                    <a:srgbClr val="C0C0C0"/>
                  </a:outerShdw>
                </a:effectLst>
              </a:rPr>
              <a:t>Exclusively homosexual</a:t>
            </a:r>
            <a:r>
              <a:rPr lang="en-US" sz="1800" dirty="0"/>
              <a:t> </a:t>
            </a:r>
          </a:p>
        </p:txBody>
      </p:sp>
      <p:sp>
        <p:nvSpPr>
          <p:cNvPr id="9221" name="WordArt 10"/>
          <p:cNvSpPr>
            <a:spLocks noChangeArrowheads="1" noChangeShapeType="1" noTextEdit="1"/>
          </p:cNvSpPr>
          <p:nvPr/>
        </p:nvSpPr>
        <p:spPr bwMode="auto">
          <a:xfrm>
            <a:off x="2209800" y="1447800"/>
            <a:ext cx="7467600" cy="685800"/>
          </a:xfrm>
          <a:prstGeom prst="rect">
            <a:avLst/>
          </a:prstGeom>
        </p:spPr>
        <p:txBody>
          <a:bodyPr wrap="none" fromWordArt="1">
            <a:prstTxWarp prst="textPlain">
              <a:avLst>
                <a:gd name="adj" fmla="val 50000"/>
              </a:avLst>
            </a:prstTxWarp>
          </a:bodyPr>
          <a:lstStyle/>
          <a:p>
            <a:r>
              <a:rPr lang="en-US" sz="1000"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Black"/>
              </a:rPr>
              <a:t>0-----------1---------------2------------------3-----------------4------------------5---------------6</a:t>
            </a:r>
          </a:p>
        </p:txBody>
      </p:sp>
      <p:pic>
        <p:nvPicPr>
          <p:cNvPr id="7" name="Picture 2" descr="C:\Users\boeser\AppData\Local\Microsoft\Windows\Temporary Internet Files\Content.Outlook\50NMHPL5\lgbt_attc_logo_people-06 (2).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flipH="1">
            <a:off x="9220200" y="3786073"/>
            <a:ext cx="942376" cy="3050156"/>
          </a:xfrm>
          <a:prstGeom prst="rect">
            <a:avLst/>
          </a:prstGeom>
          <a:noFill/>
        </p:spPr>
      </p:pic>
      <p:sp>
        <p:nvSpPr>
          <p:cNvPr id="2" name="Rectangle 1"/>
          <p:cNvSpPr/>
          <p:nvPr/>
        </p:nvSpPr>
        <p:spPr>
          <a:xfrm>
            <a:off x="1323501" y="2307395"/>
            <a:ext cx="718466" cy="369332"/>
          </a:xfrm>
          <a:prstGeom prst="rect">
            <a:avLst/>
          </a:prstGeom>
        </p:spPr>
        <p:txBody>
          <a:bodyPr wrap="none">
            <a:spAutoFit/>
          </a:bodyPr>
          <a:lstStyle/>
          <a:p>
            <a:pPr algn="r"/>
            <a:r>
              <a:rPr lang="en-US" b="1" dirty="0">
                <a:solidFill>
                  <a:srgbClr val="002060"/>
                </a:solidFill>
                <a:latin typeface="BankGothic Md BT"/>
              </a:rPr>
              <a:t>63%</a:t>
            </a:r>
            <a:endParaRPr lang="en-US" dirty="0">
              <a:solidFill>
                <a:srgbClr val="002060"/>
              </a:solidFill>
            </a:endParaRPr>
          </a:p>
        </p:txBody>
      </p:sp>
      <p:sp>
        <p:nvSpPr>
          <p:cNvPr id="13" name="Rectangle 12"/>
          <p:cNvSpPr/>
          <p:nvPr/>
        </p:nvSpPr>
        <p:spPr>
          <a:xfrm>
            <a:off x="1342417" y="5566500"/>
            <a:ext cx="699550" cy="369332"/>
          </a:xfrm>
          <a:prstGeom prst="rect">
            <a:avLst/>
          </a:prstGeom>
        </p:spPr>
        <p:txBody>
          <a:bodyPr wrap="none">
            <a:spAutoFit/>
          </a:bodyPr>
          <a:lstStyle/>
          <a:p>
            <a:pPr algn="r"/>
            <a:r>
              <a:rPr lang="en-US" b="1" dirty="0">
                <a:solidFill>
                  <a:srgbClr val="002060"/>
                </a:solidFill>
                <a:latin typeface="BankGothic Md BT"/>
              </a:rPr>
              <a:t>10%</a:t>
            </a:r>
            <a:endParaRPr lang="en-US" dirty="0">
              <a:solidFill>
                <a:srgbClr val="002060"/>
              </a:solidFill>
            </a:endParaRPr>
          </a:p>
        </p:txBody>
      </p:sp>
      <p:sp>
        <p:nvSpPr>
          <p:cNvPr id="14" name="Rectangle 13"/>
          <p:cNvSpPr/>
          <p:nvPr/>
        </p:nvSpPr>
        <p:spPr>
          <a:xfrm>
            <a:off x="378866" y="4243854"/>
            <a:ext cx="715773" cy="369332"/>
          </a:xfrm>
          <a:prstGeom prst="rect">
            <a:avLst/>
          </a:prstGeom>
        </p:spPr>
        <p:txBody>
          <a:bodyPr wrap="none">
            <a:spAutoFit/>
          </a:bodyPr>
          <a:lstStyle/>
          <a:p>
            <a:pPr algn="r"/>
            <a:r>
              <a:rPr lang="en-US" b="1" dirty="0">
                <a:solidFill>
                  <a:srgbClr val="002060"/>
                </a:solidFill>
                <a:latin typeface="BankGothic Md BT"/>
              </a:rPr>
              <a:t>37%</a:t>
            </a:r>
            <a:endParaRPr lang="en-US" dirty="0">
              <a:solidFill>
                <a:srgbClr val="002060"/>
              </a:solidFill>
            </a:endParaRPr>
          </a:p>
        </p:txBody>
      </p:sp>
      <p:sp>
        <p:nvSpPr>
          <p:cNvPr id="3" name="Left Brace 2"/>
          <p:cNvSpPr/>
          <p:nvPr/>
        </p:nvSpPr>
        <p:spPr>
          <a:xfrm>
            <a:off x="1135586" y="2676727"/>
            <a:ext cx="284652" cy="3259105"/>
          </a:xfrm>
          <a:prstGeom prst="leftBrace">
            <a:avLst>
              <a:gd name="adj1" fmla="val 127941"/>
              <a:gd name="adj2" fmla="val 53753"/>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 name="Rectangle 3"/>
          <p:cNvSpPr/>
          <p:nvPr/>
        </p:nvSpPr>
        <p:spPr>
          <a:xfrm>
            <a:off x="7335838" y="6412467"/>
            <a:ext cx="2025426" cy="369332"/>
          </a:xfrm>
          <a:prstGeom prst="rect">
            <a:avLst/>
          </a:prstGeom>
        </p:spPr>
        <p:txBody>
          <a:bodyPr wrap="none">
            <a:spAutoFit/>
          </a:bodyPr>
          <a:lstStyle/>
          <a:p>
            <a:r>
              <a:rPr lang="en-US" dirty="0"/>
              <a:t>(Kinsey et al., 1948)</a:t>
            </a:r>
          </a:p>
        </p:txBody>
      </p:sp>
    </p:spTree>
    <p:extLst>
      <p:ext uri="{BB962C8B-B14F-4D97-AF65-F5344CB8AC3E}">
        <p14:creationId xmlns:p14="http://schemas.microsoft.com/office/powerpoint/2010/main" val="3947414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up)">
                                      <p:cBhvr>
                                        <p:cTn id="12" dur="500"/>
                                        <p:tgtEl>
                                          <p:spTgt spid="14"/>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up)">
                                      <p:cBhvr>
                                        <p:cTn id="15" dur="500"/>
                                        <p:tgtEl>
                                          <p:spTgt spid="3"/>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left)">
                                      <p:cBhvr>
                                        <p:cTn id="1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 grpId="0"/>
      <p:bldP spid="14" grpId="0"/>
      <p:bldP spid="3" grpId="0" animBg="1"/>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4644" y="231494"/>
            <a:ext cx="11775034" cy="1095516"/>
          </a:xfrm>
        </p:spPr>
        <p:txBody>
          <a:bodyPr/>
          <a:lstStyle/>
          <a:p>
            <a:pPr algn="l"/>
            <a:r>
              <a:rPr lang="en-US" dirty="0"/>
              <a:t>YMSM Provider Summit Recommendations</a:t>
            </a:r>
          </a:p>
        </p:txBody>
      </p:sp>
      <p:graphicFrame>
        <p:nvGraphicFramePr>
          <p:cNvPr id="4" name="Content Placeholder 3"/>
          <p:cNvGraphicFramePr>
            <a:graphicFrameLocks noGrp="1"/>
          </p:cNvGraphicFramePr>
          <p:nvPr>
            <p:ph idx="1"/>
            <p:extLst/>
          </p:nvPr>
        </p:nvGraphicFramePr>
        <p:xfrm>
          <a:off x="466159" y="1635522"/>
          <a:ext cx="11227443" cy="41205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130318512"/>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4644" y="231494"/>
            <a:ext cx="11667280" cy="967095"/>
          </a:xfrm>
        </p:spPr>
        <p:txBody>
          <a:bodyPr/>
          <a:lstStyle/>
          <a:p>
            <a:pPr algn="l"/>
            <a:r>
              <a:rPr lang="en-US" dirty="0"/>
              <a:t>YMSM Provider Summit Recommendations</a:t>
            </a:r>
          </a:p>
        </p:txBody>
      </p:sp>
      <p:graphicFrame>
        <p:nvGraphicFramePr>
          <p:cNvPr id="4" name="Content Placeholder 3"/>
          <p:cNvGraphicFramePr>
            <a:graphicFrameLocks noGrp="1"/>
          </p:cNvGraphicFramePr>
          <p:nvPr>
            <p:ph idx="1"/>
            <p:extLst/>
          </p:nvPr>
        </p:nvGraphicFramePr>
        <p:xfrm>
          <a:off x="437619" y="1606984"/>
          <a:ext cx="11227443" cy="41205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53560526"/>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4644" y="231494"/>
            <a:ext cx="11667280" cy="1066978"/>
          </a:xfrm>
        </p:spPr>
        <p:txBody>
          <a:bodyPr/>
          <a:lstStyle/>
          <a:p>
            <a:pPr algn="l"/>
            <a:r>
              <a:rPr lang="en-US" dirty="0"/>
              <a:t>YMSM Provider Summit Recommendations</a:t>
            </a:r>
          </a:p>
        </p:txBody>
      </p:sp>
      <p:graphicFrame>
        <p:nvGraphicFramePr>
          <p:cNvPr id="4" name="Content Placeholder 3"/>
          <p:cNvGraphicFramePr>
            <a:graphicFrameLocks noGrp="1"/>
          </p:cNvGraphicFramePr>
          <p:nvPr>
            <p:ph idx="1"/>
            <p:extLst/>
          </p:nvPr>
        </p:nvGraphicFramePr>
        <p:xfrm>
          <a:off x="537509" y="1606984"/>
          <a:ext cx="11227443" cy="41205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56395878"/>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4644" y="231494"/>
            <a:ext cx="11667280" cy="1066978"/>
          </a:xfrm>
        </p:spPr>
        <p:txBody>
          <a:bodyPr/>
          <a:lstStyle/>
          <a:p>
            <a:pPr algn="l"/>
            <a:r>
              <a:rPr lang="en-US" dirty="0"/>
              <a:t>YMSM Provider Summit Recommendations</a:t>
            </a:r>
          </a:p>
        </p:txBody>
      </p:sp>
      <p:graphicFrame>
        <p:nvGraphicFramePr>
          <p:cNvPr id="4" name="Content Placeholder 3"/>
          <p:cNvGraphicFramePr>
            <a:graphicFrameLocks noGrp="1"/>
          </p:cNvGraphicFramePr>
          <p:nvPr>
            <p:ph idx="1"/>
            <p:extLst/>
          </p:nvPr>
        </p:nvGraphicFramePr>
        <p:xfrm>
          <a:off x="694480" y="1678329"/>
          <a:ext cx="11227443" cy="41205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23080212"/>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Best Practices </a:t>
            </a:r>
          </a:p>
        </p:txBody>
      </p:sp>
      <p:sp>
        <p:nvSpPr>
          <p:cNvPr id="3" name="Content Placeholder 2"/>
          <p:cNvSpPr>
            <a:spLocks noGrp="1"/>
          </p:cNvSpPr>
          <p:nvPr>
            <p:ph idx="1"/>
          </p:nvPr>
        </p:nvSpPr>
        <p:spPr>
          <a:xfrm>
            <a:off x="677761" y="1678329"/>
            <a:ext cx="11227443" cy="4615467"/>
          </a:xfrm>
        </p:spPr>
        <p:txBody>
          <a:bodyPr>
            <a:normAutofit/>
          </a:bodyPr>
          <a:lstStyle/>
          <a:p>
            <a:pPr lvl="0"/>
            <a:r>
              <a:rPr lang="en-US" sz="3600" dirty="0"/>
              <a:t>Be the champion in your organization </a:t>
            </a:r>
          </a:p>
          <a:p>
            <a:pPr lvl="0"/>
            <a:r>
              <a:rPr lang="en-US" sz="3600" dirty="0"/>
              <a:t>Agency Collaborations: form partnerships with LGBT agencies in your community (HIV, Community Agencies, social services)</a:t>
            </a:r>
          </a:p>
          <a:p>
            <a:pPr lvl="0"/>
            <a:r>
              <a:rPr lang="en-US" sz="3600" dirty="0"/>
              <a:t>Use of Peer Navigators</a:t>
            </a:r>
          </a:p>
          <a:p>
            <a:pPr lvl="0"/>
            <a:r>
              <a:rPr lang="en-US" sz="3600" dirty="0"/>
              <a:t>Use of Social Networks</a:t>
            </a:r>
          </a:p>
          <a:p>
            <a:pPr lvl="0"/>
            <a:r>
              <a:rPr lang="en-US" sz="3600" dirty="0"/>
              <a:t>Role of Social Media</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88284" y="3684896"/>
            <a:ext cx="5145024" cy="2511188"/>
          </a:xfrm>
          <a:prstGeom prst="rect">
            <a:avLst/>
          </a:prstGeom>
        </p:spPr>
      </p:pic>
    </p:spTree>
    <p:extLst>
      <p:ext uri="{BB962C8B-B14F-4D97-AF65-F5344CB8AC3E}">
        <p14:creationId xmlns:p14="http://schemas.microsoft.com/office/powerpoint/2010/main" val="140542303"/>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Best Practices</a:t>
            </a:r>
          </a:p>
        </p:txBody>
      </p:sp>
      <p:sp>
        <p:nvSpPr>
          <p:cNvPr id="3" name="Content Placeholder 2"/>
          <p:cNvSpPr>
            <a:spLocks noGrp="1"/>
          </p:cNvSpPr>
          <p:nvPr>
            <p:ph sz="half" idx="1"/>
          </p:nvPr>
        </p:nvSpPr>
        <p:spPr/>
        <p:txBody>
          <a:bodyPr>
            <a:normAutofit fontScale="85000" lnSpcReduction="10000"/>
          </a:bodyPr>
          <a:lstStyle/>
          <a:p>
            <a:pPr lvl="0"/>
            <a:r>
              <a:rPr lang="en-US" dirty="0"/>
              <a:t>Processes and forms reflect diversity of LGBT &amp; YMSM people and relationships</a:t>
            </a:r>
          </a:p>
          <a:p>
            <a:pPr lvl="1"/>
            <a:r>
              <a:rPr lang="en-US" dirty="0"/>
              <a:t>Use words like “relationships, partners, parents”. Ask for preferred name/pronoun. “He”, “His” preferred pronoun/name usage is culturally proficient practice.</a:t>
            </a:r>
          </a:p>
          <a:p>
            <a:pPr lvl="0"/>
            <a:r>
              <a:rPr lang="en-US" dirty="0"/>
              <a:t>Data is collected on sexual orientation and gender identity (include in EHRs)</a:t>
            </a:r>
          </a:p>
          <a:p>
            <a:pPr lvl="1"/>
            <a:r>
              <a:rPr lang="en-US" dirty="0"/>
              <a:t>We need data to accurately track health disparities. </a:t>
            </a:r>
          </a:p>
          <a:p>
            <a:pPr lvl="0"/>
            <a:r>
              <a:rPr lang="en-US" dirty="0"/>
              <a:t>All patients receive sexual health histories</a:t>
            </a:r>
          </a:p>
        </p:txBody>
      </p:sp>
      <p:sp>
        <p:nvSpPr>
          <p:cNvPr id="6" name="Content Placeholder 5"/>
          <p:cNvSpPr>
            <a:spLocks noGrp="1"/>
          </p:cNvSpPr>
          <p:nvPr>
            <p:ph sz="half" idx="2"/>
          </p:nvPr>
        </p:nvSpPr>
        <p:spPr/>
        <p:txBody>
          <a:bodyPr>
            <a:normAutofit fontScale="85000" lnSpcReduction="10000"/>
          </a:bodyPr>
          <a:lstStyle/>
          <a:p>
            <a:pPr lvl="0"/>
            <a:r>
              <a:rPr lang="en-US" dirty="0"/>
              <a:t>Look at the whole person – integrated care</a:t>
            </a:r>
          </a:p>
          <a:p>
            <a:pPr lvl="1"/>
            <a:r>
              <a:rPr lang="en-US" dirty="0"/>
              <a:t>Unmet medical, mental/SUD health needs, socioeconomic, legal</a:t>
            </a:r>
          </a:p>
          <a:p>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60609" y="3123681"/>
            <a:ext cx="4039737" cy="3185046"/>
          </a:xfrm>
          <a:prstGeom prst="rect">
            <a:avLst/>
          </a:prstGeom>
        </p:spPr>
      </p:pic>
    </p:spTree>
    <p:extLst>
      <p:ext uri="{BB962C8B-B14F-4D97-AF65-F5344CB8AC3E}">
        <p14:creationId xmlns:p14="http://schemas.microsoft.com/office/powerpoint/2010/main" val="915197736"/>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4644" y="103073"/>
            <a:ext cx="11667280" cy="838675"/>
          </a:xfrm>
        </p:spPr>
        <p:txBody>
          <a:bodyPr/>
          <a:lstStyle/>
          <a:p>
            <a:r>
              <a:rPr lang="en-US" b="1" dirty="0"/>
              <a:t>Best Practices</a:t>
            </a:r>
          </a:p>
        </p:txBody>
      </p:sp>
      <p:sp>
        <p:nvSpPr>
          <p:cNvPr id="3" name="Content Placeholder 2"/>
          <p:cNvSpPr>
            <a:spLocks noGrp="1"/>
          </p:cNvSpPr>
          <p:nvPr>
            <p:ph idx="1"/>
          </p:nvPr>
        </p:nvSpPr>
        <p:spPr>
          <a:xfrm>
            <a:off x="694480" y="1167319"/>
            <a:ext cx="11227443" cy="5233481"/>
          </a:xfrm>
        </p:spPr>
        <p:txBody>
          <a:bodyPr>
            <a:normAutofit fontScale="92500"/>
          </a:bodyPr>
          <a:lstStyle/>
          <a:p>
            <a:pPr lvl="0"/>
            <a:r>
              <a:rPr lang="en-US" dirty="0"/>
              <a:t>Don’t make assumptions about gender identity or sexual orientation.</a:t>
            </a:r>
          </a:p>
          <a:p>
            <a:pPr lvl="0"/>
            <a:r>
              <a:rPr lang="en-US" dirty="0"/>
              <a:t>If you make a mistake or don’t know something. Don’t be afraid to apologize.</a:t>
            </a:r>
          </a:p>
          <a:p>
            <a:pPr lvl="0"/>
            <a:r>
              <a:rPr lang="en-US" dirty="0"/>
              <a:t>Respect confidentiality. </a:t>
            </a:r>
          </a:p>
          <a:p>
            <a:pPr lvl="0"/>
            <a:r>
              <a:rPr lang="en-US" dirty="0"/>
              <a:t>Don’t police public restrooms. </a:t>
            </a:r>
          </a:p>
          <a:p>
            <a:pPr lvl="0"/>
            <a:r>
              <a:rPr lang="en-US" dirty="0"/>
              <a:t>Don’t expect a trans man to be the resident trans expert. As with any group, there is a lot of diversity within the trans community.</a:t>
            </a:r>
          </a:p>
          <a:p>
            <a:pPr lvl="0"/>
            <a:r>
              <a:rPr lang="en-US" dirty="0"/>
              <a:t>Do not sensationalize or sexualize trans bodies. It is generally inappropriate to ask a trans man whether he has had surgery (this is like asking him what his genitals look like)or how he has sex.</a:t>
            </a:r>
          </a:p>
          <a:p>
            <a:pPr marL="0" indent="0">
              <a:buNone/>
            </a:pPr>
            <a:endParaRPr lang="en-US" dirty="0"/>
          </a:p>
        </p:txBody>
      </p:sp>
    </p:spTree>
    <p:extLst>
      <p:ext uri="{BB962C8B-B14F-4D97-AF65-F5344CB8AC3E}">
        <p14:creationId xmlns:p14="http://schemas.microsoft.com/office/powerpoint/2010/main" val="380144396"/>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Best Practices</a:t>
            </a:r>
          </a:p>
        </p:txBody>
      </p:sp>
      <p:sp>
        <p:nvSpPr>
          <p:cNvPr id="3" name="Content Placeholder 2"/>
          <p:cNvSpPr>
            <a:spLocks noGrp="1"/>
          </p:cNvSpPr>
          <p:nvPr>
            <p:ph idx="1"/>
          </p:nvPr>
        </p:nvSpPr>
        <p:spPr/>
        <p:txBody>
          <a:bodyPr>
            <a:normAutofit/>
          </a:bodyPr>
          <a:lstStyle/>
          <a:p>
            <a:pPr lvl="0"/>
            <a:r>
              <a:rPr lang="en-US" sz="3600" b="1" dirty="0"/>
              <a:t>Providers can have a positive impact </a:t>
            </a:r>
            <a:r>
              <a:rPr lang="en-US" sz="3600" dirty="0"/>
              <a:t>based on principles of self-awareness, cultural competency, client resiliency</a:t>
            </a:r>
          </a:p>
          <a:p>
            <a:pPr lvl="0"/>
            <a:r>
              <a:rPr lang="en-US" sz="3600" dirty="0"/>
              <a:t>Cultural humility requires consistent re-self-appraisal; check in with yourself…forever and ever!</a:t>
            </a:r>
          </a:p>
        </p:txBody>
      </p:sp>
    </p:spTree>
    <p:extLst>
      <p:ext uri="{BB962C8B-B14F-4D97-AF65-F5344CB8AC3E}">
        <p14:creationId xmlns:p14="http://schemas.microsoft.com/office/powerpoint/2010/main" val="1286839182"/>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Creating a Welcoming Culture</a:t>
            </a:r>
          </a:p>
        </p:txBody>
      </p:sp>
      <p:sp>
        <p:nvSpPr>
          <p:cNvPr id="3" name="Content Placeholder 2"/>
          <p:cNvSpPr>
            <a:spLocks noGrp="1"/>
          </p:cNvSpPr>
          <p:nvPr>
            <p:ph idx="1"/>
          </p:nvPr>
        </p:nvSpPr>
        <p:spPr>
          <a:xfrm>
            <a:off x="677761" y="1342416"/>
            <a:ext cx="11227443" cy="5350213"/>
          </a:xfrm>
        </p:spPr>
        <p:txBody>
          <a:bodyPr>
            <a:normAutofit fontScale="92500" lnSpcReduction="20000"/>
          </a:bodyPr>
          <a:lstStyle/>
          <a:p>
            <a:pPr lvl="0"/>
            <a:r>
              <a:rPr lang="en-US" dirty="0"/>
              <a:t>Post a sign that says "We do not discriminate on the basis of age, race, sex, sexual orientation, gender identity/expression, religion, language, or disability.“</a:t>
            </a:r>
          </a:p>
          <a:p>
            <a:pPr lvl="0"/>
            <a:r>
              <a:rPr lang="en-US" dirty="0"/>
              <a:t>Have an affirmative action policy for hiring "out" transgender people. This will go a long way towards making trans clients more comfortable in your program.</a:t>
            </a:r>
          </a:p>
          <a:p>
            <a:pPr lvl="0"/>
            <a:r>
              <a:rPr lang="en-US" dirty="0"/>
              <a:t>Waiting room reading materials and bulletin boards should include positive items about the diversity of the clients you serve.</a:t>
            </a:r>
          </a:p>
          <a:p>
            <a:pPr lvl="0"/>
            <a:r>
              <a:rPr lang="en-US" dirty="0"/>
              <a:t>Explicitly discuss and maintain confidentiality.</a:t>
            </a:r>
          </a:p>
          <a:p>
            <a:pPr lvl="0"/>
            <a:r>
              <a:rPr lang="en-US" dirty="0"/>
              <a:t>Learn how to ask sensitive, open and direct questions about gender issues, sexual orientation, risk behaviors and overall life adjustment.</a:t>
            </a:r>
          </a:p>
          <a:p>
            <a:pPr lvl="0"/>
            <a:r>
              <a:rPr lang="en-US" dirty="0"/>
              <a:t>Provide gender neutral bathrooms wherever possible.</a:t>
            </a:r>
          </a:p>
        </p:txBody>
      </p:sp>
    </p:spTree>
    <p:extLst>
      <p:ext uri="{BB962C8B-B14F-4D97-AF65-F5344CB8AC3E}">
        <p14:creationId xmlns:p14="http://schemas.microsoft.com/office/powerpoint/2010/main" val="2179461586"/>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277229" y="1963221"/>
            <a:ext cx="3276021" cy="3630196"/>
          </a:xfrm>
        </p:spPr>
        <p:txBody>
          <a:bodyPr>
            <a:normAutofit/>
          </a:bodyPr>
          <a:lstStyle/>
          <a:p>
            <a:r>
              <a:rPr lang="en-US" dirty="0"/>
              <a:t>How Can Providers Avoid Burnout?</a:t>
            </a:r>
            <a:br>
              <a:rPr lang="en-US" dirty="0"/>
            </a:br>
            <a:endParaRPr lang="en-US" dirty="0"/>
          </a:p>
        </p:txBody>
      </p:sp>
      <p:sp>
        <p:nvSpPr>
          <p:cNvPr id="8" name="Title 1"/>
          <p:cNvSpPr>
            <a:spLocks noGrp="1"/>
          </p:cNvSpPr>
          <p:nvPr>
            <p:ph type="subTitle" idx="1"/>
          </p:nvPr>
        </p:nvSpPr>
        <p:spPr/>
        <p:txBody>
          <a:bodyPr>
            <a:normAutofit fontScale="97500"/>
          </a:bodyPr>
          <a:lstStyle/>
          <a:p>
            <a:pPr marL="0" indent="0" algn="ctr">
              <a:buNone/>
            </a:pPr>
            <a:endParaRPr lang="en-US" b="1" dirty="0"/>
          </a:p>
          <a:p>
            <a:pPr marL="0" indent="0" algn="ctr">
              <a:buNone/>
            </a:pPr>
            <a:endParaRPr lang="en-US" b="1" dirty="0"/>
          </a:p>
        </p:txBody>
      </p:sp>
      <p:pic>
        <p:nvPicPr>
          <p:cNvPr id="4" name="Content Placeholder 6"/>
          <p:cNvPicPr>
            <a:picLocks noChangeAspect="1"/>
          </p:cNvPicPr>
          <p:nvPr/>
        </p:nvPicPr>
        <p:blipFill rotWithShape="1">
          <a:blip r:embed="rId3" cstate="print"/>
          <a:srcRect l="-509" t="-2774" r="509" b="20571"/>
          <a:stretch/>
        </p:blipFill>
        <p:spPr>
          <a:xfrm>
            <a:off x="3724490" y="1441918"/>
            <a:ext cx="7643131" cy="5073784"/>
          </a:xfrm>
          <a:prstGeom prst="rect">
            <a:avLst/>
          </a:prstGeom>
        </p:spPr>
      </p:pic>
      <p:sp>
        <p:nvSpPr>
          <p:cNvPr id="6" name="Slide Number Placeholder 3"/>
          <p:cNvSpPr txBox="1">
            <a:spLocks/>
          </p:cNvSpPr>
          <p:nvPr/>
        </p:nvSpPr>
        <p:spPr>
          <a:xfrm>
            <a:off x="8890001" y="6508753"/>
            <a:ext cx="284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D1119996-BF18-4DBE-A1C0-00A82C436D85}" type="slidenum">
              <a:rPr lang="en-US" smtClean="0"/>
              <a:pPr algn="r"/>
              <a:t>149</a:t>
            </a:fld>
            <a:endParaRPr lang="en-US" dirty="0"/>
          </a:p>
        </p:txBody>
      </p:sp>
    </p:spTree>
    <p:extLst>
      <p:ext uri="{BB962C8B-B14F-4D97-AF65-F5344CB8AC3E}">
        <p14:creationId xmlns:p14="http://schemas.microsoft.com/office/powerpoint/2010/main" val="2595903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The interrelatedness of terms</a:t>
            </a:r>
            <a:endParaRPr lang="en-US" dirty="0"/>
          </a:p>
        </p:txBody>
      </p:sp>
      <p:sp>
        <p:nvSpPr>
          <p:cNvPr id="3" name="Content Placeholder 2"/>
          <p:cNvSpPr>
            <a:spLocks noGrp="1"/>
          </p:cNvSpPr>
          <p:nvPr>
            <p:ph idx="1"/>
          </p:nvPr>
        </p:nvSpPr>
        <p:spPr/>
        <p:txBody>
          <a:bodyPr/>
          <a:lstStyle/>
          <a:p>
            <a:pPr marL="0" indent="0">
              <a:buNone/>
            </a:pPr>
            <a:r>
              <a:rPr lang="en-US" dirty="0"/>
              <a:t>It is important for providers to understand the four core concepts of identity related to gender and sexual orientation:</a:t>
            </a:r>
          </a:p>
          <a:p>
            <a:endParaRPr lang="en-US" dirty="0"/>
          </a:p>
        </p:txBody>
      </p:sp>
      <p:graphicFrame>
        <p:nvGraphicFramePr>
          <p:cNvPr id="6" name="Content Placeholder 3"/>
          <p:cNvGraphicFramePr>
            <a:graphicFrameLocks noGrp="1"/>
          </p:cNvGraphicFramePr>
          <p:nvPr>
            <p:ph idx="10"/>
            <p:extLst>
              <p:ext uri="{D42A27DB-BD31-4B8C-83A1-F6EECF244321}">
                <p14:modId xmlns:p14="http://schemas.microsoft.com/office/powerpoint/2010/main" val="1608833117"/>
              </p:ext>
            </p:extLst>
          </p:nvPr>
        </p:nvGraphicFramePr>
        <p:xfrm>
          <a:off x="6192838" y="1524000"/>
          <a:ext cx="5718175" cy="4089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01359459"/>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What is Burnout?</a:t>
            </a:r>
          </a:p>
        </p:txBody>
      </p:sp>
      <p:sp>
        <p:nvSpPr>
          <p:cNvPr id="3" name="Content Placeholder 2"/>
          <p:cNvSpPr>
            <a:spLocks noGrp="1"/>
          </p:cNvSpPr>
          <p:nvPr>
            <p:ph idx="1"/>
          </p:nvPr>
        </p:nvSpPr>
        <p:spPr>
          <a:xfrm>
            <a:off x="642153" y="1501806"/>
            <a:ext cx="11202014" cy="4525963"/>
          </a:xfrm>
        </p:spPr>
        <p:txBody>
          <a:bodyPr>
            <a:noAutofit/>
          </a:bodyPr>
          <a:lstStyle/>
          <a:p>
            <a:pPr marL="0" indent="0">
              <a:buNone/>
            </a:pPr>
            <a:r>
              <a:rPr lang="en-US" sz="2400" b="1" dirty="0"/>
              <a:t>Burnout</a:t>
            </a:r>
            <a:r>
              <a:rPr lang="en-US" sz="2400" dirty="0"/>
              <a:t> was identified 40 years ago to describe a state of fatigue and frustration among health care and service providers arising from excessive demands on their resources.</a:t>
            </a:r>
          </a:p>
          <a:p>
            <a:pPr marL="0" indent="0">
              <a:buNone/>
            </a:pPr>
            <a:endParaRPr lang="en-US" sz="2400" dirty="0"/>
          </a:p>
          <a:p>
            <a:pPr marL="0" indent="0">
              <a:buNone/>
            </a:pPr>
            <a:r>
              <a:rPr lang="en-US" sz="2400" b="1" dirty="0"/>
              <a:t>Burnout Syndrome</a:t>
            </a:r>
            <a:r>
              <a:rPr lang="en-US" sz="1400" b="1" dirty="0"/>
              <a:t> </a:t>
            </a:r>
            <a:r>
              <a:rPr lang="en-US" sz="2400" dirty="0"/>
              <a:t>is the reaction of the body and mind to persistent stress.  </a:t>
            </a:r>
          </a:p>
          <a:p>
            <a:pPr marL="0" indent="0">
              <a:buNone/>
            </a:pPr>
            <a:endParaRPr lang="en-US" sz="2400" dirty="0"/>
          </a:p>
          <a:p>
            <a:pPr marL="0" indent="0">
              <a:buNone/>
            </a:pPr>
            <a:r>
              <a:rPr lang="en-US" sz="2400" b="1" dirty="0"/>
              <a:t>Components include</a:t>
            </a:r>
            <a:r>
              <a:rPr lang="en-US" sz="2400" dirty="0"/>
              <a:t>:</a:t>
            </a:r>
          </a:p>
          <a:p>
            <a:r>
              <a:rPr lang="en-US" sz="2400" dirty="0"/>
              <a:t>Exhaustion (emotional and physical)</a:t>
            </a:r>
          </a:p>
          <a:p>
            <a:r>
              <a:rPr lang="en-US" sz="2400" dirty="0"/>
              <a:t>Cynicism (detachment from clients and work)</a:t>
            </a:r>
          </a:p>
          <a:p>
            <a:r>
              <a:rPr lang="en-US" sz="2400" dirty="0"/>
              <a:t>Ineffectiveness (feeling inadequate and dissatisfied with work)</a:t>
            </a:r>
            <a:endParaRPr lang="en-US" sz="1400" dirty="0"/>
          </a:p>
        </p:txBody>
      </p:sp>
      <p:sp>
        <p:nvSpPr>
          <p:cNvPr id="4" name="Slide Number Placeholder 3"/>
          <p:cNvSpPr>
            <a:spLocks noGrp="1"/>
          </p:cNvSpPr>
          <p:nvPr>
            <p:ph type="sldNum" sz="quarter" idx="12"/>
          </p:nvPr>
        </p:nvSpPr>
        <p:spPr/>
        <p:txBody>
          <a:bodyPr/>
          <a:lstStyle/>
          <a:p>
            <a:endParaRPr lang="en-US" dirty="0"/>
          </a:p>
        </p:txBody>
      </p:sp>
      <p:sp>
        <p:nvSpPr>
          <p:cNvPr id="5" name="TextBox 4"/>
          <p:cNvSpPr txBox="1"/>
          <p:nvPr/>
        </p:nvSpPr>
        <p:spPr>
          <a:xfrm>
            <a:off x="2026379" y="6238670"/>
            <a:ext cx="2594292" cy="307777"/>
          </a:xfrm>
          <a:prstGeom prst="rect">
            <a:avLst/>
          </a:prstGeom>
          <a:noFill/>
        </p:spPr>
        <p:txBody>
          <a:bodyPr wrap="none" rtlCol="0">
            <a:spAutoFit/>
          </a:bodyPr>
          <a:lstStyle/>
          <a:p>
            <a:r>
              <a:rPr lang="en-US" sz="1400" dirty="0">
                <a:solidFill>
                  <a:prstClr val="black"/>
                </a:solidFill>
              </a:rPr>
              <a:t>SOURCE: </a:t>
            </a:r>
            <a:r>
              <a:rPr lang="en-US" sz="1400" dirty="0" err="1">
                <a:solidFill>
                  <a:prstClr val="black"/>
                </a:solidFill>
              </a:rPr>
              <a:t>Maslach</a:t>
            </a:r>
            <a:r>
              <a:rPr lang="en-US" sz="1400" dirty="0">
                <a:solidFill>
                  <a:prstClr val="black"/>
                </a:solidFill>
              </a:rPr>
              <a:t> &amp; </a:t>
            </a:r>
            <a:r>
              <a:rPr lang="en-US" sz="1400" dirty="0" err="1">
                <a:solidFill>
                  <a:prstClr val="black"/>
                </a:solidFill>
              </a:rPr>
              <a:t>Leiter</a:t>
            </a:r>
            <a:r>
              <a:rPr lang="en-US" sz="1400" dirty="0">
                <a:solidFill>
                  <a:prstClr val="black"/>
                </a:solidFill>
              </a:rPr>
              <a:t>, 2003.</a:t>
            </a:r>
            <a:endParaRPr lang="en-US" sz="1400" dirty="0"/>
          </a:p>
        </p:txBody>
      </p:sp>
    </p:spTree>
    <p:extLst>
      <p:ext uri="{BB962C8B-B14F-4D97-AF65-F5344CB8AC3E}">
        <p14:creationId xmlns:p14="http://schemas.microsoft.com/office/powerpoint/2010/main" val="2292172056"/>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31949"/>
            <a:ext cx="10972801" cy="781262"/>
          </a:xfrm>
        </p:spPr>
        <p:txBody>
          <a:bodyPr>
            <a:normAutofit fontScale="90000"/>
          </a:bodyPr>
          <a:lstStyle/>
          <a:p>
            <a:r>
              <a:rPr lang="en-US" dirty="0"/>
              <a:t>Symptoms of Burnout</a:t>
            </a:r>
            <a:br>
              <a:rPr lang="en-US" dirty="0"/>
            </a:br>
            <a:endParaRPr lang="en-US" sz="1600" dirty="0"/>
          </a:p>
        </p:txBody>
      </p:sp>
      <p:sp>
        <p:nvSpPr>
          <p:cNvPr id="3" name="Content Placeholder 2"/>
          <p:cNvSpPr>
            <a:spLocks noGrp="1"/>
          </p:cNvSpPr>
          <p:nvPr>
            <p:ph sz="half" idx="1"/>
          </p:nvPr>
        </p:nvSpPr>
        <p:spPr>
          <a:xfrm>
            <a:off x="281389" y="915293"/>
            <a:ext cx="4142336" cy="2780358"/>
          </a:xfrm>
        </p:spPr>
        <p:txBody>
          <a:bodyPr>
            <a:normAutofit/>
          </a:bodyPr>
          <a:lstStyle/>
          <a:p>
            <a:r>
              <a:rPr lang="en-US" sz="3200" b="1" dirty="0"/>
              <a:t>Physical</a:t>
            </a:r>
          </a:p>
          <a:p>
            <a:pPr lvl="1"/>
            <a:r>
              <a:rPr lang="en-US" dirty="0"/>
              <a:t>Difficulty Sleeping</a:t>
            </a:r>
          </a:p>
          <a:p>
            <a:pPr lvl="1"/>
            <a:r>
              <a:rPr lang="en-US" dirty="0"/>
              <a:t>Fatigue/exhaustion</a:t>
            </a:r>
          </a:p>
          <a:p>
            <a:pPr lvl="1"/>
            <a:r>
              <a:rPr lang="en-US" dirty="0"/>
              <a:t>GI problems/Headaches</a:t>
            </a:r>
          </a:p>
          <a:p>
            <a:pPr lvl="1"/>
            <a:r>
              <a:rPr lang="en-US" dirty="0"/>
              <a:t>Increase in colds/flus</a:t>
            </a:r>
          </a:p>
        </p:txBody>
      </p:sp>
      <p:sp>
        <p:nvSpPr>
          <p:cNvPr id="4" name="Content Placeholder 3"/>
          <p:cNvSpPr>
            <a:spLocks noGrp="1"/>
          </p:cNvSpPr>
          <p:nvPr>
            <p:ph sz="half" idx="2"/>
          </p:nvPr>
        </p:nvSpPr>
        <p:spPr>
          <a:xfrm>
            <a:off x="7481907" y="886755"/>
            <a:ext cx="4319449" cy="2452171"/>
          </a:xfrm>
        </p:spPr>
        <p:txBody>
          <a:bodyPr>
            <a:normAutofit/>
          </a:bodyPr>
          <a:lstStyle/>
          <a:p>
            <a:r>
              <a:rPr lang="en-US" sz="3200" b="1" dirty="0"/>
              <a:t>Behavioral</a:t>
            </a:r>
          </a:p>
          <a:p>
            <a:pPr lvl="1"/>
            <a:r>
              <a:rPr lang="en-US" dirty="0"/>
              <a:t>Aggression</a:t>
            </a:r>
          </a:p>
          <a:p>
            <a:pPr lvl="1"/>
            <a:r>
              <a:rPr lang="en-US" dirty="0"/>
              <a:t>Callousness/cynicism</a:t>
            </a:r>
          </a:p>
          <a:p>
            <a:pPr lvl="1"/>
            <a:r>
              <a:rPr lang="en-US" dirty="0"/>
              <a:t>Defensiveness/Pessimism</a:t>
            </a:r>
          </a:p>
          <a:p>
            <a:pPr lvl="1"/>
            <a:r>
              <a:rPr lang="en-US" dirty="0"/>
              <a:t>Substance Abuse</a:t>
            </a:r>
          </a:p>
          <a:p>
            <a:pPr marL="0" indent="0">
              <a:buNone/>
            </a:pPr>
            <a:endParaRPr lang="en-US" dirty="0"/>
          </a:p>
        </p:txBody>
      </p:sp>
      <p:sp>
        <p:nvSpPr>
          <p:cNvPr id="5" name="Rectangle 4"/>
          <p:cNvSpPr/>
          <p:nvPr/>
        </p:nvSpPr>
        <p:spPr>
          <a:xfrm>
            <a:off x="10116407" y="250599"/>
            <a:ext cx="1833002" cy="323165"/>
          </a:xfrm>
          <a:prstGeom prst="rect">
            <a:avLst/>
          </a:prstGeom>
        </p:spPr>
        <p:txBody>
          <a:bodyPr wrap="none">
            <a:spAutoFit/>
          </a:bodyPr>
          <a:lstStyle/>
          <a:p>
            <a:pPr marL="57150">
              <a:spcBef>
                <a:spcPct val="20000"/>
              </a:spcBef>
            </a:pPr>
            <a:r>
              <a:rPr lang="en-US" sz="1400" dirty="0">
                <a:solidFill>
                  <a:prstClr val="black"/>
                </a:solidFill>
              </a:rPr>
              <a:t>SOURCE: </a:t>
            </a:r>
            <a:r>
              <a:rPr lang="en-US" sz="1400" dirty="0" err="1">
                <a:solidFill>
                  <a:prstClr val="black"/>
                </a:solidFill>
              </a:rPr>
              <a:t>Figley</a:t>
            </a:r>
            <a:r>
              <a:rPr lang="en-US" sz="1400" dirty="0">
                <a:solidFill>
                  <a:prstClr val="black"/>
                </a:solidFill>
              </a:rPr>
              <a:t>, 1999</a:t>
            </a:r>
            <a:r>
              <a:rPr lang="en-US" sz="1500" dirty="0">
                <a:solidFill>
                  <a:prstClr val="black"/>
                </a:solidFill>
              </a:rPr>
              <a:t>.</a:t>
            </a:r>
          </a:p>
        </p:txBody>
      </p:sp>
      <p:sp>
        <p:nvSpPr>
          <p:cNvPr id="8" name="Content Placeholder 3"/>
          <p:cNvSpPr txBox="1">
            <a:spLocks/>
          </p:cNvSpPr>
          <p:nvPr/>
        </p:nvSpPr>
        <p:spPr>
          <a:xfrm>
            <a:off x="4123867" y="882198"/>
            <a:ext cx="3738948" cy="2452171"/>
          </a:xfrm>
          <a:prstGeom prst="rect">
            <a:avLst/>
          </a:prstGeom>
        </p:spPr>
        <p:txBody>
          <a:bodyPr vert="horz" lIns="91440" tIns="45720" rIns="91440" bIns="45720" rtlCol="0">
            <a:normAutofit/>
          </a:bodyPr>
          <a:lstStyle>
            <a:lvl1pPr marL="342797" indent="-342797" algn="l" defTabSz="914126" rtl="0" eaLnBrk="1" latinLnBrk="0" hangingPunct="1">
              <a:spcBef>
                <a:spcPct val="20000"/>
              </a:spcBef>
              <a:buFont typeface="Arial" pitchFamily="34" charset="0"/>
              <a:buChar char="•"/>
              <a:defRPr sz="2800" kern="1200">
                <a:solidFill>
                  <a:schemeClr val="tx1"/>
                </a:solidFill>
                <a:latin typeface="+mj-lt"/>
                <a:ea typeface="+mn-ea"/>
                <a:cs typeface="MV Boli" panose="02000500030200090000" pitchFamily="2" charset="0"/>
              </a:defRPr>
            </a:lvl1pPr>
            <a:lvl2pPr marL="742727" indent="-285664" algn="l" defTabSz="914126" rtl="0" eaLnBrk="1" latinLnBrk="0" hangingPunct="1">
              <a:spcBef>
                <a:spcPct val="20000"/>
              </a:spcBef>
              <a:buFont typeface="Arial" pitchFamily="34" charset="0"/>
              <a:buChar char="–"/>
              <a:defRPr sz="2400" i="1" kern="1200">
                <a:solidFill>
                  <a:schemeClr val="tx1"/>
                </a:solidFill>
                <a:latin typeface="+mj-lt"/>
                <a:ea typeface="+mn-ea"/>
                <a:cs typeface="Arial" panose="020B0604020202020204" pitchFamily="34" charset="0"/>
              </a:defRPr>
            </a:lvl2pPr>
            <a:lvl3pPr marL="1142657" indent="-228531" algn="l" defTabSz="914126" rtl="0" eaLnBrk="1" latinLnBrk="0" hangingPunct="1">
              <a:spcBef>
                <a:spcPct val="20000"/>
              </a:spcBef>
              <a:buFont typeface="Arial" pitchFamily="34" charset="0"/>
              <a:buChar char="•"/>
              <a:defRPr sz="2000" i="1" kern="1200">
                <a:solidFill>
                  <a:schemeClr val="tx1"/>
                </a:solidFill>
                <a:latin typeface="+mj-lt"/>
                <a:ea typeface="+mn-ea"/>
                <a:cs typeface="Arial" panose="020B0604020202020204" pitchFamily="34" charset="0"/>
              </a:defRPr>
            </a:lvl3pPr>
            <a:lvl4pPr marL="1599720" indent="-228531" algn="l" defTabSz="914126" rtl="0" eaLnBrk="1" latinLnBrk="0" hangingPunct="1">
              <a:spcBef>
                <a:spcPct val="20000"/>
              </a:spcBef>
              <a:buFont typeface="Arial" pitchFamily="34" charset="0"/>
              <a:buChar char="–"/>
              <a:defRPr sz="1800" i="1" kern="1200">
                <a:solidFill>
                  <a:schemeClr val="tx1"/>
                </a:solidFill>
                <a:latin typeface="+mj-lt"/>
                <a:ea typeface="+mn-ea"/>
                <a:cs typeface="Arial" panose="020B0604020202020204" pitchFamily="34" charset="0"/>
              </a:defRPr>
            </a:lvl4pPr>
            <a:lvl5pPr marL="2056783" indent="-228531" algn="l" defTabSz="914126" rtl="0" eaLnBrk="1" latinLnBrk="0" hangingPunct="1">
              <a:spcBef>
                <a:spcPct val="20000"/>
              </a:spcBef>
              <a:buFont typeface="Arial" pitchFamily="34" charset="0"/>
              <a:buChar char="»"/>
              <a:defRPr sz="1800" i="1" kern="1200">
                <a:solidFill>
                  <a:schemeClr val="tx1"/>
                </a:solidFill>
                <a:latin typeface="+mj-lt"/>
                <a:ea typeface="+mn-ea"/>
                <a:cs typeface="Arial" panose="020B0604020202020204" pitchFamily="34" charset="0"/>
              </a:defRPr>
            </a:lvl5pPr>
            <a:lvl6pPr marL="2513846" indent="-228531" algn="l" defTabSz="914126"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0908" indent="-228531" algn="l" defTabSz="914126"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7971" indent="-228531" algn="l" defTabSz="914126"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5034" indent="-228531" algn="l" defTabSz="914126"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r>
              <a:rPr lang="en-US" sz="3200" b="1" dirty="0"/>
              <a:t>Emotional</a:t>
            </a:r>
          </a:p>
          <a:p>
            <a:pPr lvl="1"/>
            <a:r>
              <a:rPr lang="en-US" dirty="0"/>
              <a:t>Anxiety</a:t>
            </a:r>
          </a:p>
          <a:p>
            <a:pPr lvl="1"/>
            <a:r>
              <a:rPr lang="en-US" dirty="0"/>
              <a:t>Depression/Guilt</a:t>
            </a:r>
          </a:p>
          <a:p>
            <a:pPr lvl="1"/>
            <a:r>
              <a:rPr lang="en-US" dirty="0"/>
              <a:t>Irritability</a:t>
            </a:r>
          </a:p>
          <a:p>
            <a:pPr lvl="1"/>
            <a:r>
              <a:rPr lang="en-US" dirty="0"/>
              <a:t>Helplessness</a:t>
            </a:r>
            <a:endParaRPr lang="en-US" sz="1600" dirty="0"/>
          </a:p>
          <a:p>
            <a:endParaRPr lang="en-US" dirty="0"/>
          </a:p>
        </p:txBody>
      </p:sp>
      <p:sp>
        <p:nvSpPr>
          <p:cNvPr id="9" name="Content Placeholder 2"/>
          <p:cNvSpPr txBox="1">
            <a:spLocks/>
          </p:cNvSpPr>
          <p:nvPr/>
        </p:nvSpPr>
        <p:spPr>
          <a:xfrm>
            <a:off x="7502049" y="3658494"/>
            <a:ext cx="4499089" cy="3071086"/>
          </a:xfrm>
          <a:prstGeom prst="rect">
            <a:avLst/>
          </a:prstGeom>
        </p:spPr>
        <p:txBody>
          <a:bodyPr vert="horz" lIns="91440" tIns="45720" rIns="91440" bIns="45720" rtlCol="0">
            <a:normAutofit/>
          </a:bodyPr>
          <a:lstStyle>
            <a:lvl1pPr marL="342797" indent="-342797" algn="l" defTabSz="914126" rtl="0" eaLnBrk="1" latinLnBrk="0" hangingPunct="1">
              <a:spcBef>
                <a:spcPct val="20000"/>
              </a:spcBef>
              <a:buFont typeface="Arial" pitchFamily="34" charset="0"/>
              <a:buChar char="•"/>
              <a:defRPr sz="2800" kern="1200">
                <a:solidFill>
                  <a:schemeClr val="tx1"/>
                </a:solidFill>
                <a:latin typeface="+mj-lt"/>
                <a:ea typeface="+mn-ea"/>
                <a:cs typeface="MV Boli" panose="02000500030200090000" pitchFamily="2" charset="0"/>
              </a:defRPr>
            </a:lvl1pPr>
            <a:lvl2pPr marL="742727" indent="-285664" algn="l" defTabSz="914126" rtl="0" eaLnBrk="1" latinLnBrk="0" hangingPunct="1">
              <a:spcBef>
                <a:spcPct val="20000"/>
              </a:spcBef>
              <a:buFont typeface="Arial" pitchFamily="34" charset="0"/>
              <a:buChar char="–"/>
              <a:defRPr sz="2400" i="1" kern="1200">
                <a:solidFill>
                  <a:schemeClr val="tx1"/>
                </a:solidFill>
                <a:latin typeface="+mj-lt"/>
                <a:ea typeface="+mn-ea"/>
                <a:cs typeface="Arial" panose="020B0604020202020204" pitchFamily="34" charset="0"/>
              </a:defRPr>
            </a:lvl2pPr>
            <a:lvl3pPr marL="1142657" indent="-228531" algn="l" defTabSz="914126" rtl="0" eaLnBrk="1" latinLnBrk="0" hangingPunct="1">
              <a:spcBef>
                <a:spcPct val="20000"/>
              </a:spcBef>
              <a:buFont typeface="Arial" pitchFamily="34" charset="0"/>
              <a:buChar char="•"/>
              <a:defRPr sz="2000" i="1" kern="1200">
                <a:solidFill>
                  <a:schemeClr val="tx1"/>
                </a:solidFill>
                <a:latin typeface="+mj-lt"/>
                <a:ea typeface="+mn-ea"/>
                <a:cs typeface="Arial" panose="020B0604020202020204" pitchFamily="34" charset="0"/>
              </a:defRPr>
            </a:lvl3pPr>
            <a:lvl4pPr marL="1599720" indent="-228531" algn="l" defTabSz="914126" rtl="0" eaLnBrk="1" latinLnBrk="0" hangingPunct="1">
              <a:spcBef>
                <a:spcPct val="20000"/>
              </a:spcBef>
              <a:buFont typeface="Arial" pitchFamily="34" charset="0"/>
              <a:buChar char="–"/>
              <a:defRPr sz="1800" i="1" kern="1200">
                <a:solidFill>
                  <a:schemeClr val="tx1"/>
                </a:solidFill>
                <a:latin typeface="+mj-lt"/>
                <a:ea typeface="+mn-ea"/>
                <a:cs typeface="Arial" panose="020B0604020202020204" pitchFamily="34" charset="0"/>
              </a:defRPr>
            </a:lvl4pPr>
            <a:lvl5pPr marL="2056783" indent="-228531" algn="l" defTabSz="914126" rtl="0" eaLnBrk="1" latinLnBrk="0" hangingPunct="1">
              <a:spcBef>
                <a:spcPct val="20000"/>
              </a:spcBef>
              <a:buFont typeface="Arial" pitchFamily="34" charset="0"/>
              <a:buChar char="»"/>
              <a:defRPr sz="1800" i="1" kern="1200">
                <a:solidFill>
                  <a:schemeClr val="tx1"/>
                </a:solidFill>
                <a:latin typeface="+mj-lt"/>
                <a:ea typeface="+mn-ea"/>
                <a:cs typeface="Arial" panose="020B0604020202020204" pitchFamily="34" charset="0"/>
              </a:defRPr>
            </a:lvl5pPr>
            <a:lvl6pPr marL="2513846" indent="-228531" algn="l" defTabSz="914126"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0908" indent="-228531" algn="l" defTabSz="914126"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7971" indent="-228531" algn="l" defTabSz="914126"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5034" indent="-228531" algn="l" defTabSz="914126"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r>
              <a:rPr lang="en-US" sz="3200" b="1" dirty="0"/>
              <a:t>Work-related</a:t>
            </a:r>
          </a:p>
          <a:p>
            <a:pPr lvl="1"/>
            <a:r>
              <a:rPr lang="en-US" dirty="0"/>
              <a:t>Decrease/poor performance</a:t>
            </a:r>
          </a:p>
          <a:p>
            <a:pPr lvl="1"/>
            <a:r>
              <a:rPr lang="en-US" dirty="0"/>
              <a:t>Absenteeism, tardiness</a:t>
            </a:r>
          </a:p>
          <a:p>
            <a:pPr lvl="1"/>
            <a:r>
              <a:rPr lang="en-US" dirty="0"/>
              <a:t>Attrition</a:t>
            </a:r>
          </a:p>
          <a:p>
            <a:pPr lvl="1"/>
            <a:r>
              <a:rPr lang="en-US" dirty="0"/>
              <a:t>Misuse of work breaks</a:t>
            </a:r>
          </a:p>
          <a:p>
            <a:pPr lvl="1"/>
            <a:r>
              <a:rPr lang="en-US" dirty="0"/>
              <a:t>Thefts</a:t>
            </a:r>
          </a:p>
          <a:p>
            <a:pPr lvl="1"/>
            <a:endParaRPr lang="en-US" sz="1600" dirty="0"/>
          </a:p>
        </p:txBody>
      </p:sp>
      <p:sp>
        <p:nvSpPr>
          <p:cNvPr id="10" name="Content Placeholder 3"/>
          <p:cNvSpPr txBox="1">
            <a:spLocks/>
          </p:cNvSpPr>
          <p:nvPr/>
        </p:nvSpPr>
        <p:spPr>
          <a:xfrm>
            <a:off x="332596" y="3740540"/>
            <a:ext cx="7030766" cy="2309482"/>
          </a:xfrm>
          <a:prstGeom prst="rect">
            <a:avLst/>
          </a:prstGeom>
        </p:spPr>
        <p:txBody>
          <a:bodyPr vert="horz" lIns="91440" tIns="45720" rIns="91440" bIns="45720" rtlCol="0">
            <a:normAutofit/>
          </a:bodyPr>
          <a:lstStyle>
            <a:lvl1pPr marL="342797" indent="-342797" algn="l" defTabSz="914126" rtl="0" eaLnBrk="1" latinLnBrk="0" hangingPunct="1">
              <a:spcBef>
                <a:spcPct val="20000"/>
              </a:spcBef>
              <a:buFont typeface="Arial" pitchFamily="34" charset="0"/>
              <a:buChar char="•"/>
              <a:defRPr sz="2800" kern="1200">
                <a:solidFill>
                  <a:schemeClr val="tx1"/>
                </a:solidFill>
                <a:latin typeface="+mj-lt"/>
                <a:ea typeface="+mn-ea"/>
                <a:cs typeface="MV Boli" panose="02000500030200090000" pitchFamily="2" charset="0"/>
              </a:defRPr>
            </a:lvl1pPr>
            <a:lvl2pPr marL="742727" indent="-285664" algn="l" defTabSz="914126" rtl="0" eaLnBrk="1" latinLnBrk="0" hangingPunct="1">
              <a:spcBef>
                <a:spcPct val="20000"/>
              </a:spcBef>
              <a:buFont typeface="Arial" pitchFamily="34" charset="0"/>
              <a:buChar char="–"/>
              <a:defRPr sz="2400" i="1" kern="1200">
                <a:solidFill>
                  <a:schemeClr val="tx1"/>
                </a:solidFill>
                <a:latin typeface="+mj-lt"/>
                <a:ea typeface="+mn-ea"/>
                <a:cs typeface="Arial" panose="020B0604020202020204" pitchFamily="34" charset="0"/>
              </a:defRPr>
            </a:lvl2pPr>
            <a:lvl3pPr marL="1142657" indent="-228531" algn="l" defTabSz="914126" rtl="0" eaLnBrk="1" latinLnBrk="0" hangingPunct="1">
              <a:spcBef>
                <a:spcPct val="20000"/>
              </a:spcBef>
              <a:buFont typeface="Arial" pitchFamily="34" charset="0"/>
              <a:buChar char="•"/>
              <a:defRPr sz="2000" i="1" kern="1200">
                <a:solidFill>
                  <a:schemeClr val="tx1"/>
                </a:solidFill>
                <a:latin typeface="+mj-lt"/>
                <a:ea typeface="+mn-ea"/>
                <a:cs typeface="Arial" panose="020B0604020202020204" pitchFamily="34" charset="0"/>
              </a:defRPr>
            </a:lvl3pPr>
            <a:lvl4pPr marL="1599720" indent="-228531" algn="l" defTabSz="914126" rtl="0" eaLnBrk="1" latinLnBrk="0" hangingPunct="1">
              <a:spcBef>
                <a:spcPct val="20000"/>
              </a:spcBef>
              <a:buFont typeface="Arial" pitchFamily="34" charset="0"/>
              <a:buChar char="–"/>
              <a:defRPr sz="1800" i="1" kern="1200">
                <a:solidFill>
                  <a:schemeClr val="tx1"/>
                </a:solidFill>
                <a:latin typeface="+mj-lt"/>
                <a:ea typeface="+mn-ea"/>
                <a:cs typeface="Arial" panose="020B0604020202020204" pitchFamily="34" charset="0"/>
              </a:defRPr>
            </a:lvl4pPr>
            <a:lvl5pPr marL="2056783" indent="-228531" algn="l" defTabSz="914126" rtl="0" eaLnBrk="1" latinLnBrk="0" hangingPunct="1">
              <a:spcBef>
                <a:spcPct val="20000"/>
              </a:spcBef>
              <a:buFont typeface="Arial" pitchFamily="34" charset="0"/>
              <a:buChar char="»"/>
              <a:defRPr sz="1800" i="1" kern="1200">
                <a:solidFill>
                  <a:schemeClr val="tx1"/>
                </a:solidFill>
                <a:latin typeface="+mj-lt"/>
                <a:ea typeface="+mn-ea"/>
                <a:cs typeface="Arial" panose="020B0604020202020204" pitchFamily="34" charset="0"/>
              </a:defRPr>
            </a:lvl5pPr>
            <a:lvl6pPr marL="2513846" indent="-228531" algn="l" defTabSz="914126"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0908" indent="-228531" algn="l" defTabSz="914126"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7971" indent="-228531" algn="l" defTabSz="914126"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5034" indent="-228531" algn="l" defTabSz="914126"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r>
              <a:rPr lang="en-US" sz="3200" b="1" dirty="0"/>
              <a:t>Interpersonal</a:t>
            </a:r>
          </a:p>
          <a:p>
            <a:pPr lvl="1"/>
            <a:r>
              <a:rPr lang="en-US" dirty="0"/>
              <a:t>Dehumanization of patients</a:t>
            </a:r>
          </a:p>
          <a:p>
            <a:pPr lvl="1"/>
            <a:r>
              <a:rPr lang="en-US" dirty="0"/>
              <a:t>Reduced communication w/co-workers/ patients</a:t>
            </a:r>
          </a:p>
          <a:p>
            <a:pPr lvl="1"/>
            <a:r>
              <a:rPr lang="en-US" dirty="0"/>
              <a:t>Withdrawal from colleagues or patients</a:t>
            </a:r>
          </a:p>
          <a:p>
            <a:endParaRPr lang="en-US" dirty="0"/>
          </a:p>
        </p:txBody>
      </p:sp>
      <p:sp>
        <p:nvSpPr>
          <p:cNvPr id="6" name="Footer Placeholder 5"/>
          <p:cNvSpPr>
            <a:spLocks noGrp="1"/>
          </p:cNvSpPr>
          <p:nvPr>
            <p:ph type="ftr" sz="quarter" idx="4294967295"/>
          </p:nvPr>
        </p:nvSpPr>
        <p:spPr>
          <a:xfrm>
            <a:off x="4165601" y="6356353"/>
            <a:ext cx="3860800" cy="365125"/>
          </a:xfrm>
        </p:spPr>
        <p:txBody>
          <a:bodyPr/>
          <a:lstStyle/>
          <a:p>
            <a:endParaRPr lang="en-US"/>
          </a:p>
        </p:txBody>
      </p:sp>
    </p:spTree>
    <p:extLst>
      <p:ext uri="{BB962C8B-B14F-4D97-AF65-F5344CB8AC3E}">
        <p14:creationId xmlns:p14="http://schemas.microsoft.com/office/powerpoint/2010/main" val="1104468742"/>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Who is Most At Risk?</a:t>
            </a:r>
          </a:p>
        </p:txBody>
      </p:sp>
      <p:sp>
        <p:nvSpPr>
          <p:cNvPr id="3" name="Content Placeholder 2"/>
          <p:cNvSpPr>
            <a:spLocks noGrp="1"/>
          </p:cNvSpPr>
          <p:nvPr>
            <p:ph idx="1"/>
          </p:nvPr>
        </p:nvSpPr>
        <p:spPr/>
        <p:txBody>
          <a:bodyPr>
            <a:normAutofit/>
          </a:bodyPr>
          <a:lstStyle/>
          <a:p>
            <a:r>
              <a:rPr lang="en-US" dirty="0"/>
              <a:t>People in care professions</a:t>
            </a:r>
          </a:p>
          <a:p>
            <a:r>
              <a:rPr lang="en-US" dirty="0"/>
              <a:t>Workers who are very </a:t>
            </a:r>
            <a:r>
              <a:rPr lang="en-US" b="1" dirty="0"/>
              <a:t>dedicated</a:t>
            </a:r>
            <a:r>
              <a:rPr lang="en-US" dirty="0"/>
              <a:t> and </a:t>
            </a:r>
            <a:r>
              <a:rPr lang="en-US" b="1" dirty="0"/>
              <a:t>idealistic</a:t>
            </a:r>
          </a:p>
          <a:p>
            <a:r>
              <a:rPr lang="en-US" dirty="0"/>
              <a:t>Caregivers that are </a:t>
            </a:r>
            <a:r>
              <a:rPr lang="en-US" b="1" dirty="0"/>
              <a:t>depressed</a:t>
            </a:r>
            <a:r>
              <a:rPr lang="en-US" dirty="0"/>
              <a:t> or </a:t>
            </a:r>
            <a:r>
              <a:rPr lang="en-US" b="1" dirty="0"/>
              <a:t>anxious</a:t>
            </a:r>
          </a:p>
          <a:p>
            <a:r>
              <a:rPr lang="en-US" dirty="0"/>
              <a:t>Providers who believe </a:t>
            </a:r>
            <a:r>
              <a:rPr lang="en-US" b="1" dirty="0"/>
              <a:t>events occur outside of their control</a:t>
            </a:r>
          </a:p>
          <a:p>
            <a:r>
              <a:rPr lang="en-US" dirty="0"/>
              <a:t>Caregivers who</a:t>
            </a:r>
            <a:r>
              <a:rPr lang="en-US" b="1" dirty="0"/>
              <a:t> cope with stress externally</a:t>
            </a:r>
          </a:p>
          <a:p>
            <a:r>
              <a:rPr lang="en-US" b="1" dirty="0"/>
              <a:t>Younger</a:t>
            </a:r>
            <a:r>
              <a:rPr lang="en-US" dirty="0"/>
              <a:t>, </a:t>
            </a:r>
            <a:r>
              <a:rPr lang="en-US" b="1" dirty="0"/>
              <a:t>less experienced </a:t>
            </a:r>
            <a:r>
              <a:rPr lang="en-US" dirty="0"/>
              <a:t>workers</a:t>
            </a:r>
          </a:p>
          <a:p>
            <a:r>
              <a:rPr lang="en-US" b="1" dirty="0"/>
              <a:t>Male</a:t>
            </a:r>
            <a:r>
              <a:rPr lang="en-US" dirty="0"/>
              <a:t> caregivers</a:t>
            </a:r>
          </a:p>
          <a:p>
            <a:endParaRPr lang="en-US" dirty="0"/>
          </a:p>
        </p:txBody>
      </p:sp>
      <p:sp>
        <p:nvSpPr>
          <p:cNvPr id="4" name="TextBox 3"/>
          <p:cNvSpPr txBox="1"/>
          <p:nvPr/>
        </p:nvSpPr>
        <p:spPr>
          <a:xfrm>
            <a:off x="2923427" y="6215744"/>
            <a:ext cx="2004488" cy="307777"/>
          </a:xfrm>
          <a:prstGeom prst="rect">
            <a:avLst/>
          </a:prstGeom>
          <a:noFill/>
        </p:spPr>
        <p:txBody>
          <a:bodyPr wrap="none" rtlCol="0">
            <a:spAutoFit/>
          </a:bodyPr>
          <a:lstStyle/>
          <a:p>
            <a:r>
              <a:rPr lang="en-US" sz="1400" dirty="0">
                <a:solidFill>
                  <a:prstClr val="black"/>
                </a:solidFill>
              </a:rPr>
              <a:t>SOURCE: </a:t>
            </a:r>
            <a:r>
              <a:rPr lang="en-US" sz="1400" dirty="0" err="1">
                <a:solidFill>
                  <a:prstClr val="black"/>
                </a:solidFill>
              </a:rPr>
              <a:t>Demmer</a:t>
            </a:r>
            <a:r>
              <a:rPr lang="en-US" sz="1400" dirty="0">
                <a:solidFill>
                  <a:prstClr val="black"/>
                </a:solidFill>
              </a:rPr>
              <a:t>, 2004.</a:t>
            </a:r>
            <a:endParaRPr lang="en-US" sz="1400" dirty="0"/>
          </a:p>
        </p:txBody>
      </p:sp>
    </p:spTree>
    <p:extLst>
      <p:ext uri="{BB962C8B-B14F-4D97-AF65-F5344CB8AC3E}">
        <p14:creationId xmlns:p14="http://schemas.microsoft.com/office/powerpoint/2010/main" val="1684283027"/>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External vs. Internal  Coping</a:t>
            </a:r>
          </a:p>
        </p:txBody>
      </p:sp>
      <p:sp>
        <p:nvSpPr>
          <p:cNvPr id="4" name="Content Placeholder 3"/>
          <p:cNvSpPr>
            <a:spLocks noGrp="1"/>
          </p:cNvSpPr>
          <p:nvPr>
            <p:ph sz="half" idx="1"/>
          </p:nvPr>
        </p:nvSpPr>
        <p:spPr>
          <a:xfrm>
            <a:off x="1308835" y="1914117"/>
            <a:ext cx="5384800" cy="3294039"/>
          </a:xfrm>
        </p:spPr>
        <p:txBody>
          <a:bodyPr/>
          <a:lstStyle/>
          <a:p>
            <a:r>
              <a:rPr lang="en-US" b="1" dirty="0"/>
              <a:t>Internal Coping</a:t>
            </a:r>
          </a:p>
          <a:p>
            <a:pPr lvl="1"/>
            <a:r>
              <a:rPr lang="en-US" dirty="0"/>
              <a:t>Expression of feelings</a:t>
            </a:r>
          </a:p>
          <a:p>
            <a:pPr lvl="1"/>
            <a:r>
              <a:rPr lang="en-US" dirty="0"/>
              <a:t>Patience</a:t>
            </a:r>
          </a:p>
          <a:p>
            <a:pPr lvl="1"/>
            <a:r>
              <a:rPr lang="en-US" dirty="0"/>
              <a:t>Persistence</a:t>
            </a:r>
          </a:p>
          <a:p>
            <a:pPr lvl="1"/>
            <a:r>
              <a:rPr lang="en-US" dirty="0"/>
              <a:t>Optimism</a:t>
            </a:r>
          </a:p>
          <a:p>
            <a:pPr lvl="1"/>
            <a:r>
              <a:rPr lang="en-US" b="1" dirty="0"/>
              <a:t>Lower burnout risk</a:t>
            </a:r>
          </a:p>
          <a:p>
            <a:pPr lvl="1"/>
            <a:endParaRPr lang="en-US" dirty="0"/>
          </a:p>
        </p:txBody>
      </p:sp>
      <p:sp>
        <p:nvSpPr>
          <p:cNvPr id="5" name="Content Placeholder 4"/>
          <p:cNvSpPr>
            <a:spLocks noGrp="1"/>
          </p:cNvSpPr>
          <p:nvPr>
            <p:ph sz="half" idx="2"/>
          </p:nvPr>
        </p:nvSpPr>
        <p:spPr>
          <a:xfrm>
            <a:off x="6896835" y="1814235"/>
            <a:ext cx="4504960" cy="3850527"/>
          </a:xfrm>
        </p:spPr>
        <p:txBody>
          <a:bodyPr/>
          <a:lstStyle/>
          <a:p>
            <a:r>
              <a:rPr lang="en-US" b="1" dirty="0"/>
              <a:t>External Coping</a:t>
            </a:r>
          </a:p>
          <a:p>
            <a:pPr lvl="1"/>
            <a:r>
              <a:rPr lang="en-US" dirty="0"/>
              <a:t>Denial</a:t>
            </a:r>
          </a:p>
          <a:p>
            <a:pPr lvl="1"/>
            <a:r>
              <a:rPr lang="en-US" dirty="0"/>
              <a:t>Avoidance</a:t>
            </a:r>
          </a:p>
          <a:p>
            <a:pPr lvl="1"/>
            <a:r>
              <a:rPr lang="en-US" dirty="0"/>
              <a:t>Passive Acceptance</a:t>
            </a:r>
          </a:p>
          <a:p>
            <a:pPr lvl="1"/>
            <a:r>
              <a:rPr lang="en-US" dirty="0"/>
              <a:t>Reliance on faith/prayer</a:t>
            </a:r>
          </a:p>
          <a:p>
            <a:pPr lvl="1"/>
            <a:r>
              <a:rPr lang="en-US" dirty="0"/>
              <a:t>Fatalism/helplessness</a:t>
            </a:r>
          </a:p>
          <a:p>
            <a:pPr lvl="1"/>
            <a:r>
              <a:rPr lang="en-US" b="1" dirty="0"/>
              <a:t>Higher burnout risk</a:t>
            </a:r>
          </a:p>
          <a:p>
            <a:pPr lvl="1"/>
            <a:endParaRPr lang="en-US" dirty="0"/>
          </a:p>
        </p:txBody>
      </p:sp>
      <p:sp>
        <p:nvSpPr>
          <p:cNvPr id="3" name="TextBox 2"/>
          <p:cNvSpPr txBox="1"/>
          <p:nvPr/>
        </p:nvSpPr>
        <p:spPr>
          <a:xfrm>
            <a:off x="2057400" y="5959535"/>
            <a:ext cx="3647152" cy="307777"/>
          </a:xfrm>
          <a:prstGeom prst="rect">
            <a:avLst/>
          </a:prstGeom>
          <a:noFill/>
        </p:spPr>
        <p:txBody>
          <a:bodyPr wrap="none" rtlCol="0">
            <a:spAutoFit/>
          </a:bodyPr>
          <a:lstStyle/>
          <a:p>
            <a:r>
              <a:rPr lang="en-US" sz="1400" dirty="0">
                <a:solidFill>
                  <a:prstClr val="black"/>
                </a:solidFill>
              </a:rPr>
              <a:t>SOURCE: </a:t>
            </a:r>
            <a:r>
              <a:rPr lang="en-US" sz="1400" dirty="0" err="1">
                <a:solidFill>
                  <a:prstClr val="black"/>
                </a:solidFill>
              </a:rPr>
              <a:t>Demmer</a:t>
            </a:r>
            <a:r>
              <a:rPr lang="en-US" sz="1400" dirty="0">
                <a:solidFill>
                  <a:prstClr val="black"/>
                </a:solidFill>
              </a:rPr>
              <a:t>, 2004.; Jiménez, et al., 2006.</a:t>
            </a:r>
            <a:endParaRPr lang="en-US" sz="1400" dirty="0"/>
          </a:p>
        </p:txBody>
      </p:sp>
    </p:spTree>
    <p:extLst>
      <p:ext uri="{BB962C8B-B14F-4D97-AF65-F5344CB8AC3E}">
        <p14:creationId xmlns:p14="http://schemas.microsoft.com/office/powerpoint/2010/main" val="3240631904"/>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Burnout Prevention/Treatment</a:t>
            </a:r>
          </a:p>
        </p:txBody>
      </p:sp>
      <p:sp>
        <p:nvSpPr>
          <p:cNvPr id="3" name="Content Placeholder 2"/>
          <p:cNvSpPr>
            <a:spLocks noGrp="1"/>
          </p:cNvSpPr>
          <p:nvPr>
            <p:ph idx="1"/>
          </p:nvPr>
        </p:nvSpPr>
        <p:spPr/>
        <p:txBody>
          <a:bodyPr>
            <a:normAutofit lnSpcReduction="10000"/>
          </a:bodyPr>
          <a:lstStyle/>
          <a:p>
            <a:pPr lvl="0"/>
            <a:r>
              <a:rPr lang="en-US" b="1" dirty="0"/>
              <a:t>Recognize and Accept </a:t>
            </a:r>
            <a:r>
              <a:rPr lang="en-US" dirty="0"/>
              <a:t>– your work is stressful (as is your own humanity)</a:t>
            </a:r>
          </a:p>
          <a:p>
            <a:pPr lvl="0"/>
            <a:r>
              <a:rPr lang="en-US" b="1" dirty="0"/>
              <a:t>Take Time Out – </a:t>
            </a:r>
            <a:r>
              <a:rPr lang="en-US" dirty="0"/>
              <a:t>step away when you can/vacations and time off</a:t>
            </a:r>
          </a:p>
          <a:p>
            <a:pPr lvl="0"/>
            <a:r>
              <a:rPr lang="en-US" b="1" dirty="0"/>
              <a:t>Connect</a:t>
            </a:r>
            <a:r>
              <a:rPr lang="en-US" dirty="0"/>
              <a:t> – take time with friends outside of work and trusted colleagues</a:t>
            </a:r>
          </a:p>
          <a:p>
            <a:pPr lvl="0"/>
            <a:r>
              <a:rPr lang="en-US" b="1" dirty="0"/>
              <a:t>Exercise</a:t>
            </a:r>
            <a:r>
              <a:rPr lang="en-US" dirty="0"/>
              <a:t> – endorphins help relieve stress</a:t>
            </a:r>
          </a:p>
          <a:p>
            <a:pPr lvl="0"/>
            <a:r>
              <a:rPr lang="en-US" b="1" dirty="0"/>
              <a:t>Vent</a:t>
            </a:r>
            <a:r>
              <a:rPr lang="en-US" dirty="0"/>
              <a:t> – cry, scream, express feelings</a:t>
            </a:r>
          </a:p>
          <a:p>
            <a:pPr lvl="0"/>
            <a:r>
              <a:rPr lang="en-US" b="1" dirty="0"/>
              <a:t>Sleep</a:t>
            </a:r>
            <a:r>
              <a:rPr lang="en-US" dirty="0"/>
              <a:t> – 8 hours</a:t>
            </a:r>
          </a:p>
        </p:txBody>
      </p:sp>
    </p:spTree>
    <p:extLst>
      <p:ext uri="{BB962C8B-B14F-4D97-AF65-F5344CB8AC3E}">
        <p14:creationId xmlns:p14="http://schemas.microsoft.com/office/powerpoint/2010/main" val="1890001264"/>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Can Organizations Help?</a:t>
            </a:r>
          </a:p>
        </p:txBody>
      </p:sp>
      <p:sp>
        <p:nvSpPr>
          <p:cNvPr id="3" name="Content Placeholder 2"/>
          <p:cNvSpPr>
            <a:spLocks noGrp="1"/>
          </p:cNvSpPr>
          <p:nvPr>
            <p:ph idx="1"/>
          </p:nvPr>
        </p:nvSpPr>
        <p:spPr/>
        <p:txBody>
          <a:bodyPr/>
          <a:lstStyle/>
          <a:p>
            <a:pPr lvl="0"/>
            <a:r>
              <a:rPr lang="en-US" dirty="0"/>
              <a:t>Recognize and accept that the work is stressful</a:t>
            </a:r>
          </a:p>
          <a:p>
            <a:pPr lvl="0"/>
            <a:r>
              <a:rPr lang="en-US" dirty="0"/>
              <a:t>Learn to identify signs of burnout in employees</a:t>
            </a:r>
          </a:p>
          <a:p>
            <a:pPr lvl="0"/>
            <a:r>
              <a:rPr lang="en-US" dirty="0"/>
              <a:t>Offer assistance and solutions to those who are struggling:</a:t>
            </a:r>
          </a:p>
          <a:p>
            <a:pPr lvl="1"/>
            <a:r>
              <a:rPr lang="en-US" dirty="0"/>
              <a:t>Consider increasing responsibility                                                                    (allows workers more accountability and a greater sense of purpose)</a:t>
            </a:r>
          </a:p>
          <a:p>
            <a:pPr lvl="1"/>
            <a:r>
              <a:rPr lang="en-US" dirty="0"/>
              <a:t>Supportive services – workshops, support groups and retreats</a:t>
            </a:r>
          </a:p>
        </p:txBody>
      </p:sp>
      <p:sp>
        <p:nvSpPr>
          <p:cNvPr id="4" name="TextBox 3"/>
          <p:cNvSpPr txBox="1"/>
          <p:nvPr/>
        </p:nvSpPr>
        <p:spPr>
          <a:xfrm>
            <a:off x="9660892" y="6276434"/>
            <a:ext cx="1761132" cy="307777"/>
          </a:xfrm>
          <a:prstGeom prst="rect">
            <a:avLst/>
          </a:prstGeom>
          <a:noFill/>
        </p:spPr>
        <p:txBody>
          <a:bodyPr wrap="none" rtlCol="0">
            <a:spAutoFit/>
          </a:bodyPr>
          <a:lstStyle/>
          <a:p>
            <a:r>
              <a:rPr lang="en-US" sz="1400" dirty="0">
                <a:solidFill>
                  <a:prstClr val="black"/>
                </a:solidFill>
              </a:rPr>
              <a:t>SOURCE: HRSA, 2007.</a:t>
            </a:r>
            <a:endParaRPr lang="en-US" sz="1400" dirty="0"/>
          </a:p>
        </p:txBody>
      </p:sp>
    </p:spTree>
    <p:extLst>
      <p:ext uri="{BB962C8B-B14F-4D97-AF65-F5344CB8AC3E}">
        <p14:creationId xmlns:p14="http://schemas.microsoft.com/office/powerpoint/2010/main" val="4104890119"/>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hutterstock_77046403.jpg"/>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66000"/>
                    </a14:imgEffect>
                  </a14:imgLayer>
                </a14:imgProps>
              </a:ext>
            </a:extLst>
          </a:blip>
          <a:srcRect l="1141" r="3301"/>
          <a:stretch/>
        </p:blipFill>
        <p:spPr>
          <a:xfrm>
            <a:off x="0" y="0"/>
            <a:ext cx="12192000" cy="6861047"/>
          </a:xfrm>
          <a:prstGeom prst="rect">
            <a:avLst/>
          </a:prstGeom>
        </p:spPr>
      </p:pic>
      <p:sp>
        <p:nvSpPr>
          <p:cNvPr id="2" name="Title 1"/>
          <p:cNvSpPr>
            <a:spLocks noGrp="1"/>
          </p:cNvSpPr>
          <p:nvPr>
            <p:ph type="ctrTitle"/>
          </p:nvPr>
        </p:nvSpPr>
        <p:spPr>
          <a:xfrm>
            <a:off x="147523" y="302689"/>
            <a:ext cx="8565004" cy="1678329"/>
          </a:xfrm>
        </p:spPr>
        <p:txBody>
          <a:bodyPr>
            <a:normAutofit/>
          </a:bodyPr>
          <a:lstStyle/>
          <a:p>
            <a:r>
              <a:rPr lang="en-US" sz="9600" dirty="0"/>
              <a:t>Resources</a:t>
            </a:r>
          </a:p>
        </p:txBody>
      </p:sp>
      <p:sp>
        <p:nvSpPr>
          <p:cNvPr id="5" name="Slide Number Placeholder 3"/>
          <p:cNvSpPr txBox="1">
            <a:spLocks/>
          </p:cNvSpPr>
          <p:nvPr/>
        </p:nvSpPr>
        <p:spPr>
          <a:xfrm>
            <a:off x="9094289" y="6508753"/>
            <a:ext cx="284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D1119996-BF18-4DBE-A1C0-00A82C436D85}" type="slidenum">
              <a:rPr lang="en-US" smtClean="0"/>
              <a:pPr algn="r"/>
              <a:t>156</a:t>
            </a:fld>
            <a:endParaRPr lang="en-US" dirty="0"/>
          </a:p>
        </p:txBody>
      </p:sp>
    </p:spTree>
    <p:extLst>
      <p:ext uri="{BB962C8B-B14F-4D97-AF65-F5344CB8AC3E}">
        <p14:creationId xmlns:p14="http://schemas.microsoft.com/office/powerpoint/2010/main" val="2405632372"/>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1990882" y="5661660"/>
            <a:ext cx="8229600" cy="1143000"/>
          </a:xfrm>
        </p:spPr>
        <p:txBody>
          <a:bodyPr>
            <a:normAutofit/>
          </a:bodyPr>
          <a:lstStyle/>
          <a:p>
            <a:r>
              <a:rPr lang="en-US" dirty="0">
                <a:hlinkClick r:id="rId3"/>
              </a:rPr>
              <a:t>www.ymsmlgbt.org</a:t>
            </a:r>
            <a:r>
              <a:rPr lang="en-US" dirty="0"/>
              <a:t> </a:t>
            </a:r>
          </a:p>
        </p:txBody>
      </p:sp>
      <p:pic>
        <p:nvPicPr>
          <p:cNvPr id="15364" name="Picture 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599343" y="304800"/>
            <a:ext cx="11073583" cy="560832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 name="Footer Placeholder 1"/>
          <p:cNvSpPr>
            <a:spLocks noGrp="1"/>
          </p:cNvSpPr>
          <p:nvPr>
            <p:ph type="ftr" sz="quarter" idx="4294967295"/>
          </p:nvPr>
        </p:nvSpPr>
        <p:spPr>
          <a:xfrm>
            <a:off x="4165601" y="6356353"/>
            <a:ext cx="3860800" cy="365125"/>
          </a:xfrm>
        </p:spPr>
        <p:txBody>
          <a:bodyPr/>
          <a:lstStyle/>
          <a:p>
            <a:endParaRPr lang="en-US"/>
          </a:p>
        </p:txBody>
      </p:sp>
    </p:spTree>
    <p:extLst>
      <p:ext uri="{BB962C8B-B14F-4D97-AF65-F5344CB8AC3E}">
        <p14:creationId xmlns:p14="http://schemas.microsoft.com/office/powerpoint/2010/main" val="1997750981"/>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Clearing House Resource</a:t>
            </a:r>
            <a:br>
              <a:rPr lang="en-US" dirty="0"/>
            </a:br>
            <a:r>
              <a:rPr lang="en-US" dirty="0"/>
              <a:t>www.ymsmlgbt.org</a:t>
            </a:r>
          </a:p>
        </p:txBody>
      </p:sp>
      <p:pic>
        <p:nvPicPr>
          <p:cNvPr id="2050" name="Picture 2" descr="C:\Users\boeser\AppData\Local\Microsoft\Windows\Temporary Internet Files\Content.Outlook\50NMHPL5\lgbt_attc_logo_people-06 (2).png"/>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tretch>
            <a:fillRect/>
          </a:stretch>
        </p:blipFill>
        <p:spPr bwMode="auto">
          <a:xfrm>
            <a:off x="1170147" y="1600199"/>
            <a:ext cx="4775041" cy="4364209"/>
          </a:xfrm>
          <a:prstGeom prst="rect">
            <a:avLst/>
          </a:prstGeom>
          <a:noFill/>
        </p:spPr>
      </p:pic>
      <p:sp>
        <p:nvSpPr>
          <p:cNvPr id="7" name="Content Placeholder 6"/>
          <p:cNvSpPr>
            <a:spLocks noGrp="1"/>
          </p:cNvSpPr>
          <p:nvPr>
            <p:ph sz="quarter" idx="4"/>
          </p:nvPr>
        </p:nvSpPr>
        <p:spPr>
          <a:xfrm>
            <a:off x="6193368" y="2503060"/>
            <a:ext cx="5389033" cy="2833516"/>
          </a:xfrm>
        </p:spPr>
        <p:txBody>
          <a:bodyPr/>
          <a:lstStyle/>
          <a:p>
            <a:r>
              <a:rPr lang="en-US" dirty="0"/>
              <a:t>Clearinghouse: resources, tool-kits</a:t>
            </a:r>
          </a:p>
          <a:p>
            <a:r>
              <a:rPr lang="en-US" dirty="0"/>
              <a:t>LGBT Curriculum</a:t>
            </a:r>
          </a:p>
          <a:p>
            <a:r>
              <a:rPr lang="en-US" dirty="0"/>
              <a:t>YMSM Curriculum</a:t>
            </a:r>
          </a:p>
          <a:p>
            <a:r>
              <a:rPr lang="en-US" dirty="0"/>
              <a:t>Library of relevant articles</a:t>
            </a:r>
          </a:p>
          <a:p>
            <a:r>
              <a:rPr lang="en-US" dirty="0"/>
              <a:t>Links to other organizations</a:t>
            </a:r>
          </a:p>
          <a:p>
            <a:pPr>
              <a:buNone/>
            </a:pPr>
            <a:endParaRPr lang="en-US" dirty="0"/>
          </a:p>
          <a:p>
            <a:endParaRPr lang="en-US" dirty="0"/>
          </a:p>
        </p:txBody>
      </p:sp>
    </p:spTree>
    <p:extLst>
      <p:ext uri="{BB962C8B-B14F-4D97-AF65-F5344CB8AC3E}">
        <p14:creationId xmlns:p14="http://schemas.microsoft.com/office/powerpoint/2010/main" val="1562973632"/>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Save the Date!</a:t>
            </a:r>
          </a:p>
        </p:txBody>
      </p:sp>
      <p:sp>
        <p:nvSpPr>
          <p:cNvPr id="7" name="Content Placeholder 6"/>
          <p:cNvSpPr>
            <a:spLocks noGrp="1"/>
          </p:cNvSpPr>
          <p:nvPr>
            <p:ph idx="1"/>
          </p:nvPr>
        </p:nvSpPr>
        <p:spPr>
          <a:xfrm>
            <a:off x="1752600" y="1600200"/>
            <a:ext cx="8686800" cy="5257800"/>
          </a:xfrm>
        </p:spPr>
        <p:txBody>
          <a:bodyPr>
            <a:noAutofit/>
          </a:bodyPr>
          <a:lstStyle/>
          <a:p>
            <a:endParaRPr lang="en-US" sz="3600" b="1" dirty="0"/>
          </a:p>
          <a:p>
            <a:pPr algn="ctr">
              <a:buNone/>
            </a:pPr>
            <a:r>
              <a:rPr lang="en-US" sz="3600" b="1" dirty="0" smtClean="0"/>
              <a:t>We host quarterly Webinars!</a:t>
            </a:r>
            <a:endParaRPr lang="en-US" sz="3600" b="1" dirty="0"/>
          </a:p>
          <a:p>
            <a:endParaRPr lang="en-US" sz="1600" dirty="0"/>
          </a:p>
          <a:p>
            <a:pPr marL="457200" lvl="1" indent="0">
              <a:buNone/>
            </a:pPr>
            <a:endParaRPr lang="en-US" sz="1600" dirty="0"/>
          </a:p>
          <a:p>
            <a:pPr marL="457200" lvl="1" indent="0" algn="ctr">
              <a:buNone/>
            </a:pPr>
            <a:r>
              <a:rPr lang="en-US" sz="3200" b="1" dirty="0"/>
              <a:t>Sign-up for our Blog/Newsletter </a:t>
            </a:r>
            <a:br>
              <a:rPr lang="en-US" sz="3200" b="1" dirty="0"/>
            </a:br>
            <a:r>
              <a:rPr lang="en-US" sz="3200" b="1" dirty="0"/>
              <a:t>to hear about upcoming events:</a:t>
            </a:r>
          </a:p>
          <a:p>
            <a:pPr marL="457200" lvl="1" indent="0" algn="ctr">
              <a:buNone/>
            </a:pPr>
            <a:r>
              <a:rPr lang="en-US" sz="3200" b="1" dirty="0">
                <a:hlinkClick r:id="rId3"/>
              </a:rPr>
              <a:t>www.ymsmlgbt.org</a:t>
            </a:r>
            <a:endParaRPr lang="en-US" sz="3200" b="1" dirty="0"/>
          </a:p>
          <a:p>
            <a:pPr marL="457200" lvl="1" indent="0" algn="ctr">
              <a:buNone/>
            </a:pPr>
            <a:endParaRPr lang="en-US" sz="3200" dirty="0"/>
          </a:p>
          <a:p>
            <a:pPr lvl="1"/>
            <a:endParaRPr lang="en-US" sz="3200" dirty="0"/>
          </a:p>
          <a:p>
            <a:pPr lvl="2"/>
            <a:endParaRPr lang="en-US" sz="2800" dirty="0"/>
          </a:p>
          <a:p>
            <a:pPr lvl="1"/>
            <a:endParaRPr lang="en-US" sz="3200" dirty="0"/>
          </a:p>
        </p:txBody>
      </p:sp>
      <p:pic>
        <p:nvPicPr>
          <p:cNvPr id="4" name="Picture 2" descr="C:\Users\boeser\AppData\Local\Microsoft\Windows\Temporary Internet Files\Content.Outlook\50NMHPL5\lgbt_attc_logo_people-06 (2).png"/>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286000" y="194138"/>
            <a:ext cx="1751012" cy="1406062"/>
          </a:xfrm>
          <a:prstGeom prst="rect">
            <a:avLst/>
          </a:prstGeom>
          <a:noFill/>
        </p:spPr>
      </p:pic>
    </p:spTree>
    <p:extLst>
      <p:ext uri="{BB962C8B-B14F-4D97-AF65-F5344CB8AC3E}">
        <p14:creationId xmlns:p14="http://schemas.microsoft.com/office/powerpoint/2010/main" val="39851902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interrelatedness of terms</a:t>
            </a:r>
          </a:p>
        </p:txBody>
      </p:sp>
      <p:grpSp>
        <p:nvGrpSpPr>
          <p:cNvPr id="3" name="Group 6"/>
          <p:cNvGrpSpPr>
            <a:grpSpLocks noChangeAspect="1"/>
          </p:cNvGrpSpPr>
          <p:nvPr/>
        </p:nvGrpSpPr>
        <p:grpSpPr>
          <a:xfrm>
            <a:off x="935022" y="1484962"/>
            <a:ext cx="2015996" cy="1209598"/>
            <a:chOff x="698" y="275220"/>
            <a:chExt cx="2722275" cy="1633365"/>
          </a:xfrm>
        </p:grpSpPr>
        <p:sp>
          <p:nvSpPr>
            <p:cNvPr id="8" name="Rectangle 7"/>
            <p:cNvSpPr/>
            <p:nvPr/>
          </p:nvSpPr>
          <p:spPr>
            <a:xfrm>
              <a:off x="698" y="275220"/>
              <a:ext cx="2722275" cy="1633365"/>
            </a:xfrm>
            <a:prstGeom prst="rect">
              <a:avLst/>
            </a:prstGeom>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sp>
        <p:sp>
          <p:nvSpPr>
            <p:cNvPr id="9" name="Rectangle 8"/>
            <p:cNvSpPr>
              <a:spLocks noChangeAspect="1"/>
            </p:cNvSpPr>
            <p:nvPr/>
          </p:nvSpPr>
          <p:spPr>
            <a:xfrm>
              <a:off x="131771" y="374657"/>
              <a:ext cx="2460129" cy="147607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7160" tIns="137160" rIns="137160" bIns="137160" numCol="1" spcCol="1270" anchor="ctr" anchorCtr="0">
              <a:noAutofit/>
            </a:bodyPr>
            <a:lstStyle/>
            <a:p>
              <a:pPr lvl="0" algn="ctr" defTabSz="1600200">
                <a:lnSpc>
                  <a:spcPct val="90000"/>
                </a:lnSpc>
                <a:spcBef>
                  <a:spcPct val="0"/>
                </a:spcBef>
                <a:spcAft>
                  <a:spcPct val="35000"/>
                </a:spcAft>
              </a:pPr>
              <a:r>
                <a:rPr lang="en-US" sz="2400" kern="1200" dirty="0"/>
                <a:t>Sex Assigned at Birth</a:t>
              </a:r>
            </a:p>
          </p:txBody>
        </p:sp>
      </p:grpSp>
      <p:grpSp>
        <p:nvGrpSpPr>
          <p:cNvPr id="4" name="Group 9"/>
          <p:cNvGrpSpPr>
            <a:grpSpLocks noChangeAspect="1"/>
          </p:cNvGrpSpPr>
          <p:nvPr/>
        </p:nvGrpSpPr>
        <p:grpSpPr>
          <a:xfrm>
            <a:off x="935022" y="2818775"/>
            <a:ext cx="2015996" cy="1209598"/>
            <a:chOff x="0" y="256943"/>
            <a:chExt cx="2722275" cy="1633365"/>
          </a:xfrm>
        </p:grpSpPr>
        <p:sp>
          <p:nvSpPr>
            <p:cNvPr id="11" name="Rectangle 10"/>
            <p:cNvSpPr/>
            <p:nvPr/>
          </p:nvSpPr>
          <p:spPr>
            <a:xfrm>
              <a:off x="0" y="256943"/>
              <a:ext cx="2722275" cy="1633365"/>
            </a:xfrm>
            <a:prstGeom prst="rect">
              <a:avLst/>
            </a:prstGeom>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sp>
        <p:sp>
          <p:nvSpPr>
            <p:cNvPr id="12" name="Rectangle 11"/>
            <p:cNvSpPr/>
            <p:nvPr/>
          </p:nvSpPr>
          <p:spPr>
            <a:xfrm>
              <a:off x="0" y="256943"/>
              <a:ext cx="2722275" cy="163336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2400" tIns="152400" rIns="152400" bIns="152400" numCol="1" spcCol="1270" anchor="ctr" anchorCtr="0">
              <a:noAutofit/>
            </a:bodyPr>
            <a:lstStyle/>
            <a:p>
              <a:pPr lvl="0" algn="ctr" defTabSz="1778000">
                <a:lnSpc>
                  <a:spcPct val="90000"/>
                </a:lnSpc>
                <a:spcBef>
                  <a:spcPct val="0"/>
                </a:spcBef>
                <a:spcAft>
                  <a:spcPct val="35000"/>
                </a:spcAft>
              </a:pPr>
              <a:r>
                <a:rPr lang="en-US" sz="2400" kern="1200" dirty="0"/>
                <a:t>Gender Identity</a:t>
              </a:r>
            </a:p>
          </p:txBody>
        </p:sp>
      </p:grpSp>
      <p:grpSp>
        <p:nvGrpSpPr>
          <p:cNvPr id="5" name="Group 12"/>
          <p:cNvGrpSpPr>
            <a:grpSpLocks noChangeAspect="1"/>
          </p:cNvGrpSpPr>
          <p:nvPr/>
        </p:nvGrpSpPr>
        <p:grpSpPr>
          <a:xfrm>
            <a:off x="935022" y="4152588"/>
            <a:ext cx="2015996" cy="1209598"/>
            <a:chOff x="1287147" y="1178"/>
            <a:chExt cx="3143879" cy="1886327"/>
          </a:xfrm>
        </p:grpSpPr>
        <p:sp>
          <p:nvSpPr>
            <p:cNvPr id="14" name="Rectangle 13"/>
            <p:cNvSpPr/>
            <p:nvPr/>
          </p:nvSpPr>
          <p:spPr>
            <a:xfrm>
              <a:off x="1287147" y="1178"/>
              <a:ext cx="3143879" cy="1886327"/>
            </a:xfrm>
            <a:prstGeom prst="rect">
              <a:avLst/>
            </a:prstGeom>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sp>
        <p:sp>
          <p:nvSpPr>
            <p:cNvPr id="15" name="Rectangle 14"/>
            <p:cNvSpPr/>
            <p:nvPr/>
          </p:nvSpPr>
          <p:spPr>
            <a:xfrm>
              <a:off x="1287147" y="1178"/>
              <a:ext cx="3143879" cy="188632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79070" tIns="179070" rIns="179070" bIns="179070" numCol="1" spcCol="1270" anchor="ctr" anchorCtr="0">
              <a:noAutofit/>
            </a:bodyPr>
            <a:lstStyle/>
            <a:p>
              <a:pPr lvl="0" algn="ctr" defTabSz="2089150">
                <a:lnSpc>
                  <a:spcPct val="90000"/>
                </a:lnSpc>
                <a:spcBef>
                  <a:spcPct val="0"/>
                </a:spcBef>
                <a:spcAft>
                  <a:spcPct val="35000"/>
                </a:spcAft>
              </a:pPr>
              <a:r>
                <a:rPr lang="en-US" sz="2400" kern="1200" dirty="0"/>
                <a:t>Gender Expression</a:t>
              </a:r>
            </a:p>
          </p:txBody>
        </p:sp>
      </p:grpSp>
      <p:grpSp>
        <p:nvGrpSpPr>
          <p:cNvPr id="6" name="Group 15"/>
          <p:cNvGrpSpPr>
            <a:grpSpLocks noChangeAspect="1"/>
          </p:cNvGrpSpPr>
          <p:nvPr/>
        </p:nvGrpSpPr>
        <p:grpSpPr>
          <a:xfrm>
            <a:off x="935022" y="5486400"/>
            <a:ext cx="2015996" cy="1209598"/>
            <a:chOff x="0" y="329247"/>
            <a:chExt cx="5718175" cy="3430905"/>
          </a:xfrm>
        </p:grpSpPr>
        <p:sp>
          <p:nvSpPr>
            <p:cNvPr id="17" name="Rectangle 16"/>
            <p:cNvSpPr/>
            <p:nvPr/>
          </p:nvSpPr>
          <p:spPr>
            <a:xfrm>
              <a:off x="0" y="329247"/>
              <a:ext cx="5718175" cy="3430905"/>
            </a:xfrm>
            <a:prstGeom prst="rect">
              <a:avLst/>
            </a:prstGeom>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sp>
        <p:sp>
          <p:nvSpPr>
            <p:cNvPr id="18" name="Rectangle 17"/>
            <p:cNvSpPr/>
            <p:nvPr/>
          </p:nvSpPr>
          <p:spPr>
            <a:xfrm>
              <a:off x="0" y="329247"/>
              <a:ext cx="5718175" cy="343090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47650" tIns="247650" rIns="247650" bIns="247650" numCol="1" spcCol="1270" anchor="ctr" anchorCtr="0">
              <a:noAutofit/>
            </a:bodyPr>
            <a:lstStyle/>
            <a:p>
              <a:pPr lvl="0" algn="ctr" defTabSz="2889250">
                <a:lnSpc>
                  <a:spcPct val="90000"/>
                </a:lnSpc>
                <a:spcBef>
                  <a:spcPct val="0"/>
                </a:spcBef>
                <a:spcAft>
                  <a:spcPct val="35000"/>
                </a:spcAft>
              </a:pPr>
              <a:r>
                <a:rPr lang="en-US" sz="2400" kern="1200" dirty="0"/>
                <a:t>Sexual Orientation</a:t>
              </a:r>
            </a:p>
          </p:txBody>
        </p:sp>
      </p:grpSp>
      <p:sp>
        <p:nvSpPr>
          <p:cNvPr id="19" name="Rectangle 18"/>
          <p:cNvSpPr/>
          <p:nvPr/>
        </p:nvSpPr>
        <p:spPr>
          <a:xfrm>
            <a:off x="3637280" y="1814804"/>
            <a:ext cx="7152640" cy="619760"/>
          </a:xfrm>
          <a:prstGeom prst="rect">
            <a:avLst/>
          </a:prstGeom>
          <a:gradFill flip="none" rotWithShape="1">
            <a:gsLst>
              <a:gs pos="0">
                <a:schemeClr val="accent1">
                  <a:lumMod val="40000"/>
                  <a:lumOff val="60000"/>
                </a:schemeClr>
              </a:gs>
              <a:gs pos="46000">
                <a:schemeClr val="accent1">
                  <a:lumMod val="95000"/>
                  <a:lumOff val="5000"/>
                </a:schemeClr>
              </a:gs>
              <a:gs pos="100000">
                <a:schemeClr val="accent1">
                  <a:lumMod val="60000"/>
                </a:schemeClr>
              </a:gs>
            </a:gsLst>
            <a:path path="circle">
              <a:fillToRect l="50000" t="130000" r="50000" b="-3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tabLst>
                <a:tab pos="3484563" algn="ctr"/>
                <a:tab pos="6918325" algn="r"/>
              </a:tabLst>
            </a:pPr>
            <a:r>
              <a:rPr lang="en-US" sz="2400" b="1" dirty="0"/>
              <a:t>F	</a:t>
            </a:r>
            <a:r>
              <a:rPr lang="en-US" sz="2400" b="1" dirty="0">
                <a:solidFill>
                  <a:srgbClr val="1F49AF"/>
                </a:solidFill>
              </a:rPr>
              <a:t>I</a:t>
            </a:r>
            <a:r>
              <a:rPr lang="en-US" sz="2400" b="1" dirty="0"/>
              <a:t>	M</a:t>
            </a:r>
          </a:p>
        </p:txBody>
      </p:sp>
      <p:sp>
        <p:nvSpPr>
          <p:cNvPr id="20" name="Rectangle 19"/>
          <p:cNvSpPr/>
          <p:nvPr/>
        </p:nvSpPr>
        <p:spPr>
          <a:xfrm>
            <a:off x="3637280" y="3142231"/>
            <a:ext cx="7152640" cy="619760"/>
          </a:xfrm>
          <a:prstGeom prst="rect">
            <a:avLst/>
          </a:prstGeom>
          <a:gradFill flip="none" rotWithShape="1">
            <a:gsLst>
              <a:gs pos="0">
                <a:schemeClr val="accent1">
                  <a:lumMod val="40000"/>
                  <a:lumOff val="60000"/>
                </a:schemeClr>
              </a:gs>
              <a:gs pos="46000">
                <a:schemeClr val="accent1">
                  <a:lumMod val="95000"/>
                  <a:lumOff val="5000"/>
                </a:schemeClr>
              </a:gs>
              <a:gs pos="100000">
                <a:schemeClr val="accent1">
                  <a:lumMod val="60000"/>
                </a:schemeClr>
              </a:gs>
            </a:gsLst>
            <a:path path="circle">
              <a:fillToRect l="50000" t="130000" r="50000" b="-3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tabLst>
                <a:tab pos="3484563" algn="ctr"/>
                <a:tab pos="6918325" algn="r"/>
              </a:tabLst>
            </a:pPr>
            <a:r>
              <a:rPr lang="en-US" sz="2400" b="1" dirty="0"/>
              <a:t>F	</a:t>
            </a:r>
            <a:r>
              <a:rPr lang="en-US" sz="2400" b="1" dirty="0">
                <a:solidFill>
                  <a:srgbClr val="1F49AF"/>
                </a:solidFill>
              </a:rPr>
              <a:t>A</a:t>
            </a:r>
            <a:r>
              <a:rPr lang="en-US" sz="2400" b="1" dirty="0"/>
              <a:t>	M</a:t>
            </a:r>
          </a:p>
        </p:txBody>
      </p:sp>
      <p:sp>
        <p:nvSpPr>
          <p:cNvPr id="21" name="Rectangle 20"/>
          <p:cNvSpPr/>
          <p:nvPr/>
        </p:nvSpPr>
        <p:spPr>
          <a:xfrm>
            <a:off x="3637280" y="4478762"/>
            <a:ext cx="7152640" cy="619760"/>
          </a:xfrm>
          <a:prstGeom prst="rect">
            <a:avLst/>
          </a:prstGeom>
          <a:gradFill flip="none" rotWithShape="1">
            <a:gsLst>
              <a:gs pos="0">
                <a:schemeClr val="accent1">
                  <a:lumMod val="40000"/>
                  <a:lumOff val="60000"/>
                </a:schemeClr>
              </a:gs>
              <a:gs pos="46000">
                <a:schemeClr val="accent1">
                  <a:lumMod val="95000"/>
                  <a:lumOff val="5000"/>
                </a:schemeClr>
              </a:gs>
              <a:gs pos="100000">
                <a:schemeClr val="accent1">
                  <a:lumMod val="60000"/>
                </a:schemeClr>
              </a:gs>
            </a:gsLst>
            <a:path path="circle">
              <a:fillToRect l="50000" t="130000" r="50000" b="-3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tabLst>
                <a:tab pos="3484563" algn="ctr"/>
                <a:tab pos="6918325" algn="r"/>
              </a:tabLst>
            </a:pPr>
            <a:r>
              <a:rPr lang="en-US" sz="2400" b="1" dirty="0"/>
              <a:t>F	</a:t>
            </a:r>
            <a:r>
              <a:rPr lang="en-US" sz="2400" b="1" dirty="0">
                <a:solidFill>
                  <a:srgbClr val="1F49AF"/>
                </a:solidFill>
              </a:rPr>
              <a:t>A</a:t>
            </a:r>
            <a:r>
              <a:rPr lang="en-US" sz="2400" b="1" dirty="0"/>
              <a:t>	M</a:t>
            </a:r>
          </a:p>
        </p:txBody>
      </p:sp>
      <p:sp>
        <p:nvSpPr>
          <p:cNvPr id="22" name="Rectangle 21"/>
          <p:cNvSpPr/>
          <p:nvPr/>
        </p:nvSpPr>
        <p:spPr>
          <a:xfrm>
            <a:off x="3637280" y="5820945"/>
            <a:ext cx="7152640" cy="619760"/>
          </a:xfrm>
          <a:prstGeom prst="rect">
            <a:avLst/>
          </a:prstGeom>
          <a:gradFill flip="none" rotWithShape="1">
            <a:gsLst>
              <a:gs pos="0">
                <a:schemeClr val="accent1">
                  <a:lumMod val="40000"/>
                  <a:lumOff val="60000"/>
                </a:schemeClr>
              </a:gs>
              <a:gs pos="46000">
                <a:schemeClr val="accent1">
                  <a:lumMod val="95000"/>
                  <a:lumOff val="5000"/>
                </a:schemeClr>
              </a:gs>
              <a:gs pos="100000">
                <a:schemeClr val="accent1">
                  <a:lumMod val="60000"/>
                </a:schemeClr>
              </a:gs>
            </a:gsLst>
            <a:path path="circle">
              <a:fillToRect l="50000" t="130000" r="50000" b="-3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tabLst>
                <a:tab pos="3484563" algn="ctr"/>
                <a:tab pos="6918325" algn="r"/>
              </a:tabLst>
            </a:pPr>
            <a:r>
              <a:rPr lang="en-US" sz="2400" b="1" dirty="0"/>
              <a:t>F	</a:t>
            </a:r>
            <a:r>
              <a:rPr lang="en-US" sz="2400" b="1" dirty="0">
                <a:solidFill>
                  <a:srgbClr val="1F49AF"/>
                </a:solidFill>
              </a:rPr>
              <a:t>B</a:t>
            </a:r>
            <a:r>
              <a:rPr lang="en-US" sz="2400" b="1" dirty="0"/>
              <a:t>	M</a:t>
            </a:r>
          </a:p>
        </p:txBody>
      </p:sp>
      <p:sp>
        <p:nvSpPr>
          <p:cNvPr id="26" name="TextBox 25"/>
          <p:cNvSpPr txBox="1"/>
          <p:nvPr/>
        </p:nvSpPr>
        <p:spPr>
          <a:xfrm>
            <a:off x="10176111" y="1628096"/>
            <a:ext cx="687377" cy="923330"/>
          </a:xfrm>
          <a:prstGeom prst="rect">
            <a:avLst/>
          </a:prstGeom>
          <a:noFill/>
        </p:spPr>
        <p:txBody>
          <a:bodyPr wrap="square" rtlCol="0">
            <a:spAutoFit/>
          </a:bodyPr>
          <a:lstStyle/>
          <a:p>
            <a:pPr algn="ctr"/>
            <a:r>
              <a:rPr lang="en-US" sz="5400" b="1" dirty="0">
                <a:ln>
                  <a:solidFill>
                    <a:srgbClr val="1F49AF"/>
                  </a:solidFill>
                </a:ln>
                <a:solidFill>
                  <a:srgbClr val="92D050"/>
                </a:solidFill>
              </a:rPr>
              <a:t>X</a:t>
            </a:r>
          </a:p>
        </p:txBody>
      </p:sp>
      <p:sp>
        <p:nvSpPr>
          <p:cNvPr id="27" name="TextBox 26"/>
          <p:cNvSpPr txBox="1"/>
          <p:nvPr/>
        </p:nvSpPr>
        <p:spPr>
          <a:xfrm>
            <a:off x="10176111" y="2990446"/>
            <a:ext cx="687377" cy="923330"/>
          </a:xfrm>
          <a:prstGeom prst="rect">
            <a:avLst/>
          </a:prstGeom>
          <a:noFill/>
        </p:spPr>
        <p:txBody>
          <a:bodyPr wrap="square" rtlCol="0">
            <a:spAutoFit/>
          </a:bodyPr>
          <a:lstStyle/>
          <a:p>
            <a:pPr algn="ctr"/>
            <a:r>
              <a:rPr lang="en-US" sz="5400" b="1" dirty="0">
                <a:ln>
                  <a:solidFill>
                    <a:srgbClr val="1F49AF"/>
                  </a:solidFill>
                </a:ln>
                <a:solidFill>
                  <a:srgbClr val="92D050"/>
                </a:solidFill>
              </a:rPr>
              <a:t>X</a:t>
            </a:r>
          </a:p>
        </p:txBody>
      </p:sp>
      <p:sp>
        <p:nvSpPr>
          <p:cNvPr id="28" name="TextBox 27"/>
          <p:cNvSpPr txBox="1"/>
          <p:nvPr/>
        </p:nvSpPr>
        <p:spPr>
          <a:xfrm>
            <a:off x="8715655" y="4326976"/>
            <a:ext cx="687377" cy="923330"/>
          </a:xfrm>
          <a:prstGeom prst="rect">
            <a:avLst/>
          </a:prstGeom>
          <a:noFill/>
        </p:spPr>
        <p:txBody>
          <a:bodyPr wrap="square" rtlCol="0">
            <a:spAutoFit/>
          </a:bodyPr>
          <a:lstStyle/>
          <a:p>
            <a:pPr algn="ctr"/>
            <a:r>
              <a:rPr lang="en-US" sz="5400" b="1" dirty="0">
                <a:ln>
                  <a:solidFill>
                    <a:srgbClr val="1F49AF"/>
                  </a:solidFill>
                </a:ln>
                <a:solidFill>
                  <a:srgbClr val="92D050"/>
                </a:solidFill>
              </a:rPr>
              <a:t>X</a:t>
            </a:r>
          </a:p>
        </p:txBody>
      </p:sp>
      <p:sp>
        <p:nvSpPr>
          <p:cNvPr id="29" name="TextBox 28"/>
          <p:cNvSpPr txBox="1"/>
          <p:nvPr/>
        </p:nvSpPr>
        <p:spPr>
          <a:xfrm>
            <a:off x="10176111" y="5669160"/>
            <a:ext cx="687377" cy="923330"/>
          </a:xfrm>
          <a:prstGeom prst="rect">
            <a:avLst/>
          </a:prstGeom>
          <a:noFill/>
        </p:spPr>
        <p:txBody>
          <a:bodyPr wrap="square" rtlCol="0">
            <a:spAutoFit/>
          </a:bodyPr>
          <a:lstStyle/>
          <a:p>
            <a:pPr algn="ctr"/>
            <a:r>
              <a:rPr lang="en-US" sz="5400" b="1" dirty="0">
                <a:ln>
                  <a:solidFill>
                    <a:srgbClr val="1F49AF"/>
                  </a:solidFill>
                </a:ln>
                <a:solidFill>
                  <a:srgbClr val="92D050"/>
                </a:solidFill>
              </a:rPr>
              <a:t>X</a:t>
            </a:r>
          </a:p>
        </p:txBody>
      </p:sp>
    </p:spTree>
    <p:extLst>
      <p:ext uri="{BB962C8B-B14F-4D97-AF65-F5344CB8AC3E}">
        <p14:creationId xmlns:p14="http://schemas.microsoft.com/office/powerpoint/2010/main" val="862696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circle(out)">
                                      <p:cBhvr>
                                        <p:cTn id="7" dur="20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32"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circle(out)">
                                      <p:cBhvr>
                                        <p:cTn id="12" dur="20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32" fill="hold" grpId="0"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circle(out)">
                                      <p:cBhvr>
                                        <p:cTn id="17" dur="2000"/>
                                        <p:tgtEl>
                                          <p:spTgt spid="28"/>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32" fill="hold" grpId="0" nodeType="click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circle(out)">
                                      <p:cBhvr>
                                        <p:cTn id="22" dur="2000"/>
                                        <p:tgtEl>
                                          <p:spTgt spid="29"/>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xit" presetSubtype="32" fill="hold" grpId="1" nodeType="clickEffect">
                                  <p:stCondLst>
                                    <p:cond delay="0"/>
                                  </p:stCondLst>
                                  <p:childTnLst>
                                    <p:animEffect transition="out" filter="circle(out)">
                                      <p:cBhvr>
                                        <p:cTn id="26" dur="2000"/>
                                        <p:tgtEl>
                                          <p:spTgt spid="26"/>
                                        </p:tgtEl>
                                      </p:cBhvr>
                                    </p:animEffect>
                                    <p:set>
                                      <p:cBhvr>
                                        <p:cTn id="27" dur="1" fill="hold">
                                          <p:stCondLst>
                                            <p:cond delay="1999"/>
                                          </p:stCondLst>
                                        </p:cTn>
                                        <p:tgtEl>
                                          <p:spTgt spid="26"/>
                                        </p:tgtEl>
                                        <p:attrNameLst>
                                          <p:attrName>style.visibility</p:attrName>
                                        </p:attrNameLst>
                                      </p:cBhvr>
                                      <p:to>
                                        <p:strVal val="hidden"/>
                                      </p:to>
                                    </p:set>
                                  </p:childTnLst>
                                </p:cTn>
                              </p:par>
                              <p:par>
                                <p:cTn id="28" presetID="6" presetClass="exit" presetSubtype="32" fill="hold" grpId="1" nodeType="withEffect">
                                  <p:stCondLst>
                                    <p:cond delay="0"/>
                                  </p:stCondLst>
                                  <p:childTnLst>
                                    <p:animEffect transition="out" filter="circle(out)">
                                      <p:cBhvr>
                                        <p:cTn id="29" dur="2000"/>
                                        <p:tgtEl>
                                          <p:spTgt spid="27"/>
                                        </p:tgtEl>
                                      </p:cBhvr>
                                    </p:animEffect>
                                    <p:set>
                                      <p:cBhvr>
                                        <p:cTn id="30" dur="1" fill="hold">
                                          <p:stCondLst>
                                            <p:cond delay="1999"/>
                                          </p:stCondLst>
                                        </p:cTn>
                                        <p:tgtEl>
                                          <p:spTgt spid="27"/>
                                        </p:tgtEl>
                                        <p:attrNameLst>
                                          <p:attrName>style.visibility</p:attrName>
                                        </p:attrNameLst>
                                      </p:cBhvr>
                                      <p:to>
                                        <p:strVal val="hidden"/>
                                      </p:to>
                                    </p:set>
                                  </p:childTnLst>
                                </p:cTn>
                              </p:par>
                              <p:par>
                                <p:cTn id="31" presetID="6" presetClass="exit" presetSubtype="32" fill="hold" grpId="1" nodeType="withEffect">
                                  <p:stCondLst>
                                    <p:cond delay="0"/>
                                  </p:stCondLst>
                                  <p:childTnLst>
                                    <p:animEffect transition="out" filter="circle(out)">
                                      <p:cBhvr>
                                        <p:cTn id="32" dur="2000"/>
                                        <p:tgtEl>
                                          <p:spTgt spid="28"/>
                                        </p:tgtEl>
                                      </p:cBhvr>
                                    </p:animEffect>
                                    <p:set>
                                      <p:cBhvr>
                                        <p:cTn id="33" dur="1" fill="hold">
                                          <p:stCondLst>
                                            <p:cond delay="1999"/>
                                          </p:stCondLst>
                                        </p:cTn>
                                        <p:tgtEl>
                                          <p:spTgt spid="28"/>
                                        </p:tgtEl>
                                        <p:attrNameLst>
                                          <p:attrName>style.visibility</p:attrName>
                                        </p:attrNameLst>
                                      </p:cBhvr>
                                      <p:to>
                                        <p:strVal val="hidden"/>
                                      </p:to>
                                    </p:set>
                                  </p:childTnLst>
                                </p:cTn>
                              </p:par>
                              <p:par>
                                <p:cTn id="34" presetID="6" presetClass="exit" presetSubtype="32" fill="hold" grpId="1" nodeType="withEffect">
                                  <p:stCondLst>
                                    <p:cond delay="0"/>
                                  </p:stCondLst>
                                  <p:childTnLst>
                                    <p:animEffect transition="out" filter="circle(out)">
                                      <p:cBhvr>
                                        <p:cTn id="35" dur="2000"/>
                                        <p:tgtEl>
                                          <p:spTgt spid="29"/>
                                        </p:tgtEl>
                                      </p:cBhvr>
                                    </p:animEffect>
                                    <p:set>
                                      <p:cBhvr>
                                        <p:cTn id="36" dur="1" fill="hold">
                                          <p:stCondLst>
                                            <p:cond delay="1999"/>
                                          </p:stCondLst>
                                        </p:cTn>
                                        <p:tgtEl>
                                          <p:spTgt spid="2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6" grpId="1"/>
      <p:bldP spid="27" grpId="0"/>
      <p:bldP spid="27" grpId="1"/>
      <p:bldP spid="28" grpId="0"/>
      <p:bldP spid="28" grpId="1"/>
      <p:bldP spid="29" grpId="0"/>
      <p:bldP spid="29" grpId="1"/>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Questions and Comments</a:t>
            </a:r>
          </a:p>
        </p:txBody>
      </p:sp>
      <p:sp>
        <p:nvSpPr>
          <p:cNvPr id="7" name="Content Placeholder 6"/>
          <p:cNvSpPr>
            <a:spLocks noGrp="1"/>
          </p:cNvSpPr>
          <p:nvPr>
            <p:ph idx="1"/>
          </p:nvPr>
        </p:nvSpPr>
        <p:spPr>
          <a:xfrm>
            <a:off x="1752600" y="1600200"/>
            <a:ext cx="8686800" cy="5257800"/>
          </a:xfrm>
        </p:spPr>
        <p:txBody>
          <a:bodyPr>
            <a:noAutofit/>
          </a:bodyPr>
          <a:lstStyle/>
          <a:p>
            <a:pPr marL="0" indent="0" algn="ctr">
              <a:buNone/>
            </a:pPr>
            <a:endParaRPr lang="en-US" sz="3200" dirty="0"/>
          </a:p>
          <a:p>
            <a:pPr marL="0" indent="0" algn="ctr">
              <a:buNone/>
            </a:pPr>
            <a:r>
              <a:rPr lang="en-US" sz="3600" b="1" dirty="0"/>
              <a:t>Thomas Freese</a:t>
            </a:r>
            <a:br>
              <a:rPr lang="en-US" sz="3600" b="1" dirty="0"/>
            </a:br>
            <a:r>
              <a:rPr lang="en-US" dirty="0">
                <a:hlinkClick r:id="rId3"/>
              </a:rPr>
              <a:t>tfreese@mednet.ucla.edu</a:t>
            </a:r>
            <a:r>
              <a:rPr lang="en-US" dirty="0"/>
              <a:t> </a:t>
            </a:r>
          </a:p>
          <a:p>
            <a:pPr marL="0" indent="0" algn="ctr">
              <a:buNone/>
            </a:pPr>
            <a:endParaRPr lang="en-US" dirty="0"/>
          </a:p>
          <a:p>
            <a:pPr marL="0" indent="0" algn="ctr">
              <a:buNone/>
            </a:pPr>
            <a:r>
              <a:rPr lang="en-US" sz="3600" b="1" dirty="0"/>
              <a:t>Beth Rutkowski</a:t>
            </a:r>
            <a:br>
              <a:rPr lang="en-US" sz="3600" b="1" dirty="0"/>
            </a:br>
            <a:r>
              <a:rPr lang="en-US" dirty="0">
                <a:hlinkClick r:id="rId3"/>
              </a:rPr>
              <a:t>brutkowski@mednet.ucla.edu</a:t>
            </a:r>
            <a:endParaRPr lang="en-US" dirty="0"/>
          </a:p>
          <a:p>
            <a:pPr marL="0" indent="0" algn="ctr">
              <a:buNone/>
            </a:pPr>
            <a:endParaRPr lang="en-US" dirty="0"/>
          </a:p>
          <a:p>
            <a:pPr marL="0" indent="0" algn="ctr">
              <a:buNone/>
            </a:pPr>
            <a:endParaRPr lang="en-US" sz="3200" dirty="0"/>
          </a:p>
        </p:txBody>
      </p:sp>
      <p:pic>
        <p:nvPicPr>
          <p:cNvPr id="4" name="Picture 2" descr="C:\Users\boeser\AppData\Local\Microsoft\Windows\Temporary Internet Files\Content.Outlook\50NMHPL5\lgbt_attc_logo_people-06 (2).png"/>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603115" y="157967"/>
            <a:ext cx="1751012" cy="1406062"/>
          </a:xfrm>
          <a:prstGeom prst="rect">
            <a:avLst/>
          </a:prstGeom>
          <a:noFill/>
        </p:spPr>
      </p:pic>
    </p:spTree>
    <p:extLst>
      <p:ext uri="{BB962C8B-B14F-4D97-AF65-F5344CB8AC3E}">
        <p14:creationId xmlns:p14="http://schemas.microsoft.com/office/powerpoint/2010/main" val="3228128590"/>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Hepatitis C (HCV) </a:t>
            </a:r>
          </a:p>
        </p:txBody>
      </p:sp>
      <p:sp>
        <p:nvSpPr>
          <p:cNvPr id="3" name="Content Placeholder 2"/>
          <p:cNvSpPr>
            <a:spLocks noGrp="1"/>
          </p:cNvSpPr>
          <p:nvPr>
            <p:ph idx="1"/>
          </p:nvPr>
        </p:nvSpPr>
        <p:spPr/>
        <p:txBody>
          <a:bodyPr>
            <a:normAutofit fontScale="70000" lnSpcReduction="20000"/>
          </a:bodyPr>
          <a:lstStyle/>
          <a:p>
            <a:r>
              <a:rPr lang="en-US" dirty="0"/>
              <a:t>ATTC Network’s HCV Initiative: </a:t>
            </a:r>
            <a:r>
              <a:rPr lang="en-US" u="sng" dirty="0">
                <a:hlinkClick r:id="rId3"/>
              </a:rPr>
              <a:t>http://www.attcnetwork.org/projects/HCV_Home.aspx</a:t>
            </a:r>
            <a:r>
              <a:rPr lang="en-US" dirty="0"/>
              <a:t>) </a:t>
            </a:r>
          </a:p>
          <a:p>
            <a:pPr lvl="0"/>
            <a:r>
              <a:rPr lang="en-US" dirty="0"/>
              <a:t>AASLD &amp; IDSA:  </a:t>
            </a:r>
            <a:r>
              <a:rPr lang="en-US" u="sng" dirty="0">
                <a:hlinkClick r:id="rId4"/>
              </a:rPr>
              <a:t>www.hcvguidelines.org</a:t>
            </a:r>
            <a:r>
              <a:rPr lang="en-US" dirty="0"/>
              <a:t> </a:t>
            </a:r>
          </a:p>
          <a:p>
            <a:pPr lvl="0"/>
            <a:r>
              <a:rPr lang="en-US" dirty="0"/>
              <a:t>CDC, Center for Disease Control and Prevention, Viral Hepatitis: </a:t>
            </a:r>
            <a:r>
              <a:rPr lang="en-US" u="sng" dirty="0">
                <a:hlinkClick r:id="rId5"/>
              </a:rPr>
              <a:t>http://www.cdc.gov/hepatitis</a:t>
            </a:r>
            <a:r>
              <a:rPr lang="en-US" dirty="0"/>
              <a:t> </a:t>
            </a:r>
          </a:p>
          <a:p>
            <a:pPr lvl="0"/>
            <a:r>
              <a:rPr lang="en-US" dirty="0"/>
              <a:t>US Department of Veteran Affairs, Viral Hepatitis: </a:t>
            </a:r>
            <a:r>
              <a:rPr lang="en-US" u="sng" dirty="0">
                <a:hlinkClick r:id="rId6"/>
              </a:rPr>
              <a:t>www.hepatitis.va.gov</a:t>
            </a:r>
            <a:endParaRPr lang="en-US" dirty="0"/>
          </a:p>
          <a:p>
            <a:pPr lvl="0"/>
            <a:r>
              <a:rPr lang="en-US" dirty="0"/>
              <a:t>Stakeholders’ Workbook: Exploring Vital Roles and Opportunities to Break the Silence: </a:t>
            </a:r>
            <a:r>
              <a:rPr lang="en-US" u="sng" dirty="0">
                <a:hlinkClick r:id="rId7"/>
              </a:rPr>
              <a:t>http://aids.gov/pdf/vhap-workbook-for-stakeholders.pdf</a:t>
            </a:r>
            <a:r>
              <a:rPr lang="en-US" dirty="0"/>
              <a:t>  </a:t>
            </a:r>
          </a:p>
          <a:p>
            <a:pPr lvl="0"/>
            <a:r>
              <a:rPr lang="en-US" dirty="0"/>
              <a:t>Caring Ambassadors: </a:t>
            </a:r>
            <a:r>
              <a:rPr lang="en-US" u="sng" dirty="0">
                <a:hlinkClick r:id="rId8"/>
              </a:rPr>
              <a:t>http://caringambassadors.org/</a:t>
            </a:r>
            <a:r>
              <a:rPr lang="en-US" dirty="0"/>
              <a:t> </a:t>
            </a:r>
          </a:p>
          <a:p>
            <a:pPr lvl="0"/>
            <a:r>
              <a:rPr lang="en-US" dirty="0"/>
              <a:t>National Viral Hepatitis Roundtable: </a:t>
            </a:r>
            <a:r>
              <a:rPr lang="en-US" u="sng" dirty="0">
                <a:hlinkClick r:id="rId9"/>
              </a:rPr>
              <a:t>http://nvhr.org/</a:t>
            </a:r>
            <a:r>
              <a:rPr lang="en-US" dirty="0"/>
              <a:t> </a:t>
            </a:r>
          </a:p>
          <a:p>
            <a:pPr lvl="0"/>
            <a:r>
              <a:rPr lang="en-US" dirty="0"/>
              <a:t>Help-4-Hep: </a:t>
            </a:r>
            <a:r>
              <a:rPr lang="en-US" u="sng" dirty="0">
                <a:hlinkClick r:id="rId10"/>
              </a:rPr>
              <a:t>http://help4hep.org/</a:t>
            </a:r>
            <a:r>
              <a:rPr lang="en-US" dirty="0"/>
              <a:t> </a:t>
            </a:r>
          </a:p>
          <a:p>
            <a:pPr lvl="0"/>
            <a:r>
              <a:rPr lang="en-US" dirty="0"/>
              <a:t>HCV Advocate: Hepatitis C  – Living with Hepatitis C,  </a:t>
            </a:r>
            <a:r>
              <a:rPr lang="en-US" u="sng" dirty="0">
                <a:hlinkClick r:id="rId11"/>
              </a:rPr>
              <a:t>http://www.hcvadvocate.org</a:t>
            </a:r>
            <a:endParaRPr lang="en-US" dirty="0"/>
          </a:p>
          <a:p>
            <a:r>
              <a:rPr lang="en-US" dirty="0"/>
              <a:t>American Liver Foundation Support Services: </a:t>
            </a:r>
            <a:r>
              <a:rPr lang="en-US" u="sng" dirty="0">
                <a:hlinkClick r:id="rId12"/>
              </a:rPr>
              <a:t>http://www.liverfoundation.org/support</a:t>
            </a:r>
            <a:endParaRPr lang="en-US" dirty="0"/>
          </a:p>
        </p:txBody>
      </p:sp>
    </p:spTree>
    <p:extLst>
      <p:ext uri="{BB962C8B-B14F-4D97-AF65-F5344CB8AC3E}">
        <p14:creationId xmlns:p14="http://schemas.microsoft.com/office/powerpoint/2010/main" val="139818677"/>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HIV Links</a:t>
            </a:r>
          </a:p>
        </p:txBody>
      </p:sp>
      <p:sp>
        <p:nvSpPr>
          <p:cNvPr id="3" name="Content Placeholder 2"/>
          <p:cNvSpPr>
            <a:spLocks noGrp="1"/>
          </p:cNvSpPr>
          <p:nvPr>
            <p:ph idx="1"/>
          </p:nvPr>
        </p:nvSpPr>
        <p:spPr/>
        <p:txBody>
          <a:bodyPr>
            <a:normAutofit fontScale="77500" lnSpcReduction="20000"/>
          </a:bodyPr>
          <a:lstStyle/>
          <a:p>
            <a:r>
              <a:rPr lang="en-US" dirty="0"/>
              <a:t>HIV Information/Education; </a:t>
            </a:r>
            <a:r>
              <a:rPr lang="en-US" dirty="0">
                <a:hlinkClick r:id="rId3"/>
              </a:rPr>
              <a:t>http://www.cdc.gov/hiv/basics/index.html</a:t>
            </a:r>
            <a:endParaRPr lang="en-US" dirty="0"/>
          </a:p>
          <a:p>
            <a:endParaRPr lang="en-US" dirty="0"/>
          </a:p>
          <a:p>
            <a:r>
              <a:rPr lang="en-US" dirty="0"/>
              <a:t>Condom Negotiation Skills;</a:t>
            </a:r>
          </a:p>
          <a:p>
            <a:pPr>
              <a:buNone/>
            </a:pPr>
            <a:r>
              <a:rPr lang="en-US" dirty="0">
                <a:hlinkClick r:id="rId4"/>
              </a:rPr>
              <a:t>http://www.cdc.gov/hiv/prevention/research/compendium/rr/sssb.html</a:t>
            </a:r>
            <a:endParaRPr lang="en-US" dirty="0"/>
          </a:p>
          <a:p>
            <a:endParaRPr lang="en-US" dirty="0"/>
          </a:p>
          <a:p>
            <a:r>
              <a:rPr lang="en-US" dirty="0"/>
              <a:t>HIV Testing; </a:t>
            </a:r>
            <a:r>
              <a:rPr lang="en-US" dirty="0">
                <a:hlinkClick r:id="rId5"/>
              </a:rPr>
              <a:t>http://www.cdc.gov/hiv/testing/index.html</a:t>
            </a:r>
            <a:endParaRPr lang="en-US" dirty="0"/>
          </a:p>
          <a:p>
            <a:endParaRPr lang="en-US" dirty="0"/>
          </a:p>
          <a:p>
            <a:r>
              <a:rPr lang="en-US" dirty="0" err="1"/>
              <a:t>PrEP</a:t>
            </a:r>
            <a:r>
              <a:rPr lang="en-US" dirty="0"/>
              <a:t>; </a:t>
            </a:r>
            <a:r>
              <a:rPr lang="en-US" dirty="0">
                <a:hlinkClick r:id="rId6"/>
              </a:rPr>
              <a:t>http://www.cdc.gov/hiv/basics/prep.html</a:t>
            </a:r>
            <a:endParaRPr lang="en-US" dirty="0"/>
          </a:p>
          <a:p>
            <a:endParaRPr lang="en-US" dirty="0"/>
          </a:p>
          <a:p>
            <a:r>
              <a:rPr lang="en-US" dirty="0"/>
              <a:t>PEP; </a:t>
            </a:r>
            <a:r>
              <a:rPr lang="en-US" dirty="0">
                <a:hlinkClick r:id="rId7"/>
              </a:rPr>
              <a:t>http://www.cdc.gov/hiv/basics/pep.html</a:t>
            </a:r>
            <a:endParaRPr lang="en-US" dirty="0"/>
          </a:p>
          <a:p>
            <a:endParaRPr lang="en-US" dirty="0"/>
          </a:p>
        </p:txBody>
      </p:sp>
    </p:spTree>
    <p:extLst>
      <p:ext uri="{BB962C8B-B14F-4D97-AF65-F5344CB8AC3E}">
        <p14:creationId xmlns:p14="http://schemas.microsoft.com/office/powerpoint/2010/main" val="1248314578"/>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Substance Use Links</a:t>
            </a:r>
          </a:p>
        </p:txBody>
      </p:sp>
      <p:sp>
        <p:nvSpPr>
          <p:cNvPr id="3" name="Content Placeholder 2"/>
          <p:cNvSpPr>
            <a:spLocks noGrp="1"/>
          </p:cNvSpPr>
          <p:nvPr>
            <p:ph idx="1"/>
          </p:nvPr>
        </p:nvSpPr>
        <p:spPr/>
        <p:txBody>
          <a:bodyPr>
            <a:normAutofit fontScale="77500" lnSpcReduction="20000"/>
          </a:bodyPr>
          <a:lstStyle/>
          <a:p>
            <a:r>
              <a:rPr lang="en-US" dirty="0"/>
              <a:t>SAMHSA; </a:t>
            </a:r>
            <a:r>
              <a:rPr lang="en-US" dirty="0">
                <a:hlinkClick r:id="rId3"/>
              </a:rPr>
              <a:t>http://www.samhsa.gov/</a:t>
            </a:r>
            <a:endParaRPr lang="en-US" dirty="0"/>
          </a:p>
          <a:p>
            <a:r>
              <a:rPr lang="en-US" dirty="0"/>
              <a:t>NIDA; </a:t>
            </a:r>
            <a:r>
              <a:rPr lang="en-US" dirty="0">
                <a:hlinkClick r:id="rId4"/>
              </a:rPr>
              <a:t>https://www.drugabuse.gov/</a:t>
            </a:r>
            <a:endParaRPr lang="en-US" dirty="0"/>
          </a:p>
          <a:p>
            <a:r>
              <a:rPr lang="en-US" dirty="0"/>
              <a:t>ATTC Network; </a:t>
            </a:r>
            <a:r>
              <a:rPr lang="en-US" dirty="0">
                <a:hlinkClick r:id="rId5"/>
              </a:rPr>
              <a:t>http://www.attcnetwork.org/home/</a:t>
            </a:r>
            <a:endParaRPr lang="en-US" dirty="0"/>
          </a:p>
          <a:p>
            <a:r>
              <a:rPr lang="en-US" dirty="0"/>
              <a:t>NIAAA; </a:t>
            </a:r>
            <a:r>
              <a:rPr lang="en-US" dirty="0">
                <a:hlinkClick r:id="rId6"/>
              </a:rPr>
              <a:t>http://www.niaaa.nih.gov/</a:t>
            </a:r>
            <a:endParaRPr lang="en-US" dirty="0"/>
          </a:p>
          <a:p>
            <a:r>
              <a:rPr lang="en-US" dirty="0"/>
              <a:t>Center for Integrated Health Solutions; </a:t>
            </a:r>
            <a:r>
              <a:rPr lang="en-US" dirty="0">
                <a:hlinkClick r:id="rId7"/>
              </a:rPr>
              <a:t>http://www.thenationalcouncil.org/consulting-best-practices/center-for-integrated-health-solution/</a:t>
            </a:r>
            <a:endParaRPr lang="en-US" dirty="0"/>
          </a:p>
          <a:p>
            <a:r>
              <a:rPr lang="en-US" dirty="0"/>
              <a:t>Motivational Interviewing; </a:t>
            </a:r>
            <a:r>
              <a:rPr lang="en-US" dirty="0">
                <a:hlinkClick r:id="rId8"/>
              </a:rPr>
              <a:t>http://motivationalinterviewing.org/</a:t>
            </a:r>
            <a:endParaRPr lang="en-US" dirty="0"/>
          </a:p>
          <a:p>
            <a:r>
              <a:rPr lang="en-US" dirty="0"/>
              <a:t>SBIRT; </a:t>
            </a:r>
            <a:r>
              <a:rPr lang="en-US" dirty="0">
                <a:hlinkClick r:id="rId9"/>
              </a:rPr>
              <a:t>http://www.samhsa.gov/sbirt</a:t>
            </a:r>
            <a:endParaRPr lang="en-US" dirty="0"/>
          </a:p>
          <a:p>
            <a:r>
              <a:rPr lang="en-US" dirty="0"/>
              <a:t>Medication Assisted Treatment; </a:t>
            </a:r>
            <a:r>
              <a:rPr lang="en-US" dirty="0">
                <a:hlinkClick r:id="rId10"/>
              </a:rPr>
              <a:t>http://www.samhsa.gov/medication-assisted-treatment</a:t>
            </a:r>
            <a:endParaRPr lang="en-US" dirty="0"/>
          </a:p>
          <a:p>
            <a:endParaRPr lang="en-US" dirty="0"/>
          </a:p>
        </p:txBody>
      </p:sp>
    </p:spTree>
    <p:extLst>
      <p:ext uri="{BB962C8B-B14F-4D97-AF65-F5344CB8AC3E}">
        <p14:creationId xmlns:p14="http://schemas.microsoft.com/office/powerpoint/2010/main" val="3798705592"/>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Suicide Prevention Links</a:t>
            </a:r>
          </a:p>
        </p:txBody>
      </p:sp>
      <p:sp>
        <p:nvSpPr>
          <p:cNvPr id="3" name="Content Placeholder 2"/>
          <p:cNvSpPr>
            <a:spLocks noGrp="1"/>
          </p:cNvSpPr>
          <p:nvPr>
            <p:ph idx="1"/>
          </p:nvPr>
        </p:nvSpPr>
        <p:spPr/>
        <p:txBody>
          <a:bodyPr>
            <a:normAutofit fontScale="85000" lnSpcReduction="10000"/>
          </a:bodyPr>
          <a:lstStyle/>
          <a:p>
            <a:r>
              <a:rPr lang="en-US" dirty="0"/>
              <a:t>Stop Bullying: </a:t>
            </a:r>
            <a:r>
              <a:rPr lang="en-US" dirty="0">
                <a:hlinkClick r:id="rId3"/>
              </a:rPr>
              <a:t>http://www.stopbullying.gov/at-risk/groups/lgbt/index.html</a:t>
            </a:r>
            <a:endParaRPr lang="en-US" dirty="0"/>
          </a:p>
          <a:p>
            <a:pPr>
              <a:buNone/>
            </a:pPr>
            <a:endParaRPr lang="en-US" dirty="0"/>
          </a:p>
          <a:p>
            <a:r>
              <a:rPr lang="en-US" dirty="0"/>
              <a:t>Trevor Project (youth hotline): </a:t>
            </a:r>
            <a:r>
              <a:rPr lang="en-US" dirty="0">
                <a:hlinkClick r:id="rId4"/>
              </a:rPr>
              <a:t>http://www.thetrevorproject.org/</a:t>
            </a:r>
            <a:endParaRPr lang="en-US" dirty="0"/>
          </a:p>
          <a:p>
            <a:endParaRPr lang="en-US" dirty="0"/>
          </a:p>
          <a:p>
            <a:r>
              <a:rPr lang="en-US" dirty="0"/>
              <a:t>CDC LGBT Youth: </a:t>
            </a:r>
            <a:r>
              <a:rPr lang="en-US" dirty="0">
                <a:hlinkClick r:id="rId5"/>
              </a:rPr>
              <a:t>http://www.cdc.gov/lgbthealth/youth-resources.htm</a:t>
            </a:r>
            <a:endParaRPr lang="en-US" dirty="0"/>
          </a:p>
          <a:p>
            <a:pPr>
              <a:buNone/>
            </a:pPr>
            <a:endParaRPr lang="en-US" dirty="0"/>
          </a:p>
          <a:p>
            <a:r>
              <a:rPr lang="en-US" dirty="0"/>
              <a:t>Family Acceptance Project: </a:t>
            </a:r>
            <a:r>
              <a:rPr lang="en-US" dirty="0">
                <a:hlinkClick r:id="rId6"/>
              </a:rPr>
              <a:t>http://familyproject.sfsu.edu/</a:t>
            </a:r>
            <a:endParaRPr lang="en-US" dirty="0"/>
          </a:p>
          <a:p>
            <a:pPr>
              <a:buNone/>
            </a:pPr>
            <a:r>
              <a:rPr lang="en-US" dirty="0"/>
              <a:t>	</a:t>
            </a:r>
          </a:p>
          <a:p>
            <a:pPr lvl="1"/>
            <a:endParaRPr lang="en-US" dirty="0"/>
          </a:p>
          <a:p>
            <a:pPr lvl="1">
              <a:buNone/>
            </a:pPr>
            <a:endParaRPr lang="en-US" dirty="0"/>
          </a:p>
        </p:txBody>
      </p:sp>
    </p:spTree>
    <p:extLst>
      <p:ext uri="{BB962C8B-B14F-4D97-AF65-F5344CB8AC3E}">
        <p14:creationId xmlns:p14="http://schemas.microsoft.com/office/powerpoint/2010/main" val="1992475546"/>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Trauma Informed Care</a:t>
            </a:r>
          </a:p>
        </p:txBody>
      </p:sp>
      <p:sp>
        <p:nvSpPr>
          <p:cNvPr id="3" name="Content Placeholder 2"/>
          <p:cNvSpPr>
            <a:spLocks noGrp="1"/>
          </p:cNvSpPr>
          <p:nvPr>
            <p:ph idx="1"/>
          </p:nvPr>
        </p:nvSpPr>
        <p:spPr/>
        <p:txBody>
          <a:bodyPr/>
          <a:lstStyle/>
          <a:p>
            <a:r>
              <a:rPr lang="en-US" dirty="0"/>
              <a:t>SAMHSA Trauma Informed Care: </a:t>
            </a:r>
          </a:p>
          <a:p>
            <a:r>
              <a:rPr lang="en-US" dirty="0">
                <a:hlinkClick r:id="rId3"/>
              </a:rPr>
              <a:t>http://www.samhsa.gov/nctic</a:t>
            </a:r>
            <a:endParaRPr lang="en-US" dirty="0"/>
          </a:p>
          <a:p>
            <a:r>
              <a:rPr lang="en-US" dirty="0">
                <a:hlinkClick r:id="rId4"/>
              </a:rPr>
              <a:t>http://www.samhsa.gov/trauma-violence</a:t>
            </a:r>
            <a:endParaRPr lang="en-US" dirty="0"/>
          </a:p>
          <a:p>
            <a:endParaRPr lang="en-US" dirty="0"/>
          </a:p>
          <a:p>
            <a:endParaRPr lang="en-US" dirty="0"/>
          </a:p>
        </p:txBody>
      </p:sp>
    </p:spTree>
    <p:extLst>
      <p:ext uri="{BB962C8B-B14F-4D97-AF65-F5344CB8AC3E}">
        <p14:creationId xmlns:p14="http://schemas.microsoft.com/office/powerpoint/2010/main" val="1088689713"/>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Curriculum Authors</a:t>
            </a:r>
          </a:p>
        </p:txBody>
      </p:sp>
      <p:sp>
        <p:nvSpPr>
          <p:cNvPr id="3" name="Content Placeholder 2"/>
          <p:cNvSpPr>
            <a:spLocks noGrp="1"/>
          </p:cNvSpPr>
          <p:nvPr>
            <p:ph idx="1"/>
          </p:nvPr>
        </p:nvSpPr>
        <p:spPr/>
        <p:txBody>
          <a:bodyPr/>
          <a:lstStyle/>
          <a:p>
            <a:r>
              <a:rPr lang="en-US" dirty="0"/>
              <a:t>Michael Chaple, PhD</a:t>
            </a:r>
          </a:p>
          <a:p>
            <a:r>
              <a:rPr lang="en-US" dirty="0"/>
              <a:t>Thomas Freese, PhD</a:t>
            </a:r>
          </a:p>
          <a:p>
            <a:r>
              <a:rPr lang="en-US" dirty="0"/>
              <a:t>Kim-Monique Johnson</a:t>
            </a:r>
          </a:p>
          <a:p>
            <a:r>
              <a:rPr lang="en-US" dirty="0"/>
              <a:t>Phil Meyer, LCSW</a:t>
            </a:r>
          </a:p>
          <a:p>
            <a:r>
              <a:rPr lang="en-US" dirty="0"/>
              <a:t>Beth Rutkowski, MPH</a:t>
            </a:r>
          </a:p>
          <a:p>
            <a:r>
              <a:rPr lang="en-US" dirty="0"/>
              <a:t>Paul Warren, LMSW</a:t>
            </a:r>
          </a:p>
        </p:txBody>
      </p:sp>
    </p:spTree>
    <p:extLst>
      <p:ext uri="{BB962C8B-B14F-4D97-AF65-F5344CB8AC3E}">
        <p14:creationId xmlns:p14="http://schemas.microsoft.com/office/powerpoint/2010/main" val="3279196993"/>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References</a:t>
            </a:r>
          </a:p>
        </p:txBody>
      </p:sp>
      <p:sp>
        <p:nvSpPr>
          <p:cNvPr id="3" name="Content Placeholder 2"/>
          <p:cNvSpPr>
            <a:spLocks noGrp="1"/>
          </p:cNvSpPr>
          <p:nvPr>
            <p:ph idx="1"/>
          </p:nvPr>
        </p:nvSpPr>
        <p:spPr/>
        <p:txBody>
          <a:bodyPr>
            <a:normAutofit fontScale="40000" lnSpcReduction="20000"/>
          </a:bodyPr>
          <a:lstStyle/>
          <a:p>
            <a:r>
              <a:rPr lang="en-US" sz="4300" dirty="0">
                <a:latin typeface="+mn-lt"/>
                <a:cs typeface="Arial" panose="020B0604020202020204" pitchFamily="34" charset="0"/>
              </a:rPr>
              <a:t>Buller, A.M., Devries, K.M., Howard, L.M., &amp; Bacchus, L.J. (2014). Associations between intimate partner violence and health among men who have sex with men: A systematic review and meta-analysis. </a:t>
            </a:r>
            <a:r>
              <a:rPr lang="en-US" sz="4300" i="1" dirty="0" err="1">
                <a:latin typeface="+mn-lt"/>
                <a:cs typeface="Arial" panose="020B0604020202020204" pitchFamily="34" charset="0"/>
              </a:rPr>
              <a:t>PLoS</a:t>
            </a:r>
            <a:r>
              <a:rPr lang="en-US" sz="4300" i="1" dirty="0">
                <a:latin typeface="+mn-lt"/>
                <a:cs typeface="Arial" panose="020B0604020202020204" pitchFamily="34" charset="0"/>
              </a:rPr>
              <a:t> Med, 11</a:t>
            </a:r>
            <a:r>
              <a:rPr lang="en-US" sz="4300" dirty="0">
                <a:latin typeface="+mn-lt"/>
                <a:cs typeface="Arial" panose="020B0604020202020204" pitchFamily="34" charset="0"/>
              </a:rPr>
              <a:t>(3), e1001609.</a:t>
            </a:r>
          </a:p>
          <a:p>
            <a:r>
              <a:rPr lang="en-US" sz="4300" dirty="0">
                <a:latin typeface="+mn-lt"/>
                <a:cs typeface="Arial" panose="020B0604020202020204" pitchFamily="34" charset="0"/>
              </a:rPr>
              <a:t>Centers for Disease Control &amp; Prevention. (2014). </a:t>
            </a:r>
            <a:r>
              <a:rPr lang="en-US" sz="4300" i="1" dirty="0">
                <a:latin typeface="+mn-lt"/>
                <a:cs typeface="Arial" panose="020B0604020202020204" pitchFamily="34" charset="0"/>
              </a:rPr>
              <a:t>HIV surveillance in adolescents and young adults, </a:t>
            </a:r>
            <a:r>
              <a:rPr lang="en-US" sz="4300" u="sng" dirty="0">
                <a:latin typeface="+mn-lt"/>
                <a:cs typeface="Arial" panose="020B0604020202020204" pitchFamily="34" charset="0"/>
                <a:hlinkClick r:id="rId3"/>
              </a:rPr>
              <a:t>www.cdc.gov/hiv/topics/surveillance/resources/slides/adolescents/index.htm</a:t>
            </a:r>
            <a:r>
              <a:rPr lang="en-US" sz="4300" dirty="0">
                <a:latin typeface="+mn-lt"/>
                <a:cs typeface="Arial" panose="020B0604020202020204" pitchFamily="34" charset="0"/>
              </a:rPr>
              <a:t> (Accessed June 10, 2014).</a:t>
            </a:r>
          </a:p>
          <a:p>
            <a:r>
              <a:rPr lang="en-US" sz="4300" dirty="0">
                <a:latin typeface="+mn-lt"/>
                <a:cs typeface="Arial" panose="020B0604020202020204" pitchFamily="34" charset="0"/>
              </a:rPr>
              <a:t>Centers for Disease Control &amp; Prevention. (2013). Diagnoses of HIV infection in the United States and Dependent areas, 2011. </a:t>
            </a:r>
            <a:r>
              <a:rPr lang="en-US" sz="4300" i="1" dirty="0">
                <a:latin typeface="+mn-lt"/>
                <a:cs typeface="Arial" panose="020B0604020202020204" pitchFamily="34" charset="0"/>
              </a:rPr>
              <a:t>HIV Surveillance Report</a:t>
            </a:r>
            <a:r>
              <a:rPr lang="en-US" sz="4300" dirty="0">
                <a:latin typeface="+mn-lt"/>
                <a:cs typeface="Arial" panose="020B0604020202020204" pitchFamily="34" charset="0"/>
              </a:rPr>
              <a:t>, </a:t>
            </a:r>
            <a:r>
              <a:rPr lang="en-US" sz="4300" i="1" dirty="0">
                <a:latin typeface="+mn-lt"/>
                <a:cs typeface="Arial" panose="020B0604020202020204" pitchFamily="34" charset="0"/>
              </a:rPr>
              <a:t>23</a:t>
            </a:r>
            <a:r>
              <a:rPr lang="en-US" sz="4300" dirty="0">
                <a:latin typeface="+mn-lt"/>
                <a:cs typeface="Arial" panose="020B0604020202020204" pitchFamily="34" charset="0"/>
              </a:rPr>
              <a:t>.</a:t>
            </a:r>
          </a:p>
          <a:p>
            <a:r>
              <a:rPr lang="en-US" sz="4300" dirty="0" err="1">
                <a:latin typeface="+mn-lt"/>
                <a:cs typeface="Arial" panose="020B0604020202020204" pitchFamily="34" charset="0"/>
              </a:rPr>
              <a:t>Clatts</a:t>
            </a:r>
            <a:r>
              <a:rPr lang="en-US" sz="4300" dirty="0">
                <a:latin typeface="+mn-lt"/>
                <a:cs typeface="Arial" panose="020B0604020202020204" pitchFamily="34" charset="0"/>
              </a:rPr>
              <a:t>, M.C., </a:t>
            </a:r>
            <a:r>
              <a:rPr lang="en-US" sz="4300" dirty="0" err="1">
                <a:latin typeface="+mn-lt"/>
                <a:cs typeface="Arial" panose="020B0604020202020204" pitchFamily="34" charset="0"/>
              </a:rPr>
              <a:t>Goldsamt</a:t>
            </a:r>
            <a:r>
              <a:rPr lang="en-US" sz="4300" dirty="0">
                <a:latin typeface="+mn-lt"/>
                <a:cs typeface="Arial" panose="020B0604020202020204" pitchFamily="34" charset="0"/>
              </a:rPr>
              <a:t>, L., Yi, H., &amp; </a:t>
            </a:r>
            <a:r>
              <a:rPr lang="en-US" sz="4300" dirty="0" err="1">
                <a:latin typeface="+mn-lt"/>
                <a:cs typeface="Arial" panose="020B0604020202020204" pitchFamily="34" charset="0"/>
              </a:rPr>
              <a:t>Viorst</a:t>
            </a:r>
            <a:r>
              <a:rPr lang="en-US" sz="4300" dirty="0">
                <a:latin typeface="+mn-lt"/>
                <a:cs typeface="Arial" panose="020B0604020202020204" pitchFamily="34" charset="0"/>
              </a:rPr>
              <a:t> </a:t>
            </a:r>
            <a:r>
              <a:rPr lang="en-US" sz="4300" dirty="0" err="1">
                <a:latin typeface="+mn-lt"/>
                <a:cs typeface="Arial" panose="020B0604020202020204" pitchFamily="34" charset="0"/>
              </a:rPr>
              <a:t>Gwadz</a:t>
            </a:r>
            <a:r>
              <a:rPr lang="en-US" sz="4300" dirty="0">
                <a:latin typeface="+mn-lt"/>
                <a:cs typeface="Arial" panose="020B0604020202020204" pitchFamily="34" charset="0"/>
              </a:rPr>
              <a:t>, M. (2005). Homelessness and drug use among young men who have sex with men in New York City: A preliminary epidemiological trajectory. </a:t>
            </a:r>
            <a:r>
              <a:rPr lang="en-US" sz="4300" i="1" dirty="0">
                <a:latin typeface="+mn-lt"/>
                <a:cs typeface="Arial" panose="020B0604020202020204" pitchFamily="34" charset="0"/>
              </a:rPr>
              <a:t>Journal of Adolescence, 28</a:t>
            </a:r>
            <a:r>
              <a:rPr lang="en-US" sz="4300" dirty="0">
                <a:latin typeface="+mn-lt"/>
                <a:cs typeface="Arial" panose="020B0604020202020204" pitchFamily="34" charset="0"/>
              </a:rPr>
              <a:t>, 201-214.</a:t>
            </a:r>
          </a:p>
          <a:p>
            <a:r>
              <a:rPr lang="en-US" sz="4300" dirty="0" err="1">
                <a:latin typeface="+mn-lt"/>
                <a:cs typeface="Arial" panose="020B0604020202020204" pitchFamily="34" charset="0"/>
              </a:rPr>
              <a:t>Demmer</a:t>
            </a:r>
            <a:r>
              <a:rPr lang="en-US" sz="4300" dirty="0">
                <a:latin typeface="+mn-lt"/>
                <a:cs typeface="Arial" panose="020B0604020202020204" pitchFamily="34" charset="0"/>
              </a:rPr>
              <a:t>, C. (2004).  Burnout: the health care worker as survivor.  </a:t>
            </a:r>
            <a:r>
              <a:rPr lang="en-US" sz="4300" i="1" dirty="0">
                <a:latin typeface="+mn-lt"/>
                <a:cs typeface="Arial" panose="020B0604020202020204" pitchFamily="34" charset="0"/>
              </a:rPr>
              <a:t>AIDS Reader, (14): 522-523, 528-530. 535-537.</a:t>
            </a:r>
            <a:endParaRPr lang="en-US" sz="4300" dirty="0">
              <a:latin typeface="+mn-lt"/>
              <a:cs typeface="Arial" panose="020B0604020202020204" pitchFamily="34" charset="0"/>
            </a:endParaRPr>
          </a:p>
          <a:p>
            <a:r>
              <a:rPr lang="en-US" sz="4300" dirty="0">
                <a:latin typeface="+mn-lt"/>
                <a:cs typeface="Arial" panose="020B0604020202020204" pitchFamily="34" charset="0"/>
              </a:rPr>
              <a:t>Feldman, M.B. (2010). A critical literature review to identify possible causes of higher rates of HIV infection among young black and Latino men who have sex with men. </a:t>
            </a:r>
            <a:r>
              <a:rPr lang="en-US" sz="4300" i="1" dirty="0">
                <a:latin typeface="+mn-lt"/>
                <a:cs typeface="Arial" panose="020B0604020202020204" pitchFamily="34" charset="0"/>
              </a:rPr>
              <a:t>J Natl Med </a:t>
            </a:r>
            <a:r>
              <a:rPr lang="en-US" sz="4300" i="1" dirty="0" err="1">
                <a:latin typeface="+mn-lt"/>
                <a:cs typeface="Arial" panose="020B0604020202020204" pitchFamily="34" charset="0"/>
              </a:rPr>
              <a:t>Assoc</a:t>
            </a:r>
            <a:r>
              <a:rPr lang="en-US" sz="4300" i="1" dirty="0">
                <a:latin typeface="+mn-lt"/>
                <a:cs typeface="Arial" panose="020B0604020202020204" pitchFamily="34" charset="0"/>
              </a:rPr>
              <a:t>, 102</a:t>
            </a:r>
            <a:r>
              <a:rPr lang="en-US" sz="4300" dirty="0">
                <a:latin typeface="+mn-lt"/>
                <a:cs typeface="Arial" panose="020B0604020202020204" pitchFamily="34" charset="0"/>
              </a:rPr>
              <a:t>, 1206-1221.</a:t>
            </a:r>
          </a:p>
          <a:p>
            <a:r>
              <a:rPr lang="en-US" sz="4400" dirty="0" err="1"/>
              <a:t>Fiellin</a:t>
            </a:r>
            <a:r>
              <a:rPr lang="en-US" sz="4400" dirty="0"/>
              <a:t>, 2008</a:t>
            </a:r>
            <a:endParaRPr lang="en-US" sz="4300" dirty="0">
              <a:latin typeface="+mn-lt"/>
              <a:cs typeface="Arial" panose="020B0604020202020204" pitchFamily="34" charset="0"/>
            </a:endParaRPr>
          </a:p>
          <a:p>
            <a:r>
              <a:rPr lang="en-US" sz="4300" dirty="0">
                <a:latin typeface="+mn-lt"/>
                <a:cs typeface="Arial" panose="020B0604020202020204" pitchFamily="34" charset="0"/>
              </a:rPr>
              <a:t>Friedman, M.S., Marshal, M.P., Stall, R., Cheong, J.-W., &amp; Wright, E.R. (2008). Gay-related development, early abuse, and adult health outcomes among gay males. </a:t>
            </a:r>
            <a:r>
              <a:rPr lang="en-US" sz="4300" i="1" dirty="0">
                <a:latin typeface="+mn-lt"/>
                <a:cs typeface="Arial" panose="020B0604020202020204" pitchFamily="34" charset="0"/>
              </a:rPr>
              <a:t>AIDS Behavior, 12</a:t>
            </a:r>
            <a:r>
              <a:rPr lang="en-US" sz="4300" dirty="0">
                <a:latin typeface="+mn-lt"/>
                <a:cs typeface="Arial" panose="020B0604020202020204" pitchFamily="34" charset="0"/>
              </a:rPr>
              <a:t>(6), 891-902.</a:t>
            </a:r>
          </a:p>
          <a:p>
            <a:r>
              <a:rPr lang="en-US" sz="4300" dirty="0">
                <a:latin typeface="+mn-lt"/>
                <a:cs typeface="Arial" panose="020B0604020202020204" pitchFamily="34" charset="0"/>
              </a:rPr>
              <a:t>Health Resources Services Administration.  (2007).  Burnout.  </a:t>
            </a:r>
            <a:r>
              <a:rPr lang="en-US" sz="4300" i="1" dirty="0">
                <a:latin typeface="+mn-lt"/>
                <a:cs typeface="Arial" panose="020B0604020202020204" pitchFamily="34" charset="0"/>
              </a:rPr>
              <a:t>HRSA </a:t>
            </a:r>
            <a:r>
              <a:rPr lang="en-US" sz="4300" i="1" dirty="0" err="1">
                <a:latin typeface="+mn-lt"/>
                <a:cs typeface="Arial" panose="020B0604020202020204" pitchFamily="34" charset="0"/>
              </a:rPr>
              <a:t>CareACTION</a:t>
            </a:r>
            <a:r>
              <a:rPr lang="en-US" sz="4300" i="1" dirty="0">
                <a:latin typeface="+mn-lt"/>
                <a:cs typeface="Arial" panose="020B0604020202020204" pitchFamily="34" charset="0"/>
              </a:rPr>
              <a:t>.</a:t>
            </a:r>
            <a:r>
              <a:rPr lang="en-US" sz="4300" dirty="0">
                <a:latin typeface="+mn-lt"/>
                <a:cs typeface="Arial" panose="020B0604020202020204" pitchFamily="34" charset="0"/>
              </a:rPr>
              <a:t> (March) 1-8.</a:t>
            </a:r>
          </a:p>
          <a:p>
            <a:r>
              <a:rPr lang="en-US" sz="4300" dirty="0">
                <a:latin typeface="+mn-lt"/>
                <a:cs typeface="Arial" panose="020B0604020202020204" pitchFamily="34" charset="0"/>
              </a:rPr>
              <a:t>Holloway, I.W., </a:t>
            </a:r>
            <a:r>
              <a:rPr lang="en-US" sz="4300" dirty="0" err="1">
                <a:latin typeface="+mn-lt"/>
                <a:cs typeface="Arial" panose="020B0604020202020204" pitchFamily="34" charset="0"/>
              </a:rPr>
              <a:t>Shrager</a:t>
            </a:r>
            <a:r>
              <a:rPr lang="en-US" sz="4300" dirty="0">
                <a:latin typeface="+mn-lt"/>
                <a:cs typeface="Arial" panose="020B0604020202020204" pitchFamily="34" charset="0"/>
              </a:rPr>
              <a:t>, S.M., Wong, C.F., Dunlap, S.L., &amp; </a:t>
            </a:r>
            <a:r>
              <a:rPr lang="en-US" sz="4300" dirty="0" err="1">
                <a:latin typeface="+mn-lt"/>
                <a:cs typeface="Arial" panose="020B0604020202020204" pitchFamily="34" charset="0"/>
              </a:rPr>
              <a:t>Kipke</a:t>
            </a:r>
            <a:r>
              <a:rPr lang="en-US" sz="4300" dirty="0">
                <a:latin typeface="+mn-lt"/>
                <a:cs typeface="Arial" panose="020B0604020202020204" pitchFamily="34" charset="0"/>
              </a:rPr>
              <a:t>, M.D. (2014). Venue-based network analysis to inform HIV prevention efforts among young gay, bisexual, and other men who have sex with men. </a:t>
            </a:r>
            <a:r>
              <a:rPr lang="en-US" sz="4300" i="1" dirty="0">
                <a:latin typeface="+mn-lt"/>
                <a:cs typeface="Arial" panose="020B0604020202020204" pitchFamily="34" charset="0"/>
              </a:rPr>
              <a:t>Prevention Science, 15</a:t>
            </a:r>
            <a:r>
              <a:rPr lang="en-US" sz="4300" dirty="0">
                <a:latin typeface="+mn-lt"/>
                <a:cs typeface="Arial" panose="020B0604020202020204" pitchFamily="34" charset="0"/>
              </a:rPr>
              <a:t>, 419-427. </a:t>
            </a:r>
          </a:p>
          <a:p>
            <a:endParaRPr lang="en-US" sz="4300" dirty="0">
              <a:latin typeface="Arial" panose="020B0604020202020204" pitchFamily="34" charset="0"/>
              <a:cs typeface="Arial" panose="020B0604020202020204" pitchFamily="34" charset="0"/>
            </a:endParaRPr>
          </a:p>
          <a:p>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285896618"/>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References</a:t>
            </a:r>
          </a:p>
        </p:txBody>
      </p:sp>
      <p:sp>
        <p:nvSpPr>
          <p:cNvPr id="3" name="Content Placeholder 2"/>
          <p:cNvSpPr>
            <a:spLocks noGrp="1"/>
          </p:cNvSpPr>
          <p:nvPr>
            <p:ph idx="1"/>
          </p:nvPr>
        </p:nvSpPr>
        <p:spPr/>
        <p:txBody>
          <a:bodyPr>
            <a:normAutofit fontScale="25000" lnSpcReduction="20000"/>
          </a:bodyPr>
          <a:lstStyle/>
          <a:p>
            <a:endParaRPr lang="en-US" sz="7200" dirty="0">
              <a:latin typeface="+mn-lt"/>
            </a:endParaRPr>
          </a:p>
          <a:p>
            <a:r>
              <a:rPr lang="en-US" sz="7200" dirty="0">
                <a:latin typeface="+mn-lt"/>
                <a:cs typeface="Arial" panose="020B0604020202020204" pitchFamily="34" charset="0"/>
              </a:rPr>
              <a:t>Jerome, J. C., </a:t>
            </a:r>
            <a:r>
              <a:rPr lang="en-US" sz="7200" dirty="0" err="1">
                <a:latin typeface="+mn-lt"/>
                <a:cs typeface="Arial" panose="020B0604020202020204" pitchFamily="34" charset="0"/>
              </a:rPr>
              <a:t>Halkitis</a:t>
            </a:r>
            <a:r>
              <a:rPr lang="en-US" sz="7200" dirty="0">
                <a:latin typeface="+mn-lt"/>
                <a:cs typeface="Arial" panose="020B0604020202020204" pitchFamily="34" charset="0"/>
              </a:rPr>
              <a:t>, P. N. (2014). An Exploratory Investigation of Treatment Strategies for Black, Gay, Bisexual, and Heterosexual Men-Who-Have-Sex- With-Men Who Use</a:t>
            </a:r>
          </a:p>
          <a:p>
            <a:pPr lvl="0"/>
            <a:r>
              <a:rPr lang="en-US" sz="7200" dirty="0">
                <a:latin typeface="+mn-lt"/>
              </a:rPr>
              <a:t>Johns Hopkins. (2015). In Johns Hopkins University LGBT Glossary online. Retrieved from http://web.jhu.edu/LGBTQ/glossary.html</a:t>
            </a:r>
            <a:endParaRPr lang="en-US" sz="7200" dirty="0">
              <a:latin typeface="+mn-lt"/>
              <a:cs typeface="Arial" panose="020B0604020202020204" pitchFamily="34" charset="0"/>
            </a:endParaRPr>
          </a:p>
          <a:p>
            <a:r>
              <a:rPr lang="en-US" sz="7200" dirty="0">
                <a:latin typeface="+mn-lt"/>
              </a:rPr>
              <a:t>Jiménez, B.M., </a:t>
            </a:r>
            <a:r>
              <a:rPr lang="en-US" sz="7200" dirty="0" err="1">
                <a:latin typeface="+mn-lt"/>
              </a:rPr>
              <a:t>Carvajal</a:t>
            </a:r>
            <a:r>
              <a:rPr lang="en-US" sz="7200" dirty="0">
                <a:latin typeface="+mn-lt"/>
              </a:rPr>
              <a:t>, R.R., Furlong, L.V., Hernández, E.V., &amp; </a:t>
            </a:r>
            <a:r>
              <a:rPr lang="en-US" sz="7200" dirty="0" err="1">
                <a:latin typeface="+mn-lt"/>
              </a:rPr>
              <a:t>Benadero</a:t>
            </a:r>
            <a:r>
              <a:rPr lang="en-US" sz="7200" dirty="0">
                <a:latin typeface="+mn-lt"/>
              </a:rPr>
              <a:t>, E.M. (2006).  Burnout process and HIV/AIDS: main implications for health care workers.  </a:t>
            </a:r>
            <a:r>
              <a:rPr lang="en-US" sz="7200" i="1" dirty="0" err="1">
                <a:latin typeface="+mn-lt"/>
              </a:rPr>
              <a:t>Revista</a:t>
            </a:r>
            <a:r>
              <a:rPr lang="en-US" sz="7200" i="1" dirty="0">
                <a:latin typeface="+mn-lt"/>
              </a:rPr>
              <a:t> </a:t>
            </a:r>
            <a:r>
              <a:rPr lang="en-US" sz="7200" i="1" dirty="0" err="1">
                <a:latin typeface="+mn-lt"/>
              </a:rPr>
              <a:t>Colombiana</a:t>
            </a:r>
            <a:r>
              <a:rPr lang="en-US" sz="7200" i="1" dirty="0">
                <a:latin typeface="+mn-lt"/>
              </a:rPr>
              <a:t> de </a:t>
            </a:r>
            <a:r>
              <a:rPr lang="en-US" sz="7200" i="1" dirty="0" err="1">
                <a:latin typeface="+mn-lt"/>
              </a:rPr>
              <a:t>Psicología</a:t>
            </a:r>
            <a:r>
              <a:rPr lang="en-US" sz="7200" i="1" dirty="0">
                <a:latin typeface="+mn-lt"/>
              </a:rPr>
              <a:t>, </a:t>
            </a:r>
            <a:r>
              <a:rPr lang="en-US" sz="7200" dirty="0">
                <a:latin typeface="+mn-lt"/>
              </a:rPr>
              <a:t>(15), 67-80.</a:t>
            </a:r>
          </a:p>
          <a:p>
            <a:pPr lvl="0"/>
            <a:r>
              <a:rPr lang="en-US" sz="7200" dirty="0">
                <a:latin typeface="+mn-lt"/>
              </a:rPr>
              <a:t>Keatley, J.G., Deutsch, M.B., </a:t>
            </a:r>
            <a:r>
              <a:rPr lang="en-US" sz="7200" dirty="0" err="1">
                <a:latin typeface="+mn-lt"/>
              </a:rPr>
              <a:t>Sevelius</a:t>
            </a:r>
            <a:r>
              <a:rPr lang="en-US" sz="7200" dirty="0">
                <a:latin typeface="+mn-lt"/>
              </a:rPr>
              <a:t>, J.M., Gutierrez-Mock, L. (2015). Creating a foundation for improving trans health: Understanding trans identities and health care needs. In </a:t>
            </a:r>
            <a:r>
              <a:rPr lang="en-US" sz="7200" dirty="0" err="1">
                <a:latin typeface="+mn-lt"/>
              </a:rPr>
              <a:t>Makadon</a:t>
            </a:r>
            <a:r>
              <a:rPr lang="en-US" sz="7200" dirty="0">
                <a:latin typeface="+mn-lt"/>
              </a:rPr>
              <a:t>, H.J., Mayer, K.H., Potter, J., </a:t>
            </a:r>
            <a:r>
              <a:rPr lang="en-US" sz="7200" dirty="0" err="1">
                <a:latin typeface="+mn-lt"/>
              </a:rPr>
              <a:t>Goldhammer</a:t>
            </a:r>
            <a:r>
              <a:rPr lang="en-US" sz="7200" dirty="0">
                <a:latin typeface="+mn-lt"/>
              </a:rPr>
              <a:t> H. (</a:t>
            </a:r>
            <a:r>
              <a:rPr lang="en-US" sz="7200" dirty="0" err="1">
                <a:latin typeface="+mn-lt"/>
              </a:rPr>
              <a:t>Eds</a:t>
            </a:r>
            <a:r>
              <a:rPr lang="en-US" sz="7200" dirty="0">
                <a:latin typeface="+mn-lt"/>
              </a:rPr>
              <a:t>), </a:t>
            </a:r>
            <a:r>
              <a:rPr lang="en-US" sz="7200" i="1" dirty="0">
                <a:latin typeface="+mn-lt"/>
              </a:rPr>
              <a:t>The Fenway Guide to Lesbian, Gay, Bisexual, and Transgender Health 2</a:t>
            </a:r>
            <a:r>
              <a:rPr lang="en-US" sz="7200" i="1" baseline="30000" dirty="0">
                <a:latin typeface="+mn-lt"/>
              </a:rPr>
              <a:t>nd</a:t>
            </a:r>
            <a:r>
              <a:rPr lang="en-US" sz="7200" i="1" dirty="0">
                <a:latin typeface="+mn-lt"/>
              </a:rPr>
              <a:t> Edition</a:t>
            </a:r>
            <a:r>
              <a:rPr lang="en-US" sz="7200" dirty="0">
                <a:latin typeface="+mn-lt"/>
              </a:rPr>
              <a:t> (pp. 459-478). Philadelphia, PA: American College of Physicians</a:t>
            </a:r>
            <a:endParaRPr lang="en-US" sz="7200" dirty="0">
              <a:solidFill>
                <a:srgbClr val="000000"/>
              </a:solidFill>
              <a:latin typeface="+mn-lt"/>
              <a:cs typeface="Arial"/>
            </a:endParaRPr>
          </a:p>
          <a:p>
            <a:r>
              <a:rPr lang="en-US" sz="7200" dirty="0">
                <a:solidFill>
                  <a:srgbClr val="000000"/>
                </a:solidFill>
                <a:latin typeface="+mn-lt"/>
                <a:cs typeface="Arial"/>
              </a:rPr>
              <a:t>Kirwan Institute, Implicit Bias </a:t>
            </a:r>
            <a:r>
              <a:rPr lang="en-US" sz="7200" dirty="0">
                <a:solidFill>
                  <a:srgbClr val="000000"/>
                </a:solidFill>
                <a:latin typeface="+mn-lt"/>
                <a:cs typeface="Arial"/>
                <a:hlinkClick r:id="rId3"/>
              </a:rPr>
              <a:t>http://kirwaninstitute.osu.edu/wp-content/uploads/2014/03/2014-implicit-bias.pdf</a:t>
            </a:r>
            <a:r>
              <a:rPr lang="en-US" sz="7200" dirty="0">
                <a:solidFill>
                  <a:srgbClr val="000000"/>
                </a:solidFill>
                <a:latin typeface="+mn-lt"/>
                <a:cs typeface="Arial"/>
              </a:rPr>
              <a:t>  </a:t>
            </a:r>
          </a:p>
          <a:p>
            <a:r>
              <a:rPr lang="en-US" sz="7200" dirty="0" err="1">
                <a:latin typeface="+mn-lt"/>
              </a:rPr>
              <a:t>Koblin</a:t>
            </a:r>
            <a:r>
              <a:rPr lang="en-US" sz="7200" dirty="0">
                <a:latin typeface="+mn-lt"/>
              </a:rPr>
              <a:t>, B.A., </a:t>
            </a:r>
            <a:r>
              <a:rPr lang="en-US" sz="7200" dirty="0" err="1">
                <a:latin typeface="+mn-lt"/>
              </a:rPr>
              <a:t>Husnik</a:t>
            </a:r>
            <a:r>
              <a:rPr lang="en-US" sz="7200" dirty="0">
                <a:latin typeface="+mn-lt"/>
              </a:rPr>
              <a:t>, M.J., Colfax, G., Huang, Y., Madison, M., Mayer, K., Barresi, P.J., Coates, T.J., Chesney, M.A., &amp; </a:t>
            </a:r>
            <a:r>
              <a:rPr lang="en-US" sz="7200" dirty="0" err="1">
                <a:latin typeface="+mn-lt"/>
              </a:rPr>
              <a:t>Buchbinder</a:t>
            </a:r>
            <a:r>
              <a:rPr lang="en-US" sz="7200" dirty="0">
                <a:latin typeface="+mn-lt"/>
              </a:rPr>
              <a:t>, S. (2006). Risk factors for HIV infection among men who have sex with men. </a:t>
            </a:r>
            <a:r>
              <a:rPr lang="en-US" sz="7200" i="1" dirty="0">
                <a:latin typeface="+mn-lt"/>
              </a:rPr>
              <a:t>AIDS, 20</a:t>
            </a:r>
            <a:r>
              <a:rPr lang="en-US" sz="7200" dirty="0">
                <a:latin typeface="+mn-lt"/>
              </a:rPr>
              <a:t>, 731-739.</a:t>
            </a:r>
          </a:p>
          <a:p>
            <a:r>
              <a:rPr lang="en-US" sz="7200" dirty="0" err="1">
                <a:latin typeface="+mn-lt"/>
              </a:rPr>
              <a:t>Lampinen</a:t>
            </a:r>
            <a:r>
              <a:rPr lang="en-US" sz="7200" dirty="0">
                <a:latin typeface="+mn-lt"/>
              </a:rPr>
              <a:t>, T.M., Chan, K., </a:t>
            </a:r>
            <a:r>
              <a:rPr lang="en-US" sz="7200" dirty="0" err="1">
                <a:latin typeface="+mn-lt"/>
              </a:rPr>
              <a:t>Anema</a:t>
            </a:r>
            <a:r>
              <a:rPr lang="en-US" sz="7200" dirty="0">
                <a:latin typeface="+mn-lt"/>
              </a:rPr>
              <a:t>, A., Miller, M.L., </a:t>
            </a:r>
            <a:r>
              <a:rPr lang="en-US" sz="7200" dirty="0" err="1">
                <a:latin typeface="+mn-lt"/>
              </a:rPr>
              <a:t>Schilder</a:t>
            </a:r>
            <a:r>
              <a:rPr lang="en-US" sz="7200" dirty="0">
                <a:latin typeface="+mn-lt"/>
              </a:rPr>
              <a:t> A.J., </a:t>
            </a:r>
            <a:r>
              <a:rPr lang="en-US" sz="7200" dirty="0" err="1">
                <a:latin typeface="+mn-lt"/>
              </a:rPr>
              <a:t>Schecter</a:t>
            </a:r>
            <a:r>
              <a:rPr lang="en-US" sz="7200" dirty="0">
                <a:latin typeface="+mn-lt"/>
              </a:rPr>
              <a:t>, M.T., Hogg, R.S., &amp; </a:t>
            </a:r>
            <a:r>
              <a:rPr lang="en-US" sz="7200" dirty="0" err="1">
                <a:latin typeface="+mn-lt"/>
              </a:rPr>
              <a:t>Strathdee</a:t>
            </a:r>
            <a:r>
              <a:rPr lang="en-US" sz="7200" dirty="0">
                <a:latin typeface="+mn-lt"/>
              </a:rPr>
              <a:t>, S.A. (2008). Incidence of and risk factors for sexual orientation-related physical assault among young men who have sex with men. </a:t>
            </a:r>
            <a:r>
              <a:rPr lang="en-US" sz="7200" i="1" dirty="0">
                <a:latin typeface="+mn-lt"/>
              </a:rPr>
              <a:t>American Journal of Public Health, 98</a:t>
            </a:r>
            <a:r>
              <a:rPr lang="en-US" sz="7200" dirty="0">
                <a:latin typeface="+mn-lt"/>
              </a:rPr>
              <a:t>, 1028-1035.</a:t>
            </a:r>
          </a:p>
          <a:p>
            <a:endParaRPr lang="en-US" dirty="0"/>
          </a:p>
        </p:txBody>
      </p:sp>
    </p:spTree>
    <p:extLst>
      <p:ext uri="{BB962C8B-B14F-4D97-AF65-F5344CB8AC3E}">
        <p14:creationId xmlns:p14="http://schemas.microsoft.com/office/powerpoint/2010/main" val="2988540393"/>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References</a:t>
            </a:r>
          </a:p>
        </p:txBody>
      </p:sp>
      <p:sp>
        <p:nvSpPr>
          <p:cNvPr id="3" name="Content Placeholder 2"/>
          <p:cNvSpPr>
            <a:spLocks noGrp="1"/>
          </p:cNvSpPr>
          <p:nvPr>
            <p:ph idx="1"/>
          </p:nvPr>
        </p:nvSpPr>
        <p:spPr/>
        <p:txBody>
          <a:bodyPr>
            <a:normAutofit fontScale="25000" lnSpcReduction="20000"/>
          </a:bodyPr>
          <a:lstStyle/>
          <a:p>
            <a:endParaRPr lang="en-US" sz="7200" dirty="0"/>
          </a:p>
          <a:p>
            <a:pPr defTabSz="931774">
              <a:defRPr/>
            </a:pPr>
            <a:r>
              <a:rPr lang="en-US" sz="7200" dirty="0">
                <a:latin typeface="+mn-lt"/>
              </a:rPr>
              <a:t>Masters, R.E. (2004).  </a:t>
            </a:r>
            <a:r>
              <a:rPr lang="en-US" sz="7200" i="1" dirty="0">
                <a:latin typeface="+mn-lt"/>
              </a:rPr>
              <a:t>Counseling Criminal Justice Offenders, 2</a:t>
            </a:r>
            <a:r>
              <a:rPr lang="en-US" sz="7200" i="1" baseline="30000" dirty="0">
                <a:latin typeface="+mn-lt"/>
              </a:rPr>
              <a:t>nd</a:t>
            </a:r>
            <a:r>
              <a:rPr lang="en-US" sz="7200" i="1" dirty="0">
                <a:latin typeface="+mn-lt"/>
              </a:rPr>
              <a:t> Edition. </a:t>
            </a:r>
            <a:r>
              <a:rPr lang="en-US" sz="7200" dirty="0">
                <a:latin typeface="+mn-lt"/>
              </a:rPr>
              <a:t>Thousand Oaks, CA, Sage Publications.</a:t>
            </a:r>
          </a:p>
          <a:p>
            <a:pPr defTabSz="931774">
              <a:defRPr/>
            </a:pPr>
            <a:r>
              <a:rPr lang="en-US" sz="7200" dirty="0">
                <a:latin typeface="+mn-lt"/>
              </a:rPr>
              <a:t>Marshall, B.D.L., </a:t>
            </a:r>
            <a:r>
              <a:rPr lang="en-US" sz="7200" dirty="0" err="1">
                <a:latin typeface="+mn-lt"/>
              </a:rPr>
              <a:t>Kahler</a:t>
            </a:r>
            <a:r>
              <a:rPr lang="en-US" sz="7200" dirty="0">
                <a:latin typeface="+mn-lt"/>
              </a:rPr>
              <a:t>, C.W., </a:t>
            </a:r>
            <a:r>
              <a:rPr lang="en-US" sz="7200" dirty="0" err="1">
                <a:latin typeface="+mn-lt"/>
              </a:rPr>
              <a:t>Koblin</a:t>
            </a:r>
            <a:r>
              <a:rPr lang="en-US" sz="7200" dirty="0">
                <a:latin typeface="+mn-lt"/>
              </a:rPr>
              <a:t>, B.A., Mayer, K.H., </a:t>
            </a:r>
            <a:r>
              <a:rPr lang="en-US" sz="7200" dirty="0" err="1">
                <a:latin typeface="+mn-lt"/>
              </a:rPr>
              <a:t>Mimiaga</a:t>
            </a:r>
            <a:r>
              <a:rPr lang="en-US" sz="7200" dirty="0">
                <a:latin typeface="+mn-lt"/>
              </a:rPr>
              <a:t>, M.J., van den Berg, J.J., </a:t>
            </a:r>
            <a:r>
              <a:rPr lang="en-US" sz="7200" dirty="0" err="1">
                <a:latin typeface="+mn-lt"/>
              </a:rPr>
              <a:t>Zaller</a:t>
            </a:r>
            <a:r>
              <a:rPr lang="en-US" sz="7200" dirty="0">
                <a:latin typeface="+mn-lt"/>
              </a:rPr>
              <a:t>, N.D., &amp; </a:t>
            </a:r>
            <a:r>
              <a:rPr lang="en-US" sz="7200" dirty="0" err="1">
                <a:latin typeface="+mn-lt"/>
              </a:rPr>
              <a:t>Operario</a:t>
            </a:r>
            <a:r>
              <a:rPr lang="en-US" sz="7200" dirty="0">
                <a:latin typeface="+mn-lt"/>
              </a:rPr>
              <a:t>, D. (2015). Heavy drinking trajectories among men who have sex with men: A longitudinal, group-based analysis. </a:t>
            </a:r>
            <a:r>
              <a:rPr lang="en-US" sz="7200" i="1" dirty="0">
                <a:latin typeface="+mn-lt"/>
              </a:rPr>
              <a:t>Alcoholism: Clinical and Experimental Research, 39</a:t>
            </a:r>
            <a:r>
              <a:rPr lang="en-US" sz="7200" dirty="0">
                <a:latin typeface="+mn-lt"/>
              </a:rPr>
              <a:t>(2), 380-389.</a:t>
            </a:r>
          </a:p>
          <a:p>
            <a:pPr defTabSz="931774">
              <a:defRPr/>
            </a:pPr>
            <a:r>
              <a:rPr lang="en-US" sz="7200" dirty="0">
                <a:latin typeface="+mn-lt"/>
              </a:rPr>
              <a:t>McLaughlin, K.A., </a:t>
            </a:r>
            <a:r>
              <a:rPr lang="en-US" sz="7200" dirty="0" err="1">
                <a:latin typeface="+mn-lt"/>
              </a:rPr>
              <a:t>Hatzenbuehler</a:t>
            </a:r>
            <a:r>
              <a:rPr lang="en-US" sz="7200" dirty="0">
                <a:latin typeface="+mn-lt"/>
              </a:rPr>
              <a:t>, M.L., &amp; Keyes, K.M. American Journal of Public Health. 2010</a:t>
            </a:r>
          </a:p>
          <a:p>
            <a:pPr defTabSz="931774">
              <a:defRPr/>
            </a:pPr>
            <a:r>
              <a:rPr lang="en-US" sz="7200" dirty="0">
                <a:latin typeface="+mn-lt"/>
              </a:rPr>
              <a:t>Millett GA, Peterson JL, </a:t>
            </a:r>
            <a:r>
              <a:rPr lang="en-US" sz="7200" dirty="0" err="1">
                <a:latin typeface="+mn-lt"/>
              </a:rPr>
              <a:t>Wolitski</a:t>
            </a:r>
            <a:r>
              <a:rPr lang="en-US" sz="7200" dirty="0">
                <a:latin typeface="+mn-lt"/>
              </a:rPr>
              <a:t> R, et al. Greater risk for HIV infection of Black men who have sex with men: A critical literature review. </a:t>
            </a:r>
            <a:r>
              <a:rPr lang="en-US" sz="7200" i="1" dirty="0">
                <a:latin typeface="+mn-lt"/>
              </a:rPr>
              <a:t>Am J Public Health. </a:t>
            </a:r>
            <a:r>
              <a:rPr lang="en-US" sz="7200" dirty="0">
                <a:latin typeface="+mn-lt"/>
              </a:rPr>
              <a:t>2006;96:1007-1019</a:t>
            </a:r>
          </a:p>
          <a:p>
            <a:pPr defTabSz="931774">
              <a:defRPr/>
            </a:pPr>
            <a:r>
              <a:rPr lang="en-US" sz="7200" dirty="0" err="1">
                <a:latin typeface="+mn-lt"/>
              </a:rPr>
              <a:t>Mustanski</a:t>
            </a:r>
            <a:r>
              <a:rPr lang="en-US" sz="7200" dirty="0">
                <a:latin typeface="+mn-lt"/>
              </a:rPr>
              <a:t>, B.S., Newcomb, M.E., Du Bois, S.N., Garcia, S.G., &amp; </a:t>
            </a:r>
            <a:r>
              <a:rPr lang="en-US" sz="7200" dirty="0" err="1">
                <a:latin typeface="+mn-lt"/>
              </a:rPr>
              <a:t>Grov</a:t>
            </a:r>
            <a:r>
              <a:rPr lang="en-US" sz="7200" dirty="0">
                <a:latin typeface="+mn-lt"/>
              </a:rPr>
              <a:t>, C. (2011). HIV in young men who have sex with men: A review of epidemiology, risk, and protector factors, and interventions. </a:t>
            </a:r>
            <a:r>
              <a:rPr lang="en-US" sz="7200" i="1" dirty="0">
                <a:latin typeface="+mn-lt"/>
              </a:rPr>
              <a:t>Journal of Sexual Research, 48</a:t>
            </a:r>
            <a:r>
              <a:rPr lang="en-US" sz="7200" dirty="0">
                <a:latin typeface="+mn-lt"/>
              </a:rPr>
              <a:t>(2-3), 218-253.</a:t>
            </a:r>
          </a:p>
          <a:p>
            <a:pPr defTabSz="931774">
              <a:defRPr/>
            </a:pPr>
            <a:r>
              <a:rPr lang="en-US" sz="7200" dirty="0" err="1">
                <a:latin typeface="+mn-lt"/>
              </a:rPr>
              <a:t>Mustanski</a:t>
            </a:r>
            <a:r>
              <a:rPr lang="en-US" sz="7200" dirty="0">
                <a:latin typeface="+mn-lt"/>
              </a:rPr>
              <a:t>, B. (2007). The influence of state and trait affect on HIV risk behaviors: A daily diary study of MSM. </a:t>
            </a:r>
            <a:r>
              <a:rPr lang="en-US" sz="7200" i="1" dirty="0">
                <a:latin typeface="+mn-lt"/>
              </a:rPr>
              <a:t>Health Psychology, 26</a:t>
            </a:r>
            <a:r>
              <a:rPr lang="en-US" sz="7200" dirty="0">
                <a:latin typeface="+mn-lt"/>
              </a:rPr>
              <a:t>(5), 618-626.</a:t>
            </a:r>
          </a:p>
          <a:p>
            <a:r>
              <a:rPr lang="en-US" sz="7200" dirty="0" err="1">
                <a:latin typeface="+mn-lt"/>
              </a:rPr>
              <a:t>Mustanski</a:t>
            </a:r>
            <a:r>
              <a:rPr lang="en-US" sz="7200" dirty="0">
                <a:latin typeface="+mn-lt"/>
              </a:rPr>
              <a:t>, B.S., Newcomb, M.E., Du Bois, S.N., Garcia, S.G., &amp; </a:t>
            </a:r>
            <a:r>
              <a:rPr lang="en-US" sz="7200" dirty="0" err="1">
                <a:latin typeface="+mn-lt"/>
              </a:rPr>
              <a:t>Grov</a:t>
            </a:r>
            <a:r>
              <a:rPr lang="en-US" sz="7200" dirty="0">
                <a:latin typeface="+mn-lt"/>
              </a:rPr>
              <a:t>, C. (2011). HIV in young men who have sex with men: A review of epidemiology, risk, and protector factors, and interventions. </a:t>
            </a:r>
            <a:r>
              <a:rPr lang="en-US" sz="7200" i="1" dirty="0">
                <a:latin typeface="+mn-lt"/>
              </a:rPr>
              <a:t>Journal of Sexual Research, 48</a:t>
            </a:r>
            <a:r>
              <a:rPr lang="en-US" sz="7200" dirty="0">
                <a:latin typeface="+mn-lt"/>
              </a:rPr>
              <a:t>(2-3), 218-253.</a:t>
            </a:r>
          </a:p>
          <a:p>
            <a:r>
              <a:rPr lang="en-US" sz="7200" dirty="0">
                <a:latin typeface="+mn-lt"/>
              </a:rPr>
              <a:t>Newcomb, M.E., Ryan, D.T., Greene, G.J., </a:t>
            </a:r>
            <a:r>
              <a:rPr lang="en-US" sz="7200" dirty="0" err="1">
                <a:latin typeface="+mn-lt"/>
              </a:rPr>
              <a:t>Garofalo</a:t>
            </a:r>
            <a:r>
              <a:rPr lang="en-US" sz="7200" dirty="0">
                <a:latin typeface="+mn-lt"/>
              </a:rPr>
              <a:t>, R., &amp; </a:t>
            </a:r>
            <a:r>
              <a:rPr lang="en-US" sz="7200" dirty="0" err="1">
                <a:latin typeface="+mn-lt"/>
              </a:rPr>
              <a:t>Mustanski</a:t>
            </a:r>
            <a:r>
              <a:rPr lang="en-US" sz="7200" dirty="0">
                <a:latin typeface="+mn-lt"/>
              </a:rPr>
              <a:t>, B. (2014). Prevalence and patterns of smoking, alcohol use, and illicit drug use in young men who have sex with men. </a:t>
            </a:r>
            <a:r>
              <a:rPr lang="en-US" sz="7200" i="1" dirty="0">
                <a:latin typeface="+mn-lt"/>
              </a:rPr>
              <a:t>Drug and Alcohol Dependence, 141</a:t>
            </a:r>
            <a:r>
              <a:rPr lang="en-US" sz="7200" dirty="0">
                <a:latin typeface="+mn-lt"/>
              </a:rPr>
              <a:t>, 65-71.</a:t>
            </a:r>
          </a:p>
          <a:p>
            <a:endParaRPr lang="en-US" sz="5500" dirty="0">
              <a:latin typeface="+mn-lt"/>
            </a:endParaRPr>
          </a:p>
          <a:p>
            <a:endParaRPr lang="en-US" dirty="0"/>
          </a:p>
          <a:p>
            <a:pPr defTabSz="931774">
              <a:defRPr/>
            </a:pPr>
            <a:endParaRPr lang="en-US" dirty="0"/>
          </a:p>
          <a:p>
            <a:endParaRPr lang="en-US" dirty="0"/>
          </a:p>
        </p:txBody>
      </p:sp>
    </p:spTree>
    <p:extLst>
      <p:ext uri="{BB962C8B-B14F-4D97-AF65-F5344CB8AC3E}">
        <p14:creationId xmlns:p14="http://schemas.microsoft.com/office/powerpoint/2010/main" val="19326190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interrelatedness of terms</a:t>
            </a:r>
          </a:p>
        </p:txBody>
      </p:sp>
      <p:grpSp>
        <p:nvGrpSpPr>
          <p:cNvPr id="3" name="Group 6"/>
          <p:cNvGrpSpPr>
            <a:grpSpLocks noChangeAspect="1"/>
          </p:cNvGrpSpPr>
          <p:nvPr/>
        </p:nvGrpSpPr>
        <p:grpSpPr>
          <a:xfrm>
            <a:off x="935022" y="1484962"/>
            <a:ext cx="2015996" cy="1209598"/>
            <a:chOff x="698" y="275220"/>
            <a:chExt cx="2722275" cy="1633365"/>
          </a:xfrm>
        </p:grpSpPr>
        <p:sp>
          <p:nvSpPr>
            <p:cNvPr id="8" name="Rectangle 7"/>
            <p:cNvSpPr/>
            <p:nvPr/>
          </p:nvSpPr>
          <p:spPr>
            <a:xfrm>
              <a:off x="698" y="275220"/>
              <a:ext cx="2722275" cy="1633365"/>
            </a:xfrm>
            <a:prstGeom prst="rect">
              <a:avLst/>
            </a:prstGeom>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sp>
        <p:sp>
          <p:nvSpPr>
            <p:cNvPr id="9" name="Rectangle 8"/>
            <p:cNvSpPr>
              <a:spLocks noChangeAspect="1"/>
            </p:cNvSpPr>
            <p:nvPr/>
          </p:nvSpPr>
          <p:spPr>
            <a:xfrm>
              <a:off x="131771" y="374657"/>
              <a:ext cx="2460129" cy="147607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7160" tIns="137160" rIns="137160" bIns="137160" numCol="1" spcCol="1270" anchor="ctr" anchorCtr="0">
              <a:noAutofit/>
            </a:bodyPr>
            <a:lstStyle/>
            <a:p>
              <a:pPr lvl="0" algn="ctr" defTabSz="1600200">
                <a:lnSpc>
                  <a:spcPct val="90000"/>
                </a:lnSpc>
                <a:spcBef>
                  <a:spcPct val="0"/>
                </a:spcBef>
                <a:spcAft>
                  <a:spcPct val="35000"/>
                </a:spcAft>
              </a:pPr>
              <a:r>
                <a:rPr lang="en-US" sz="2400" kern="1200" dirty="0"/>
                <a:t>Sex Assigned at Birth</a:t>
              </a:r>
            </a:p>
          </p:txBody>
        </p:sp>
      </p:grpSp>
      <p:grpSp>
        <p:nvGrpSpPr>
          <p:cNvPr id="4" name="Group 9"/>
          <p:cNvGrpSpPr>
            <a:grpSpLocks noChangeAspect="1"/>
          </p:cNvGrpSpPr>
          <p:nvPr/>
        </p:nvGrpSpPr>
        <p:grpSpPr>
          <a:xfrm>
            <a:off x="935022" y="2818775"/>
            <a:ext cx="2015996" cy="1209598"/>
            <a:chOff x="0" y="256943"/>
            <a:chExt cx="2722275" cy="1633365"/>
          </a:xfrm>
        </p:grpSpPr>
        <p:sp>
          <p:nvSpPr>
            <p:cNvPr id="11" name="Rectangle 10"/>
            <p:cNvSpPr/>
            <p:nvPr/>
          </p:nvSpPr>
          <p:spPr>
            <a:xfrm>
              <a:off x="0" y="256943"/>
              <a:ext cx="2722275" cy="1633365"/>
            </a:xfrm>
            <a:prstGeom prst="rect">
              <a:avLst/>
            </a:prstGeom>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sp>
        <p:sp>
          <p:nvSpPr>
            <p:cNvPr id="12" name="Rectangle 11"/>
            <p:cNvSpPr/>
            <p:nvPr/>
          </p:nvSpPr>
          <p:spPr>
            <a:xfrm>
              <a:off x="0" y="256943"/>
              <a:ext cx="2722275" cy="163336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2400" tIns="152400" rIns="152400" bIns="152400" numCol="1" spcCol="1270" anchor="ctr" anchorCtr="0">
              <a:noAutofit/>
            </a:bodyPr>
            <a:lstStyle/>
            <a:p>
              <a:pPr lvl="0" algn="ctr" defTabSz="1778000">
                <a:lnSpc>
                  <a:spcPct val="90000"/>
                </a:lnSpc>
                <a:spcBef>
                  <a:spcPct val="0"/>
                </a:spcBef>
                <a:spcAft>
                  <a:spcPct val="35000"/>
                </a:spcAft>
              </a:pPr>
              <a:r>
                <a:rPr lang="en-US" sz="2400" kern="1200" dirty="0"/>
                <a:t>Gender Identity</a:t>
              </a:r>
            </a:p>
          </p:txBody>
        </p:sp>
      </p:grpSp>
      <p:grpSp>
        <p:nvGrpSpPr>
          <p:cNvPr id="5" name="Group 12"/>
          <p:cNvGrpSpPr>
            <a:grpSpLocks noChangeAspect="1"/>
          </p:cNvGrpSpPr>
          <p:nvPr/>
        </p:nvGrpSpPr>
        <p:grpSpPr>
          <a:xfrm>
            <a:off x="935022" y="4152588"/>
            <a:ext cx="2015996" cy="1209598"/>
            <a:chOff x="1287147" y="1178"/>
            <a:chExt cx="3143879" cy="1886327"/>
          </a:xfrm>
        </p:grpSpPr>
        <p:sp>
          <p:nvSpPr>
            <p:cNvPr id="14" name="Rectangle 13"/>
            <p:cNvSpPr/>
            <p:nvPr/>
          </p:nvSpPr>
          <p:spPr>
            <a:xfrm>
              <a:off x="1287147" y="1178"/>
              <a:ext cx="3143879" cy="1886327"/>
            </a:xfrm>
            <a:prstGeom prst="rect">
              <a:avLst/>
            </a:prstGeom>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sp>
        <p:sp>
          <p:nvSpPr>
            <p:cNvPr id="15" name="Rectangle 14"/>
            <p:cNvSpPr/>
            <p:nvPr/>
          </p:nvSpPr>
          <p:spPr>
            <a:xfrm>
              <a:off x="1287147" y="1178"/>
              <a:ext cx="3143879" cy="188632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79070" tIns="179070" rIns="179070" bIns="179070" numCol="1" spcCol="1270" anchor="ctr" anchorCtr="0">
              <a:noAutofit/>
            </a:bodyPr>
            <a:lstStyle/>
            <a:p>
              <a:pPr lvl="0" algn="ctr" defTabSz="2089150">
                <a:lnSpc>
                  <a:spcPct val="90000"/>
                </a:lnSpc>
                <a:spcBef>
                  <a:spcPct val="0"/>
                </a:spcBef>
                <a:spcAft>
                  <a:spcPct val="35000"/>
                </a:spcAft>
              </a:pPr>
              <a:r>
                <a:rPr lang="en-US" sz="2400" kern="1200" dirty="0"/>
                <a:t>Gender Expression</a:t>
              </a:r>
            </a:p>
          </p:txBody>
        </p:sp>
      </p:grpSp>
      <p:grpSp>
        <p:nvGrpSpPr>
          <p:cNvPr id="6" name="Group 15"/>
          <p:cNvGrpSpPr>
            <a:grpSpLocks noChangeAspect="1"/>
          </p:cNvGrpSpPr>
          <p:nvPr/>
        </p:nvGrpSpPr>
        <p:grpSpPr>
          <a:xfrm>
            <a:off x="935022" y="5486400"/>
            <a:ext cx="2015996" cy="1209598"/>
            <a:chOff x="0" y="329247"/>
            <a:chExt cx="5718175" cy="3430905"/>
          </a:xfrm>
        </p:grpSpPr>
        <p:sp>
          <p:nvSpPr>
            <p:cNvPr id="17" name="Rectangle 16"/>
            <p:cNvSpPr/>
            <p:nvPr/>
          </p:nvSpPr>
          <p:spPr>
            <a:xfrm>
              <a:off x="0" y="329247"/>
              <a:ext cx="5718175" cy="3430905"/>
            </a:xfrm>
            <a:prstGeom prst="rect">
              <a:avLst/>
            </a:prstGeom>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sp>
        <p:sp>
          <p:nvSpPr>
            <p:cNvPr id="18" name="Rectangle 17"/>
            <p:cNvSpPr/>
            <p:nvPr/>
          </p:nvSpPr>
          <p:spPr>
            <a:xfrm>
              <a:off x="0" y="329247"/>
              <a:ext cx="5718175" cy="343090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47650" tIns="247650" rIns="247650" bIns="247650" numCol="1" spcCol="1270" anchor="ctr" anchorCtr="0">
              <a:noAutofit/>
            </a:bodyPr>
            <a:lstStyle/>
            <a:p>
              <a:pPr lvl="0" algn="ctr" defTabSz="2889250">
                <a:lnSpc>
                  <a:spcPct val="90000"/>
                </a:lnSpc>
                <a:spcBef>
                  <a:spcPct val="0"/>
                </a:spcBef>
                <a:spcAft>
                  <a:spcPct val="35000"/>
                </a:spcAft>
              </a:pPr>
              <a:r>
                <a:rPr lang="en-US" sz="2400" kern="1200" dirty="0"/>
                <a:t>Sexual Orientation</a:t>
              </a:r>
            </a:p>
          </p:txBody>
        </p:sp>
      </p:grpSp>
      <p:sp>
        <p:nvSpPr>
          <p:cNvPr id="19" name="Rectangle 18"/>
          <p:cNvSpPr/>
          <p:nvPr/>
        </p:nvSpPr>
        <p:spPr>
          <a:xfrm>
            <a:off x="3637280" y="1814804"/>
            <a:ext cx="7152640" cy="619760"/>
          </a:xfrm>
          <a:prstGeom prst="rect">
            <a:avLst/>
          </a:prstGeom>
          <a:gradFill flip="none" rotWithShape="1">
            <a:gsLst>
              <a:gs pos="0">
                <a:schemeClr val="accent1">
                  <a:lumMod val="40000"/>
                  <a:lumOff val="60000"/>
                </a:schemeClr>
              </a:gs>
              <a:gs pos="46000">
                <a:schemeClr val="accent1">
                  <a:lumMod val="95000"/>
                  <a:lumOff val="5000"/>
                </a:schemeClr>
              </a:gs>
              <a:gs pos="100000">
                <a:schemeClr val="accent1">
                  <a:lumMod val="60000"/>
                </a:schemeClr>
              </a:gs>
            </a:gsLst>
            <a:path path="circle">
              <a:fillToRect l="50000" t="130000" r="50000" b="-3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tabLst>
                <a:tab pos="3484563" algn="ctr"/>
                <a:tab pos="6918325" algn="r"/>
              </a:tabLst>
            </a:pPr>
            <a:r>
              <a:rPr lang="en-US" sz="2400" b="1" dirty="0"/>
              <a:t>F	</a:t>
            </a:r>
            <a:r>
              <a:rPr lang="en-US" sz="2400" b="1" dirty="0">
                <a:solidFill>
                  <a:srgbClr val="1F49AF"/>
                </a:solidFill>
              </a:rPr>
              <a:t>I</a:t>
            </a:r>
            <a:r>
              <a:rPr lang="en-US" sz="2400" b="1" dirty="0"/>
              <a:t>	M</a:t>
            </a:r>
          </a:p>
        </p:txBody>
      </p:sp>
      <p:sp>
        <p:nvSpPr>
          <p:cNvPr id="20" name="Rectangle 19"/>
          <p:cNvSpPr/>
          <p:nvPr/>
        </p:nvSpPr>
        <p:spPr>
          <a:xfrm>
            <a:off x="3637280" y="3142231"/>
            <a:ext cx="7152640" cy="619760"/>
          </a:xfrm>
          <a:prstGeom prst="rect">
            <a:avLst/>
          </a:prstGeom>
          <a:gradFill flip="none" rotWithShape="1">
            <a:gsLst>
              <a:gs pos="0">
                <a:schemeClr val="accent1">
                  <a:lumMod val="40000"/>
                  <a:lumOff val="60000"/>
                </a:schemeClr>
              </a:gs>
              <a:gs pos="46000">
                <a:schemeClr val="accent1">
                  <a:lumMod val="95000"/>
                  <a:lumOff val="5000"/>
                </a:schemeClr>
              </a:gs>
              <a:gs pos="100000">
                <a:schemeClr val="accent1">
                  <a:lumMod val="60000"/>
                </a:schemeClr>
              </a:gs>
            </a:gsLst>
            <a:path path="circle">
              <a:fillToRect l="50000" t="130000" r="50000" b="-3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tabLst>
                <a:tab pos="3484563" algn="ctr"/>
                <a:tab pos="6918325" algn="r"/>
              </a:tabLst>
            </a:pPr>
            <a:r>
              <a:rPr lang="en-US" sz="2400" b="1" dirty="0"/>
              <a:t>F	</a:t>
            </a:r>
            <a:r>
              <a:rPr lang="en-US" sz="2400" b="1" dirty="0">
                <a:solidFill>
                  <a:srgbClr val="1F49AF"/>
                </a:solidFill>
              </a:rPr>
              <a:t>A</a:t>
            </a:r>
            <a:r>
              <a:rPr lang="en-US" sz="2400" b="1" dirty="0"/>
              <a:t>	M</a:t>
            </a:r>
          </a:p>
        </p:txBody>
      </p:sp>
      <p:sp>
        <p:nvSpPr>
          <p:cNvPr id="21" name="Rectangle 20"/>
          <p:cNvSpPr/>
          <p:nvPr/>
        </p:nvSpPr>
        <p:spPr>
          <a:xfrm>
            <a:off x="3637280" y="4478762"/>
            <a:ext cx="7152640" cy="619760"/>
          </a:xfrm>
          <a:prstGeom prst="rect">
            <a:avLst/>
          </a:prstGeom>
          <a:gradFill flip="none" rotWithShape="1">
            <a:gsLst>
              <a:gs pos="0">
                <a:schemeClr val="accent1">
                  <a:lumMod val="40000"/>
                  <a:lumOff val="60000"/>
                </a:schemeClr>
              </a:gs>
              <a:gs pos="46000">
                <a:schemeClr val="accent1">
                  <a:lumMod val="95000"/>
                  <a:lumOff val="5000"/>
                </a:schemeClr>
              </a:gs>
              <a:gs pos="100000">
                <a:schemeClr val="accent1">
                  <a:lumMod val="60000"/>
                </a:schemeClr>
              </a:gs>
            </a:gsLst>
            <a:path path="circle">
              <a:fillToRect l="50000" t="130000" r="50000" b="-3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tabLst>
                <a:tab pos="3484563" algn="ctr"/>
                <a:tab pos="6918325" algn="r"/>
              </a:tabLst>
            </a:pPr>
            <a:r>
              <a:rPr lang="en-US" sz="2400" b="1" dirty="0"/>
              <a:t>F	</a:t>
            </a:r>
            <a:r>
              <a:rPr lang="en-US" sz="2400" b="1" dirty="0">
                <a:solidFill>
                  <a:srgbClr val="1F49AF"/>
                </a:solidFill>
              </a:rPr>
              <a:t>A</a:t>
            </a:r>
            <a:r>
              <a:rPr lang="en-US" sz="2400" b="1" dirty="0"/>
              <a:t>	M</a:t>
            </a:r>
          </a:p>
        </p:txBody>
      </p:sp>
      <p:sp>
        <p:nvSpPr>
          <p:cNvPr id="22" name="Rectangle 21"/>
          <p:cNvSpPr/>
          <p:nvPr/>
        </p:nvSpPr>
        <p:spPr>
          <a:xfrm>
            <a:off x="3637280" y="5820945"/>
            <a:ext cx="7152640" cy="619760"/>
          </a:xfrm>
          <a:prstGeom prst="rect">
            <a:avLst/>
          </a:prstGeom>
          <a:gradFill flip="none" rotWithShape="1">
            <a:gsLst>
              <a:gs pos="0">
                <a:schemeClr val="accent1">
                  <a:lumMod val="40000"/>
                  <a:lumOff val="60000"/>
                </a:schemeClr>
              </a:gs>
              <a:gs pos="46000">
                <a:schemeClr val="accent1">
                  <a:lumMod val="95000"/>
                  <a:lumOff val="5000"/>
                </a:schemeClr>
              </a:gs>
              <a:gs pos="100000">
                <a:schemeClr val="accent1">
                  <a:lumMod val="60000"/>
                </a:schemeClr>
              </a:gs>
            </a:gsLst>
            <a:path path="circle">
              <a:fillToRect l="50000" t="130000" r="50000" b="-3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tabLst>
                <a:tab pos="3484563" algn="ctr"/>
                <a:tab pos="6918325" algn="r"/>
              </a:tabLst>
            </a:pPr>
            <a:r>
              <a:rPr lang="en-US" sz="2400" b="1" dirty="0"/>
              <a:t>F	</a:t>
            </a:r>
            <a:r>
              <a:rPr lang="en-US" sz="2400" b="1" dirty="0">
                <a:solidFill>
                  <a:srgbClr val="1F49AF"/>
                </a:solidFill>
              </a:rPr>
              <a:t>B</a:t>
            </a:r>
            <a:r>
              <a:rPr lang="en-US" sz="2400" b="1" dirty="0"/>
              <a:t>	M</a:t>
            </a:r>
          </a:p>
        </p:txBody>
      </p:sp>
      <p:sp>
        <p:nvSpPr>
          <p:cNvPr id="26" name="TextBox 25"/>
          <p:cNvSpPr txBox="1"/>
          <p:nvPr/>
        </p:nvSpPr>
        <p:spPr>
          <a:xfrm>
            <a:off x="10176111" y="1628096"/>
            <a:ext cx="687377" cy="923330"/>
          </a:xfrm>
          <a:prstGeom prst="rect">
            <a:avLst/>
          </a:prstGeom>
          <a:noFill/>
        </p:spPr>
        <p:txBody>
          <a:bodyPr wrap="square" rtlCol="0">
            <a:spAutoFit/>
          </a:bodyPr>
          <a:lstStyle/>
          <a:p>
            <a:pPr algn="ctr"/>
            <a:r>
              <a:rPr lang="en-US" sz="5400" b="1" dirty="0">
                <a:ln>
                  <a:solidFill>
                    <a:srgbClr val="1F49AF"/>
                  </a:solidFill>
                </a:ln>
                <a:solidFill>
                  <a:srgbClr val="92D050"/>
                </a:solidFill>
              </a:rPr>
              <a:t>X</a:t>
            </a:r>
          </a:p>
        </p:txBody>
      </p:sp>
      <p:sp>
        <p:nvSpPr>
          <p:cNvPr id="27" name="TextBox 26"/>
          <p:cNvSpPr txBox="1"/>
          <p:nvPr/>
        </p:nvSpPr>
        <p:spPr>
          <a:xfrm>
            <a:off x="10176111" y="2990446"/>
            <a:ext cx="687377" cy="923330"/>
          </a:xfrm>
          <a:prstGeom prst="rect">
            <a:avLst/>
          </a:prstGeom>
          <a:noFill/>
        </p:spPr>
        <p:txBody>
          <a:bodyPr wrap="square" rtlCol="0">
            <a:spAutoFit/>
          </a:bodyPr>
          <a:lstStyle/>
          <a:p>
            <a:pPr algn="ctr"/>
            <a:r>
              <a:rPr lang="en-US" sz="5400" b="1" dirty="0">
                <a:ln>
                  <a:solidFill>
                    <a:srgbClr val="1F49AF"/>
                  </a:solidFill>
                </a:ln>
                <a:solidFill>
                  <a:srgbClr val="92D050"/>
                </a:solidFill>
              </a:rPr>
              <a:t>X</a:t>
            </a:r>
          </a:p>
        </p:txBody>
      </p:sp>
      <p:sp>
        <p:nvSpPr>
          <p:cNvPr id="28" name="TextBox 27"/>
          <p:cNvSpPr txBox="1"/>
          <p:nvPr/>
        </p:nvSpPr>
        <p:spPr>
          <a:xfrm>
            <a:off x="10176111" y="4329803"/>
            <a:ext cx="687377" cy="923330"/>
          </a:xfrm>
          <a:prstGeom prst="rect">
            <a:avLst/>
          </a:prstGeom>
          <a:noFill/>
        </p:spPr>
        <p:txBody>
          <a:bodyPr wrap="square" rtlCol="0">
            <a:spAutoFit/>
          </a:bodyPr>
          <a:lstStyle/>
          <a:p>
            <a:pPr algn="ctr"/>
            <a:r>
              <a:rPr lang="en-US" sz="5400" b="1" dirty="0">
                <a:ln>
                  <a:solidFill>
                    <a:srgbClr val="1F49AF"/>
                  </a:solidFill>
                </a:ln>
                <a:solidFill>
                  <a:srgbClr val="92D050"/>
                </a:solidFill>
              </a:rPr>
              <a:t>X</a:t>
            </a:r>
          </a:p>
        </p:txBody>
      </p:sp>
      <p:sp>
        <p:nvSpPr>
          <p:cNvPr id="29" name="TextBox 28"/>
          <p:cNvSpPr txBox="1"/>
          <p:nvPr/>
        </p:nvSpPr>
        <p:spPr>
          <a:xfrm>
            <a:off x="3493209" y="5663508"/>
            <a:ext cx="687377" cy="923330"/>
          </a:xfrm>
          <a:prstGeom prst="rect">
            <a:avLst/>
          </a:prstGeom>
          <a:noFill/>
        </p:spPr>
        <p:txBody>
          <a:bodyPr wrap="square" rtlCol="0">
            <a:spAutoFit/>
          </a:bodyPr>
          <a:lstStyle/>
          <a:p>
            <a:pPr algn="ctr"/>
            <a:r>
              <a:rPr lang="en-US" sz="5400" b="1" dirty="0">
                <a:ln>
                  <a:solidFill>
                    <a:srgbClr val="1F49AF"/>
                  </a:solidFill>
                </a:ln>
                <a:solidFill>
                  <a:srgbClr val="92D050"/>
                </a:solidFill>
              </a:rPr>
              <a:t>X</a:t>
            </a:r>
          </a:p>
        </p:txBody>
      </p:sp>
      <p:sp>
        <p:nvSpPr>
          <p:cNvPr id="7" name="Arrow: Down 6"/>
          <p:cNvSpPr/>
          <p:nvPr/>
        </p:nvSpPr>
        <p:spPr>
          <a:xfrm rot="2990941">
            <a:off x="10661617" y="5509437"/>
            <a:ext cx="544748" cy="56781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10712740" y="5136397"/>
            <a:ext cx="1321644" cy="461665"/>
          </a:xfrm>
          <a:prstGeom prst="rect">
            <a:avLst/>
          </a:prstGeom>
          <a:noFill/>
        </p:spPr>
        <p:txBody>
          <a:bodyPr wrap="none" rtlCol="0">
            <a:spAutoFit/>
          </a:bodyPr>
          <a:lstStyle/>
          <a:p>
            <a:r>
              <a:rPr lang="en-US" sz="2400" b="1" dirty="0"/>
              <a:t>Behavior</a:t>
            </a:r>
          </a:p>
        </p:txBody>
      </p:sp>
    </p:spTree>
    <p:extLst>
      <p:ext uri="{BB962C8B-B14F-4D97-AF65-F5344CB8AC3E}">
        <p14:creationId xmlns:p14="http://schemas.microsoft.com/office/powerpoint/2010/main" val="1421540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circle(out)">
                                      <p:cBhvr>
                                        <p:cTn id="7" dur="20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32"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circle(out)">
                                      <p:cBhvr>
                                        <p:cTn id="12" dur="20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32" fill="hold" grpId="0"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circle(out)">
                                      <p:cBhvr>
                                        <p:cTn id="17" dur="2000"/>
                                        <p:tgtEl>
                                          <p:spTgt spid="28"/>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32" fill="hold" grpId="0" nodeType="click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circle(out)">
                                      <p:cBhvr>
                                        <p:cTn id="22" dur="2000"/>
                                        <p:tgtEl>
                                          <p:spTgt spid="2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00"/>
                                        <p:tgtEl>
                                          <p:spTgt spid="10"/>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wipe(down)">
                                      <p:cBhvr>
                                        <p:cTn id="3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28" grpId="0"/>
      <p:bldP spid="29" grpId="0"/>
      <p:bldP spid="7" grpId="0" animBg="1"/>
      <p:bldP spid="10" grpId="0"/>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References</a:t>
            </a:r>
          </a:p>
        </p:txBody>
      </p:sp>
      <p:sp>
        <p:nvSpPr>
          <p:cNvPr id="3" name="Content Placeholder 2"/>
          <p:cNvSpPr>
            <a:spLocks noGrp="1"/>
          </p:cNvSpPr>
          <p:nvPr>
            <p:ph idx="1"/>
          </p:nvPr>
        </p:nvSpPr>
        <p:spPr/>
        <p:txBody>
          <a:bodyPr>
            <a:normAutofit fontScale="25000" lnSpcReduction="20000"/>
          </a:bodyPr>
          <a:lstStyle/>
          <a:p>
            <a:endParaRPr lang="en-US" sz="6400" dirty="0">
              <a:latin typeface="+mn-lt"/>
            </a:endParaRPr>
          </a:p>
          <a:p>
            <a:pPr defTabSz="931774">
              <a:defRPr/>
            </a:pPr>
            <a:r>
              <a:rPr lang="en-US" sz="6400" dirty="0" err="1"/>
              <a:t>Operario</a:t>
            </a:r>
            <a:r>
              <a:rPr lang="en-US" sz="6400" dirty="0"/>
              <a:t>, D., Choi, K-H., Lee Chu, P., McFarland, W., </a:t>
            </a:r>
            <a:r>
              <a:rPr lang="en-US" sz="6400" dirty="0" err="1"/>
              <a:t>Secura</a:t>
            </a:r>
            <a:r>
              <a:rPr lang="en-US" sz="6400" dirty="0"/>
              <a:t>, G.M., </a:t>
            </a:r>
            <a:r>
              <a:rPr lang="en-US" sz="6400" dirty="0" err="1"/>
              <a:t>Behel</a:t>
            </a:r>
            <a:r>
              <a:rPr lang="en-US" sz="6400" dirty="0"/>
              <a:t>, S., </a:t>
            </a:r>
            <a:r>
              <a:rPr lang="en-US" sz="6400" dirty="0" err="1"/>
              <a:t>MacKellar</a:t>
            </a:r>
            <a:r>
              <a:rPr lang="en-US" sz="6400" dirty="0"/>
              <a:t>, D., &amp; </a:t>
            </a:r>
            <a:r>
              <a:rPr lang="en-US" sz="6400" dirty="0" err="1"/>
              <a:t>Valleroy</a:t>
            </a:r>
            <a:r>
              <a:rPr lang="en-US" sz="6400" dirty="0"/>
              <a:t>, L. (2006). Prevalence and correlates of substance use among young Asian Pacific Islander men who have sex with men. </a:t>
            </a:r>
            <a:r>
              <a:rPr lang="en-US" sz="6400" i="1" dirty="0"/>
              <a:t>Prevention Science, 7</a:t>
            </a:r>
            <a:r>
              <a:rPr lang="en-US" sz="6400" dirty="0"/>
              <a:t>(1), 19-29.</a:t>
            </a:r>
          </a:p>
          <a:p>
            <a:r>
              <a:rPr lang="en-US" sz="6400" dirty="0"/>
              <a:t>Prejean, J., Song, R., Hernandez, A., et al. (2011). Estimated HIV incidence in the United States, 2006-2009. </a:t>
            </a:r>
            <a:r>
              <a:rPr lang="en-US" sz="6400" i="1" dirty="0" err="1"/>
              <a:t>PLoS</a:t>
            </a:r>
            <a:r>
              <a:rPr lang="en-US" sz="6400" i="1" dirty="0"/>
              <a:t> One, 6, </a:t>
            </a:r>
            <a:r>
              <a:rPr lang="en-US" sz="6400" dirty="0"/>
              <a:t>e17502.</a:t>
            </a:r>
            <a:endParaRPr lang="en-US" sz="6400" dirty="0">
              <a:latin typeface="+mn-lt"/>
            </a:endParaRPr>
          </a:p>
          <a:p>
            <a:r>
              <a:rPr lang="en-US" sz="6400" dirty="0" err="1">
                <a:latin typeface="+mn-lt"/>
              </a:rPr>
              <a:t>Remafedi</a:t>
            </a:r>
            <a:r>
              <a:rPr lang="en-US" sz="6400" dirty="0">
                <a:latin typeface="+mn-lt"/>
              </a:rPr>
              <a:t>, G. (2002). Suicidality in a venue-based sample of young men who have sex with men. </a:t>
            </a:r>
            <a:r>
              <a:rPr lang="en-US" sz="6400" i="1" dirty="0">
                <a:latin typeface="+mn-lt"/>
              </a:rPr>
              <a:t>Journal of Adolescent Health, 31</a:t>
            </a:r>
            <a:r>
              <a:rPr lang="en-US" sz="6400" dirty="0">
                <a:latin typeface="+mn-lt"/>
              </a:rPr>
              <a:t>, 305-310.</a:t>
            </a:r>
          </a:p>
          <a:p>
            <a:r>
              <a:rPr lang="en-US" sz="6400" dirty="0" err="1">
                <a:latin typeface="+mn-lt"/>
              </a:rPr>
              <a:t>Safren</a:t>
            </a:r>
            <a:r>
              <a:rPr lang="en-US" sz="6400" dirty="0">
                <a:latin typeface="+mn-lt"/>
              </a:rPr>
              <a:t>, S.A., </a:t>
            </a:r>
            <a:r>
              <a:rPr lang="en-US" sz="6400" dirty="0" err="1">
                <a:latin typeface="+mn-lt"/>
              </a:rPr>
              <a:t>Reisner</a:t>
            </a:r>
            <a:r>
              <a:rPr lang="en-US" sz="6400" dirty="0">
                <a:latin typeface="+mn-lt"/>
              </a:rPr>
              <a:t>, S.L., Herrick, A., </a:t>
            </a:r>
            <a:r>
              <a:rPr lang="en-US" sz="6400" dirty="0" err="1">
                <a:latin typeface="+mn-lt"/>
              </a:rPr>
              <a:t>Mimiaga</a:t>
            </a:r>
            <a:r>
              <a:rPr lang="en-US" sz="6400" dirty="0">
                <a:latin typeface="+mn-lt"/>
              </a:rPr>
              <a:t>, M.J., &amp; Stall, R. (2010). Mental health and HIV risk in men who have sex with men. </a:t>
            </a:r>
            <a:r>
              <a:rPr lang="en-US" sz="6400" i="1" dirty="0">
                <a:latin typeface="+mn-lt"/>
              </a:rPr>
              <a:t>J </a:t>
            </a:r>
            <a:r>
              <a:rPr lang="en-US" sz="6400" i="1" dirty="0" err="1">
                <a:latin typeface="+mn-lt"/>
              </a:rPr>
              <a:t>Acquir</a:t>
            </a:r>
            <a:r>
              <a:rPr lang="en-US" sz="6400" i="1" dirty="0">
                <a:latin typeface="+mn-lt"/>
              </a:rPr>
              <a:t> Immune </a:t>
            </a:r>
            <a:r>
              <a:rPr lang="en-US" sz="6400" i="1" dirty="0" err="1">
                <a:latin typeface="+mn-lt"/>
              </a:rPr>
              <a:t>Defic</a:t>
            </a:r>
            <a:r>
              <a:rPr lang="en-US" sz="6400" i="1" dirty="0">
                <a:latin typeface="+mn-lt"/>
              </a:rPr>
              <a:t> </a:t>
            </a:r>
            <a:r>
              <a:rPr lang="en-US" sz="6400" i="1" dirty="0" err="1">
                <a:latin typeface="+mn-lt"/>
              </a:rPr>
              <a:t>Syndr</a:t>
            </a:r>
            <a:r>
              <a:rPr lang="en-US" sz="6400" i="1" dirty="0">
                <a:latin typeface="+mn-lt"/>
              </a:rPr>
              <a:t>, 55</a:t>
            </a:r>
            <a:r>
              <a:rPr lang="en-US" sz="6400" dirty="0">
                <a:latin typeface="+mn-lt"/>
              </a:rPr>
              <a:t>(</a:t>
            </a:r>
            <a:r>
              <a:rPr lang="en-US" sz="6400" dirty="0" err="1">
                <a:latin typeface="+mn-lt"/>
              </a:rPr>
              <a:t>Suppl</a:t>
            </a:r>
            <a:r>
              <a:rPr lang="en-US" sz="6400" dirty="0">
                <a:latin typeface="+mn-lt"/>
              </a:rPr>
              <a:t> 2), S74-S77.</a:t>
            </a:r>
          </a:p>
          <a:p>
            <a:r>
              <a:rPr lang="en-US" sz="6600" dirty="0"/>
              <a:t>Shore, R. (1997). </a:t>
            </a:r>
            <a:r>
              <a:rPr lang="en-US" sz="6600" i="1" dirty="0"/>
              <a:t>Rethinking the Brain.</a:t>
            </a:r>
            <a:r>
              <a:rPr lang="en-US" sz="6600" dirty="0"/>
              <a:t> New York: Families and Work Institute.</a:t>
            </a:r>
            <a:endParaRPr lang="en-US" sz="6400" dirty="0">
              <a:latin typeface="+mn-lt"/>
            </a:endParaRPr>
          </a:p>
          <a:p>
            <a:r>
              <a:rPr lang="en-US" sz="6400" dirty="0">
                <a:latin typeface="+mn-lt"/>
              </a:rPr>
              <a:t>Suicide Prevention Resource Center. (2008). </a:t>
            </a:r>
            <a:r>
              <a:rPr lang="en-US" sz="6400" i="1" dirty="0">
                <a:latin typeface="+mn-lt"/>
              </a:rPr>
              <a:t>Suicide Risk and Prevention for Lesbian, Gay, Bisexual, and Transgender Youth</a:t>
            </a:r>
            <a:r>
              <a:rPr lang="en-US" sz="6400" dirty="0">
                <a:latin typeface="+mn-lt"/>
              </a:rPr>
              <a:t>. Newton, MA: Education Development Center, Inc.</a:t>
            </a:r>
          </a:p>
          <a:p>
            <a:r>
              <a:rPr lang="en-US" sz="6400" dirty="0" err="1">
                <a:latin typeface="+mn-lt"/>
              </a:rPr>
              <a:t>Tervalon</a:t>
            </a:r>
            <a:r>
              <a:rPr lang="en-US" sz="6400" dirty="0">
                <a:latin typeface="+mn-lt"/>
              </a:rPr>
              <a:t>, M. &amp; Murray-Garcia, J. (1998), Journal of Health Care for the Poor and Underserved, 9(2), 117</a:t>
            </a:r>
          </a:p>
          <a:p>
            <a:r>
              <a:rPr lang="en-US" sz="6400" dirty="0" err="1">
                <a:latin typeface="+mn-lt"/>
              </a:rPr>
              <a:t>Traube</a:t>
            </a:r>
            <a:r>
              <a:rPr lang="en-US" sz="6400" dirty="0">
                <a:latin typeface="+mn-lt"/>
              </a:rPr>
              <a:t>, D.E., Schrager, S.M., Holloway, I.W., Weiss, G., &amp; </a:t>
            </a:r>
            <a:r>
              <a:rPr lang="en-US" sz="6400" dirty="0" err="1">
                <a:latin typeface="+mn-lt"/>
              </a:rPr>
              <a:t>Kipke</a:t>
            </a:r>
            <a:r>
              <a:rPr lang="en-US" sz="6400" dirty="0">
                <a:latin typeface="+mn-lt"/>
              </a:rPr>
              <a:t>, M.D. (2013). Environmental risk, social cognition, and drug use among young men who have sex with men; Longitudinal effects of minority status on health processes and outcomes. </a:t>
            </a:r>
            <a:r>
              <a:rPr lang="en-US" sz="6400" i="1" dirty="0">
                <a:latin typeface="+mn-lt"/>
              </a:rPr>
              <a:t>Drug Alcohol Depend,</a:t>
            </a:r>
            <a:r>
              <a:rPr lang="en-US" sz="6400" dirty="0">
                <a:latin typeface="+mn-lt"/>
              </a:rPr>
              <a:t> </a:t>
            </a:r>
            <a:r>
              <a:rPr lang="en-US" sz="6400" i="1" dirty="0">
                <a:latin typeface="+mn-lt"/>
              </a:rPr>
              <a:t>127</a:t>
            </a:r>
            <a:r>
              <a:rPr lang="en-US" sz="6400" dirty="0">
                <a:latin typeface="+mn-lt"/>
              </a:rPr>
              <a:t>, 1-7.</a:t>
            </a:r>
          </a:p>
          <a:p>
            <a:r>
              <a:rPr lang="en-US" sz="6400" dirty="0">
                <a:latin typeface="+mn-lt"/>
              </a:rPr>
              <a:t>Tucker, J.S, Hu, J., </a:t>
            </a:r>
            <a:r>
              <a:rPr lang="en-US" sz="6400" dirty="0" err="1">
                <a:latin typeface="+mn-lt"/>
              </a:rPr>
              <a:t>Golinelli</a:t>
            </a:r>
            <a:r>
              <a:rPr lang="en-US" sz="6400" dirty="0">
                <a:latin typeface="+mn-lt"/>
              </a:rPr>
              <a:t>, D., Kennedy, D.P., Green, H.D., et al. (2012). Social network and individual correlates of sexual risk behavior among homeless MSM youth. </a:t>
            </a:r>
            <a:r>
              <a:rPr lang="en-US" sz="6400" i="1" dirty="0">
                <a:latin typeface="+mn-lt"/>
              </a:rPr>
              <a:t>J Adolescent Health</a:t>
            </a:r>
            <a:r>
              <a:rPr lang="en-US" sz="6400" dirty="0">
                <a:latin typeface="+mn-lt"/>
              </a:rPr>
              <a:t>, </a:t>
            </a:r>
            <a:r>
              <a:rPr lang="en-US" sz="6400" i="1" dirty="0">
                <a:latin typeface="+mn-lt"/>
              </a:rPr>
              <a:t>51</a:t>
            </a:r>
            <a:r>
              <a:rPr lang="en-US" sz="6400" dirty="0">
                <a:latin typeface="+mn-lt"/>
              </a:rPr>
              <a:t>, 386-392.</a:t>
            </a:r>
          </a:p>
          <a:p>
            <a:r>
              <a:rPr lang="en-US" sz="6400" dirty="0">
                <a:latin typeface="+mn-lt"/>
              </a:rPr>
              <a:t>US Department of Health &amp; Human Services, Office of Minority Health, </a:t>
            </a:r>
            <a:r>
              <a:rPr lang="en-US" sz="6400" u="sng" dirty="0">
                <a:latin typeface="+mn-lt"/>
                <a:hlinkClick r:id="rId3"/>
              </a:rPr>
              <a:t>http://minorityhealth.hhs.gov/templates/browse.aspx?lvl=2&amp;lvlid=11</a:t>
            </a:r>
            <a:r>
              <a:rPr lang="en-US" sz="6400" dirty="0">
                <a:latin typeface="+mn-lt"/>
              </a:rPr>
              <a:t> </a:t>
            </a:r>
          </a:p>
          <a:p>
            <a:r>
              <a:rPr lang="en-US" sz="6400" dirty="0">
                <a:latin typeface="+mn-lt"/>
              </a:rPr>
              <a:t>Xu, F., Sternberg, M.R., &amp; Markowitz, L.E. (2010). Men who have sex with men in the United States: demographic and behavioral characteristics and </a:t>
            </a:r>
            <a:r>
              <a:rPr lang="en-US" sz="6400" dirty="0" err="1">
                <a:latin typeface="+mn-lt"/>
              </a:rPr>
              <a:t>prevalance</a:t>
            </a:r>
            <a:r>
              <a:rPr lang="en-US" sz="6400" dirty="0">
                <a:latin typeface="+mn-lt"/>
              </a:rPr>
              <a:t> of HIV and HSV-2 infection: results from national health and nutrition examination survey 2001-2006. Sexually Transmitted Diseases, 37(6): 399-405. </a:t>
            </a:r>
          </a:p>
          <a:p>
            <a:endParaRPr lang="en-US" dirty="0"/>
          </a:p>
          <a:p>
            <a:endParaRPr lang="en-US" dirty="0"/>
          </a:p>
        </p:txBody>
      </p:sp>
    </p:spTree>
    <p:extLst>
      <p:ext uri="{BB962C8B-B14F-4D97-AF65-F5344CB8AC3E}">
        <p14:creationId xmlns:p14="http://schemas.microsoft.com/office/powerpoint/2010/main" val="2047103416"/>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18D49ED7-76EA-4974-B69A-531F3D2AAA1A}" type="slidenum">
              <a:rPr lang="en-US" smtClean="0"/>
              <a:pPr/>
              <a:t>171</a:t>
            </a:fld>
            <a:endParaRPr lang="en-US"/>
          </a:p>
        </p:txBody>
      </p:sp>
      <p:pic>
        <p:nvPicPr>
          <p:cNvPr id="2" name="Picture 1" descr="IMG_1158.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itle 3"/>
          <p:cNvSpPr>
            <a:spLocks noGrp="1"/>
          </p:cNvSpPr>
          <p:nvPr>
            <p:ph type="title"/>
          </p:nvPr>
        </p:nvSpPr>
        <p:spPr>
          <a:xfrm>
            <a:off x="520711" y="228303"/>
            <a:ext cx="10363200" cy="1133772"/>
          </a:xfrm>
        </p:spPr>
        <p:txBody>
          <a:bodyPr>
            <a:normAutofit fontScale="90000"/>
          </a:bodyPr>
          <a:lstStyle/>
          <a:p>
            <a:r>
              <a:rPr lang="en-US" sz="6000" dirty="0"/>
              <a:t>Glossary of Key terms</a:t>
            </a:r>
          </a:p>
        </p:txBody>
      </p:sp>
      <p:sp>
        <p:nvSpPr>
          <p:cNvPr id="3" name="Footer Placeholder 2"/>
          <p:cNvSpPr>
            <a:spLocks noGrp="1"/>
          </p:cNvSpPr>
          <p:nvPr>
            <p:ph type="ftr" sz="quarter" idx="11"/>
          </p:nvPr>
        </p:nvSpPr>
        <p:spPr/>
        <p:txBody>
          <a:bodyPr/>
          <a:lstStyle/>
          <a:p>
            <a:endParaRPr lang="en-US"/>
          </a:p>
        </p:txBody>
      </p:sp>
      <p:sp>
        <p:nvSpPr>
          <p:cNvPr id="7" name="Slide Number Placeholder 3"/>
          <p:cNvSpPr txBox="1">
            <a:spLocks/>
          </p:cNvSpPr>
          <p:nvPr/>
        </p:nvSpPr>
        <p:spPr>
          <a:xfrm>
            <a:off x="8890001" y="6508753"/>
            <a:ext cx="284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D1119996-BF18-4DBE-A1C0-00A82C436D85}" type="slidenum">
              <a:rPr lang="en-US" smtClean="0"/>
              <a:pPr algn="r"/>
              <a:t>171</a:t>
            </a:fld>
            <a:endParaRPr lang="en-US" dirty="0"/>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extLst>
              <p:ext uri="{D42A27DB-BD31-4B8C-83A1-F6EECF244321}">
                <p14:modId xmlns:p14="http://schemas.microsoft.com/office/powerpoint/2010/main" val="1018392204"/>
              </p:ext>
            </p:extLst>
          </p:nvPr>
        </p:nvGraphicFramePr>
        <p:xfrm>
          <a:off x="328212" y="356723"/>
          <a:ext cx="11593712" cy="59073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ectangle 4"/>
          <p:cNvSpPr/>
          <p:nvPr/>
        </p:nvSpPr>
        <p:spPr>
          <a:xfrm>
            <a:off x="7234932" y="6211669"/>
            <a:ext cx="4706004" cy="646331"/>
          </a:xfrm>
          <a:prstGeom prst="rect">
            <a:avLst/>
          </a:prstGeom>
        </p:spPr>
        <p:txBody>
          <a:bodyPr wrap="square">
            <a:spAutoFit/>
          </a:bodyPr>
          <a:lstStyle/>
          <a:p>
            <a:r>
              <a:rPr lang="en-US" dirty="0"/>
              <a:t>(Johns Hopkins, 2015; </a:t>
            </a:r>
            <a:r>
              <a:rPr lang="en-US" dirty="0" err="1"/>
              <a:t>Keatley</a:t>
            </a:r>
            <a:r>
              <a:rPr lang="en-US" dirty="0"/>
              <a:t> et al., 2015)</a:t>
            </a:r>
          </a:p>
          <a:p>
            <a:pPr marL="457063" lvl="1" indent="0">
              <a:buNone/>
            </a:pPr>
            <a:endParaRPr lang="en-US" i="1" dirty="0"/>
          </a:p>
        </p:txBody>
      </p:sp>
    </p:spTree>
    <p:extLst>
      <p:ext uri="{BB962C8B-B14F-4D97-AF65-F5344CB8AC3E}">
        <p14:creationId xmlns:p14="http://schemas.microsoft.com/office/powerpoint/2010/main" val="2143319922"/>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val="2666736882"/>
              </p:ext>
            </p:extLst>
          </p:nvPr>
        </p:nvGraphicFramePr>
        <p:xfrm>
          <a:off x="694480" y="736580"/>
          <a:ext cx="11227443" cy="48282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0898399"/>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val="3345540786"/>
              </p:ext>
            </p:extLst>
          </p:nvPr>
        </p:nvGraphicFramePr>
        <p:xfrm>
          <a:off x="694480" y="699177"/>
          <a:ext cx="11227443" cy="509973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ctangle 3"/>
          <p:cNvSpPr/>
          <p:nvPr/>
        </p:nvSpPr>
        <p:spPr>
          <a:xfrm>
            <a:off x="7234932" y="6211669"/>
            <a:ext cx="4706004" cy="646331"/>
          </a:xfrm>
          <a:prstGeom prst="rect">
            <a:avLst/>
          </a:prstGeom>
        </p:spPr>
        <p:txBody>
          <a:bodyPr wrap="square">
            <a:spAutoFit/>
          </a:bodyPr>
          <a:lstStyle/>
          <a:p>
            <a:r>
              <a:rPr lang="en-US" dirty="0"/>
              <a:t>(Johns Hopkins, 2015; </a:t>
            </a:r>
            <a:r>
              <a:rPr lang="en-US" dirty="0" err="1"/>
              <a:t>Keatley</a:t>
            </a:r>
            <a:r>
              <a:rPr lang="en-US" dirty="0"/>
              <a:t> et al., 2015)</a:t>
            </a:r>
          </a:p>
          <a:p>
            <a:pPr marL="457063" lvl="1" indent="0">
              <a:buNone/>
            </a:pPr>
            <a:endParaRPr lang="en-US" i="1" dirty="0"/>
          </a:p>
        </p:txBody>
      </p:sp>
    </p:spTree>
    <p:extLst>
      <p:ext uri="{BB962C8B-B14F-4D97-AF65-F5344CB8AC3E}">
        <p14:creationId xmlns:p14="http://schemas.microsoft.com/office/powerpoint/2010/main" val="1259092511"/>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extLst>
              <p:ext uri="{D42A27DB-BD31-4B8C-83A1-F6EECF244321}">
                <p14:modId xmlns:p14="http://schemas.microsoft.com/office/powerpoint/2010/main" val="221456840"/>
              </p:ext>
            </p:extLst>
          </p:nvPr>
        </p:nvGraphicFramePr>
        <p:xfrm>
          <a:off x="694480" y="656371"/>
          <a:ext cx="11227443" cy="514254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ectangle 4"/>
          <p:cNvSpPr/>
          <p:nvPr/>
        </p:nvSpPr>
        <p:spPr>
          <a:xfrm>
            <a:off x="7234932" y="6211669"/>
            <a:ext cx="4706004" cy="646331"/>
          </a:xfrm>
          <a:prstGeom prst="rect">
            <a:avLst/>
          </a:prstGeom>
        </p:spPr>
        <p:txBody>
          <a:bodyPr wrap="square">
            <a:spAutoFit/>
          </a:bodyPr>
          <a:lstStyle/>
          <a:p>
            <a:r>
              <a:rPr lang="en-US" dirty="0"/>
              <a:t>(Johns Hopkins, 2015; </a:t>
            </a:r>
            <a:r>
              <a:rPr lang="en-US" dirty="0" err="1"/>
              <a:t>Keatley</a:t>
            </a:r>
            <a:r>
              <a:rPr lang="en-US" dirty="0"/>
              <a:t> et al., 2015)</a:t>
            </a:r>
          </a:p>
          <a:p>
            <a:pPr marL="457063" lvl="1" indent="0">
              <a:buNone/>
            </a:pPr>
            <a:endParaRPr lang="en-US" i="1" dirty="0"/>
          </a:p>
        </p:txBody>
      </p:sp>
    </p:spTree>
    <p:extLst>
      <p:ext uri="{BB962C8B-B14F-4D97-AF65-F5344CB8AC3E}">
        <p14:creationId xmlns:p14="http://schemas.microsoft.com/office/powerpoint/2010/main" val="4158485472"/>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extLst>
              <p:ext uri="{D42A27DB-BD31-4B8C-83A1-F6EECF244321}">
                <p14:modId xmlns:p14="http://schemas.microsoft.com/office/powerpoint/2010/main" val="2116351918"/>
              </p:ext>
            </p:extLst>
          </p:nvPr>
        </p:nvGraphicFramePr>
        <p:xfrm>
          <a:off x="694480" y="741984"/>
          <a:ext cx="11227443" cy="51510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ctangle 3"/>
          <p:cNvSpPr/>
          <p:nvPr/>
        </p:nvSpPr>
        <p:spPr>
          <a:xfrm>
            <a:off x="6849639" y="6211669"/>
            <a:ext cx="5091297" cy="646331"/>
          </a:xfrm>
          <a:prstGeom prst="rect">
            <a:avLst/>
          </a:prstGeom>
        </p:spPr>
        <p:txBody>
          <a:bodyPr wrap="square">
            <a:spAutoFit/>
          </a:bodyPr>
          <a:lstStyle/>
          <a:p>
            <a:r>
              <a:rPr lang="en-US" dirty="0"/>
              <a:t>(Diamond, 2008; </a:t>
            </a:r>
            <a:r>
              <a:rPr lang="en-US" dirty="0" err="1"/>
              <a:t>Savin</a:t>
            </a:r>
            <a:r>
              <a:rPr lang="en-US" dirty="0"/>
              <a:t>-Williams &amp; </a:t>
            </a:r>
            <a:r>
              <a:rPr lang="en-US" dirty="0" err="1"/>
              <a:t>Vrangalove</a:t>
            </a:r>
            <a:r>
              <a:rPr lang="en-US" dirty="0"/>
              <a:t>, 2013)</a:t>
            </a:r>
          </a:p>
          <a:p>
            <a:pPr marL="457063" lvl="1" indent="0">
              <a:buNone/>
            </a:pPr>
            <a:endParaRPr lang="en-US" i="1" dirty="0"/>
          </a:p>
        </p:txBody>
      </p:sp>
    </p:spTree>
    <p:extLst>
      <p:ext uri="{BB962C8B-B14F-4D97-AF65-F5344CB8AC3E}">
        <p14:creationId xmlns:p14="http://schemas.microsoft.com/office/powerpoint/2010/main" val="186027080"/>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tfreese\AppData\Local\Microsoft\Windows\Temporary Internet Files\Content.IE5\8WMZI9TP\MP900438766[1].jpg"/>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 xmlns:a14="http://schemas.microsoft.com/office/drawing/2010/main">
                <a:solidFill>
                  <a:srgbClr val="FFFFFF"/>
                </a:solidFill>
              </a14:hiddenFill>
            </a:ext>
          </a:extLst>
        </p:spPr>
      </p:pic>
      <p:sp>
        <p:nvSpPr>
          <p:cNvPr id="4" name="Title 3"/>
          <p:cNvSpPr>
            <a:spLocks noGrp="1"/>
          </p:cNvSpPr>
          <p:nvPr>
            <p:ph type="title"/>
          </p:nvPr>
        </p:nvSpPr>
        <p:spPr>
          <a:xfrm>
            <a:off x="708388" y="411582"/>
            <a:ext cx="9494720" cy="707886"/>
          </a:xfrm>
          <a:prstGeom prst="rect">
            <a:avLst/>
          </a:prstGeom>
        </p:spPr>
        <p:txBody>
          <a:bodyPr wrap="square">
            <a:spAutoFit/>
          </a:bodyPr>
          <a:lstStyle/>
          <a:p>
            <a:pPr lvl="0" algn="ctr"/>
            <a:r>
              <a:rPr lang="en-US" sz="4000" b="1" dirty="0">
                <a:solidFill>
                  <a:schemeClr val="accent1">
                    <a:lumMod val="50000"/>
                  </a:schemeClr>
                </a:solidFill>
              </a:rPr>
              <a:t>Center of Excellence on YMSM+LGBT</a:t>
            </a:r>
          </a:p>
        </p:txBody>
      </p:sp>
      <p:sp>
        <p:nvSpPr>
          <p:cNvPr id="3" name="Content Placeholder 2"/>
          <p:cNvSpPr>
            <a:spLocks noGrp="1"/>
          </p:cNvSpPr>
          <p:nvPr>
            <p:ph idx="1"/>
          </p:nvPr>
        </p:nvSpPr>
        <p:spPr>
          <a:xfrm>
            <a:off x="3581400" y="1447801"/>
            <a:ext cx="5029200" cy="4678363"/>
          </a:xfrm>
        </p:spPr>
        <p:txBody>
          <a:bodyPr>
            <a:normAutofit lnSpcReduction="10000"/>
          </a:bodyPr>
          <a:lstStyle/>
          <a:p>
            <a:r>
              <a:rPr lang="en-US" dirty="0"/>
              <a:t>Thomas E. Freese, PhD</a:t>
            </a:r>
            <a:br>
              <a:rPr lang="en-US" dirty="0"/>
            </a:br>
            <a:r>
              <a:rPr lang="en-US" sz="2400" dirty="0"/>
              <a:t>PSATTC/UCLA ISAP</a:t>
            </a:r>
            <a:br>
              <a:rPr lang="en-US" sz="2400" dirty="0"/>
            </a:br>
            <a:r>
              <a:rPr lang="en-US" sz="2400" dirty="0">
                <a:hlinkClick r:id="rId5"/>
              </a:rPr>
              <a:t>tfreese@mednet.ucla.edu</a:t>
            </a:r>
            <a:endParaRPr lang="en-US" sz="2400" dirty="0"/>
          </a:p>
          <a:p>
            <a:endParaRPr lang="en-US" dirty="0"/>
          </a:p>
          <a:p>
            <a:pPr lvl="0"/>
            <a:r>
              <a:rPr lang="en-US" dirty="0">
                <a:solidFill>
                  <a:prstClr val="black"/>
                </a:solidFill>
              </a:rPr>
              <a:t>Michael Chaple, PhD</a:t>
            </a:r>
            <a:br>
              <a:rPr lang="en-US" dirty="0">
                <a:solidFill>
                  <a:prstClr val="black"/>
                </a:solidFill>
              </a:rPr>
            </a:br>
            <a:r>
              <a:rPr lang="en-US" sz="2400" dirty="0" err="1">
                <a:solidFill>
                  <a:prstClr val="black"/>
                </a:solidFill>
              </a:rPr>
              <a:t>NeC</a:t>
            </a:r>
            <a:r>
              <a:rPr lang="en-US" sz="2400" dirty="0">
                <a:solidFill>
                  <a:prstClr val="black"/>
                </a:solidFill>
              </a:rPr>
              <a:t>-ATTC/NDRI</a:t>
            </a:r>
            <a:br>
              <a:rPr lang="en-US" sz="2400" dirty="0">
                <a:solidFill>
                  <a:prstClr val="black"/>
                </a:solidFill>
              </a:rPr>
            </a:br>
            <a:r>
              <a:rPr lang="en-US" sz="2400" dirty="0">
                <a:solidFill>
                  <a:prstClr val="black"/>
                </a:solidFill>
              </a:rPr>
              <a:t>chaple@ndri.org</a:t>
            </a:r>
          </a:p>
          <a:p>
            <a:pPr lvl="0"/>
            <a:endParaRPr lang="en-US" sz="2400" dirty="0">
              <a:solidFill>
                <a:prstClr val="black"/>
              </a:solidFill>
            </a:endParaRPr>
          </a:p>
          <a:p>
            <a:pPr lvl="0"/>
            <a:r>
              <a:rPr lang="en-US" dirty="0">
                <a:solidFill>
                  <a:prstClr val="black"/>
                </a:solidFill>
              </a:rPr>
              <a:t>Anne Helene Skinstad, PhD</a:t>
            </a:r>
            <a:br>
              <a:rPr lang="en-US" dirty="0">
                <a:solidFill>
                  <a:prstClr val="black"/>
                </a:solidFill>
              </a:rPr>
            </a:br>
            <a:r>
              <a:rPr lang="en-US" sz="2400" dirty="0">
                <a:solidFill>
                  <a:prstClr val="black"/>
                </a:solidFill>
              </a:rPr>
              <a:t>NAI &amp; AN ATTC/</a:t>
            </a:r>
            <a:r>
              <a:rPr lang="en-US" sz="2400" dirty="0" err="1">
                <a:solidFill>
                  <a:prstClr val="black"/>
                </a:solidFill>
              </a:rPr>
              <a:t>UIowa</a:t>
            </a:r>
            <a:r>
              <a:rPr lang="en-US" sz="2400" dirty="0">
                <a:solidFill>
                  <a:prstClr val="black"/>
                </a:solidFill>
              </a:rPr>
              <a:t/>
            </a:r>
            <a:br>
              <a:rPr lang="en-US" sz="2400" dirty="0">
                <a:solidFill>
                  <a:prstClr val="black"/>
                </a:solidFill>
              </a:rPr>
            </a:br>
            <a:r>
              <a:rPr lang="en-US" sz="2400" u="sng" dirty="0">
                <a:hlinkClick r:id="rId6"/>
              </a:rPr>
              <a:t>anne-skinstad@uiowa.edu</a:t>
            </a:r>
            <a:endParaRPr lang="en-US" sz="2400" dirty="0">
              <a:solidFill>
                <a:prstClr val="black"/>
              </a:solidFill>
            </a:endParaRPr>
          </a:p>
          <a:p>
            <a:endParaRPr lang="en-US" dirty="0"/>
          </a:p>
        </p:txBody>
      </p:sp>
    </p:spTree>
    <p:extLst>
      <p:ext uri="{BB962C8B-B14F-4D97-AF65-F5344CB8AC3E}">
        <p14:creationId xmlns:p14="http://schemas.microsoft.com/office/powerpoint/2010/main" val="2730446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afterEffect">
                                  <p:stCondLst>
                                    <p:cond delay="2000"/>
                                  </p:stCondLst>
                                  <p:childTnLst>
                                    <p:animEffect transition="out" filter="fade">
                                      <p:cBhvr>
                                        <p:cTn id="6" dur="4000"/>
                                        <p:tgtEl>
                                          <p:spTgt spid="1027"/>
                                        </p:tgtEl>
                                      </p:cBhvr>
                                    </p:animEffect>
                                    <p:set>
                                      <p:cBhvr>
                                        <p:cTn id="7" dur="1" fill="hold">
                                          <p:stCondLst>
                                            <p:cond delay="3999"/>
                                          </p:stCondLst>
                                        </p:cTn>
                                        <p:tgtEl>
                                          <p:spTgt spid="1027"/>
                                        </p:tgtEl>
                                        <p:attrNameLst>
                                          <p:attrName>style.visibility</p:attrName>
                                        </p:attrNameLst>
                                      </p:cBhvr>
                                      <p:to>
                                        <p:strVal val="hidden"/>
                                      </p:to>
                                    </p:set>
                                  </p:childTnLst>
                                </p:cTn>
                              </p:par>
                              <p:par>
                                <p:cTn id="8" presetID="10" presetClass="entr" presetSubtype="0" fill="hold" grpId="0" nodeType="withEffect">
                                  <p:stCondLst>
                                    <p:cond delay="300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4000"/>
                                        <p:tgtEl>
                                          <p:spTgt spid="3">
                                            <p:txEl>
                                              <p:pRg st="0" end="0"/>
                                            </p:txEl>
                                          </p:spTgt>
                                        </p:tgtEl>
                                      </p:cBhvr>
                                    </p:animEffect>
                                  </p:childTnLst>
                                </p:cTn>
                              </p:par>
                              <p:par>
                                <p:cTn id="11" presetID="10" presetClass="entr" presetSubtype="0" fill="hold" grpId="0" nodeType="withEffect">
                                  <p:stCondLst>
                                    <p:cond delay="300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4000"/>
                                        <p:tgtEl>
                                          <p:spTgt spid="3">
                                            <p:txEl>
                                              <p:pRg st="2" end="2"/>
                                            </p:txEl>
                                          </p:spTgt>
                                        </p:tgtEl>
                                      </p:cBhvr>
                                    </p:animEffect>
                                  </p:childTnLst>
                                </p:cTn>
                              </p:par>
                              <p:par>
                                <p:cTn id="14" presetID="10" presetClass="entr" presetSubtype="0" fill="hold" grpId="0" nodeType="withEffect">
                                  <p:stCondLst>
                                    <p:cond delay="3000"/>
                                  </p:stCondLst>
                                  <p:childTnLst>
                                    <p:set>
                                      <p:cBhvr>
                                        <p:cTn id="15" dur="1" fill="hold">
                                          <p:stCondLst>
                                            <p:cond delay="0"/>
                                          </p:stCondLst>
                                        </p:cTn>
                                        <p:tgtEl>
                                          <p:spTgt spid="3">
                                            <p:txEl>
                                              <p:pRg st="4" end="4"/>
                                            </p:txEl>
                                          </p:spTgt>
                                        </p:tgtEl>
                                        <p:attrNameLst>
                                          <p:attrName>style.visibility</p:attrName>
                                        </p:attrNameLst>
                                      </p:cBhvr>
                                      <p:to>
                                        <p:strVal val="visible"/>
                                      </p:to>
                                    </p:set>
                                    <p:animEffect transition="in" filter="fade">
                                      <p:cBhvr>
                                        <p:cTn id="16" dur="4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3"/>
          <p:cNvGrpSpPr>
            <a:grpSpLocks noChangeAspect="1"/>
          </p:cNvGrpSpPr>
          <p:nvPr/>
        </p:nvGrpSpPr>
        <p:grpSpPr>
          <a:xfrm>
            <a:off x="935022" y="1484962"/>
            <a:ext cx="2015996" cy="1209598"/>
            <a:chOff x="698" y="275220"/>
            <a:chExt cx="2722275" cy="1633365"/>
          </a:xfrm>
        </p:grpSpPr>
        <p:sp>
          <p:nvSpPr>
            <p:cNvPr id="26" name="Rectangle 25"/>
            <p:cNvSpPr/>
            <p:nvPr/>
          </p:nvSpPr>
          <p:spPr>
            <a:xfrm>
              <a:off x="698" y="275220"/>
              <a:ext cx="2722275" cy="1633365"/>
            </a:xfrm>
            <a:prstGeom prst="rect">
              <a:avLst/>
            </a:prstGeom>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sp>
        <p:sp>
          <p:nvSpPr>
            <p:cNvPr id="27" name="Rectangle 26"/>
            <p:cNvSpPr>
              <a:spLocks noChangeAspect="1"/>
            </p:cNvSpPr>
            <p:nvPr/>
          </p:nvSpPr>
          <p:spPr>
            <a:xfrm>
              <a:off x="131771" y="374657"/>
              <a:ext cx="2460129" cy="147607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7160" tIns="137160" rIns="137160" bIns="137160" numCol="1" spcCol="1270" anchor="ctr" anchorCtr="0">
              <a:noAutofit/>
            </a:bodyPr>
            <a:lstStyle/>
            <a:p>
              <a:pPr lvl="0" algn="ctr" defTabSz="1600200">
                <a:lnSpc>
                  <a:spcPct val="90000"/>
                </a:lnSpc>
                <a:spcBef>
                  <a:spcPct val="0"/>
                </a:spcBef>
                <a:spcAft>
                  <a:spcPct val="35000"/>
                </a:spcAft>
              </a:pPr>
              <a:r>
                <a:rPr lang="en-US" sz="2400" kern="1200" dirty="0"/>
                <a:t>Sex Assigned at Birth</a:t>
              </a:r>
            </a:p>
          </p:txBody>
        </p:sp>
      </p:grpSp>
      <p:grpSp>
        <p:nvGrpSpPr>
          <p:cNvPr id="4" name="Group 27"/>
          <p:cNvGrpSpPr>
            <a:grpSpLocks noChangeAspect="1"/>
          </p:cNvGrpSpPr>
          <p:nvPr/>
        </p:nvGrpSpPr>
        <p:grpSpPr>
          <a:xfrm>
            <a:off x="935022" y="2818775"/>
            <a:ext cx="2015996" cy="1209598"/>
            <a:chOff x="0" y="256943"/>
            <a:chExt cx="2722275" cy="1633365"/>
          </a:xfrm>
        </p:grpSpPr>
        <p:sp>
          <p:nvSpPr>
            <p:cNvPr id="29" name="Rectangle 28"/>
            <p:cNvSpPr/>
            <p:nvPr/>
          </p:nvSpPr>
          <p:spPr>
            <a:xfrm>
              <a:off x="0" y="256943"/>
              <a:ext cx="2722275" cy="1633365"/>
            </a:xfrm>
            <a:prstGeom prst="rect">
              <a:avLst/>
            </a:prstGeom>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sp>
        <p:sp>
          <p:nvSpPr>
            <p:cNvPr id="30" name="Rectangle 29"/>
            <p:cNvSpPr/>
            <p:nvPr/>
          </p:nvSpPr>
          <p:spPr>
            <a:xfrm>
              <a:off x="0" y="256943"/>
              <a:ext cx="2722275" cy="163336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2400" tIns="152400" rIns="152400" bIns="152400" numCol="1" spcCol="1270" anchor="ctr" anchorCtr="0">
              <a:noAutofit/>
            </a:bodyPr>
            <a:lstStyle/>
            <a:p>
              <a:pPr lvl="0" algn="ctr" defTabSz="1778000">
                <a:lnSpc>
                  <a:spcPct val="90000"/>
                </a:lnSpc>
                <a:spcBef>
                  <a:spcPct val="0"/>
                </a:spcBef>
                <a:spcAft>
                  <a:spcPct val="35000"/>
                </a:spcAft>
              </a:pPr>
              <a:r>
                <a:rPr lang="en-US" sz="2400" kern="1200" dirty="0"/>
                <a:t>Gender Identity</a:t>
              </a:r>
            </a:p>
          </p:txBody>
        </p:sp>
      </p:grpSp>
      <p:grpSp>
        <p:nvGrpSpPr>
          <p:cNvPr id="5" name="Group 30"/>
          <p:cNvGrpSpPr>
            <a:grpSpLocks noChangeAspect="1"/>
          </p:cNvGrpSpPr>
          <p:nvPr/>
        </p:nvGrpSpPr>
        <p:grpSpPr>
          <a:xfrm>
            <a:off x="935022" y="4152588"/>
            <a:ext cx="2015996" cy="1209598"/>
            <a:chOff x="1287147" y="1178"/>
            <a:chExt cx="3143879" cy="1886327"/>
          </a:xfrm>
        </p:grpSpPr>
        <p:sp>
          <p:nvSpPr>
            <p:cNvPr id="32" name="Rectangle 31"/>
            <p:cNvSpPr/>
            <p:nvPr/>
          </p:nvSpPr>
          <p:spPr>
            <a:xfrm>
              <a:off x="1287147" y="1178"/>
              <a:ext cx="3143879" cy="1886327"/>
            </a:xfrm>
            <a:prstGeom prst="rect">
              <a:avLst/>
            </a:prstGeom>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sp>
        <p:sp>
          <p:nvSpPr>
            <p:cNvPr id="33" name="Rectangle 32"/>
            <p:cNvSpPr/>
            <p:nvPr/>
          </p:nvSpPr>
          <p:spPr>
            <a:xfrm>
              <a:off x="1287147" y="1178"/>
              <a:ext cx="3143879" cy="188632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79070" tIns="179070" rIns="179070" bIns="179070" numCol="1" spcCol="1270" anchor="ctr" anchorCtr="0">
              <a:noAutofit/>
            </a:bodyPr>
            <a:lstStyle/>
            <a:p>
              <a:pPr lvl="0" algn="ctr" defTabSz="2089150">
                <a:lnSpc>
                  <a:spcPct val="90000"/>
                </a:lnSpc>
                <a:spcBef>
                  <a:spcPct val="0"/>
                </a:spcBef>
                <a:spcAft>
                  <a:spcPct val="35000"/>
                </a:spcAft>
              </a:pPr>
              <a:r>
                <a:rPr lang="en-US" sz="2400" kern="1200" dirty="0"/>
                <a:t>Gender Expression</a:t>
              </a:r>
            </a:p>
          </p:txBody>
        </p:sp>
      </p:grpSp>
      <p:grpSp>
        <p:nvGrpSpPr>
          <p:cNvPr id="6" name="Group 33"/>
          <p:cNvGrpSpPr>
            <a:grpSpLocks noChangeAspect="1"/>
          </p:cNvGrpSpPr>
          <p:nvPr/>
        </p:nvGrpSpPr>
        <p:grpSpPr>
          <a:xfrm>
            <a:off x="935022" y="5486400"/>
            <a:ext cx="2015996" cy="1209598"/>
            <a:chOff x="0" y="329247"/>
            <a:chExt cx="5718175" cy="3430905"/>
          </a:xfrm>
        </p:grpSpPr>
        <p:sp>
          <p:nvSpPr>
            <p:cNvPr id="35" name="Rectangle 34"/>
            <p:cNvSpPr/>
            <p:nvPr/>
          </p:nvSpPr>
          <p:spPr>
            <a:xfrm>
              <a:off x="0" y="329247"/>
              <a:ext cx="5718175" cy="3430905"/>
            </a:xfrm>
            <a:prstGeom prst="rect">
              <a:avLst/>
            </a:prstGeom>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sp>
        <p:sp>
          <p:nvSpPr>
            <p:cNvPr id="36" name="Rectangle 35"/>
            <p:cNvSpPr/>
            <p:nvPr/>
          </p:nvSpPr>
          <p:spPr>
            <a:xfrm>
              <a:off x="0" y="329247"/>
              <a:ext cx="5718175" cy="343090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47650" tIns="247650" rIns="247650" bIns="247650" numCol="1" spcCol="1270" anchor="ctr" anchorCtr="0">
              <a:noAutofit/>
            </a:bodyPr>
            <a:lstStyle/>
            <a:p>
              <a:pPr lvl="0" algn="ctr" defTabSz="2889250">
                <a:lnSpc>
                  <a:spcPct val="90000"/>
                </a:lnSpc>
                <a:spcBef>
                  <a:spcPct val="0"/>
                </a:spcBef>
                <a:spcAft>
                  <a:spcPct val="35000"/>
                </a:spcAft>
              </a:pPr>
              <a:r>
                <a:rPr lang="en-US" sz="2400" kern="1200" dirty="0"/>
                <a:t>Sexual Orientation</a:t>
              </a:r>
            </a:p>
          </p:txBody>
        </p:sp>
      </p:grpSp>
      <p:sp>
        <p:nvSpPr>
          <p:cNvPr id="37" name="Rectangle 36"/>
          <p:cNvSpPr/>
          <p:nvPr/>
        </p:nvSpPr>
        <p:spPr>
          <a:xfrm>
            <a:off x="3637280" y="1814804"/>
            <a:ext cx="7152640" cy="619760"/>
          </a:xfrm>
          <a:prstGeom prst="rect">
            <a:avLst/>
          </a:prstGeom>
          <a:gradFill flip="none" rotWithShape="1">
            <a:gsLst>
              <a:gs pos="0">
                <a:schemeClr val="accent1">
                  <a:lumMod val="40000"/>
                  <a:lumOff val="60000"/>
                </a:schemeClr>
              </a:gs>
              <a:gs pos="46000">
                <a:schemeClr val="accent1">
                  <a:lumMod val="95000"/>
                  <a:lumOff val="5000"/>
                </a:schemeClr>
              </a:gs>
              <a:gs pos="100000">
                <a:schemeClr val="accent1">
                  <a:lumMod val="60000"/>
                </a:schemeClr>
              </a:gs>
            </a:gsLst>
            <a:path path="circle">
              <a:fillToRect l="50000" t="130000" r="50000" b="-3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tabLst>
                <a:tab pos="3484563" algn="ctr"/>
                <a:tab pos="6918325" algn="r"/>
              </a:tabLst>
            </a:pPr>
            <a:r>
              <a:rPr lang="en-US" sz="2400" b="1" dirty="0"/>
              <a:t>F	</a:t>
            </a:r>
            <a:r>
              <a:rPr lang="en-US" sz="2400" b="1" dirty="0">
                <a:solidFill>
                  <a:srgbClr val="1F49AF"/>
                </a:solidFill>
              </a:rPr>
              <a:t>I</a:t>
            </a:r>
            <a:r>
              <a:rPr lang="en-US" sz="2400" b="1" dirty="0"/>
              <a:t>	M</a:t>
            </a:r>
          </a:p>
        </p:txBody>
      </p:sp>
      <p:sp>
        <p:nvSpPr>
          <p:cNvPr id="38" name="Rectangle 37"/>
          <p:cNvSpPr/>
          <p:nvPr/>
        </p:nvSpPr>
        <p:spPr>
          <a:xfrm>
            <a:off x="3637280" y="3142231"/>
            <a:ext cx="7152640" cy="619760"/>
          </a:xfrm>
          <a:prstGeom prst="rect">
            <a:avLst/>
          </a:prstGeom>
          <a:gradFill flip="none" rotWithShape="1">
            <a:gsLst>
              <a:gs pos="0">
                <a:schemeClr val="accent1">
                  <a:lumMod val="40000"/>
                  <a:lumOff val="60000"/>
                </a:schemeClr>
              </a:gs>
              <a:gs pos="46000">
                <a:schemeClr val="accent1">
                  <a:lumMod val="95000"/>
                  <a:lumOff val="5000"/>
                </a:schemeClr>
              </a:gs>
              <a:gs pos="100000">
                <a:schemeClr val="accent1">
                  <a:lumMod val="60000"/>
                </a:schemeClr>
              </a:gs>
            </a:gsLst>
            <a:path path="circle">
              <a:fillToRect l="50000" t="130000" r="50000" b="-3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tabLst>
                <a:tab pos="3484563" algn="ctr"/>
                <a:tab pos="6918325" algn="r"/>
              </a:tabLst>
            </a:pPr>
            <a:r>
              <a:rPr lang="en-US" sz="2400" b="1" dirty="0"/>
              <a:t>F	</a:t>
            </a:r>
            <a:r>
              <a:rPr lang="en-US" sz="2400" b="1" dirty="0">
                <a:solidFill>
                  <a:srgbClr val="1F49AF"/>
                </a:solidFill>
              </a:rPr>
              <a:t>A</a:t>
            </a:r>
            <a:r>
              <a:rPr lang="en-US" sz="2400" b="1" dirty="0"/>
              <a:t>	M</a:t>
            </a:r>
          </a:p>
        </p:txBody>
      </p:sp>
      <p:sp>
        <p:nvSpPr>
          <p:cNvPr id="39" name="Rectangle 38"/>
          <p:cNvSpPr/>
          <p:nvPr/>
        </p:nvSpPr>
        <p:spPr>
          <a:xfrm>
            <a:off x="3637280" y="4478762"/>
            <a:ext cx="7152640" cy="619760"/>
          </a:xfrm>
          <a:prstGeom prst="rect">
            <a:avLst/>
          </a:prstGeom>
          <a:gradFill flip="none" rotWithShape="1">
            <a:gsLst>
              <a:gs pos="0">
                <a:schemeClr val="accent1">
                  <a:lumMod val="40000"/>
                  <a:lumOff val="60000"/>
                </a:schemeClr>
              </a:gs>
              <a:gs pos="46000">
                <a:schemeClr val="accent1">
                  <a:lumMod val="95000"/>
                  <a:lumOff val="5000"/>
                </a:schemeClr>
              </a:gs>
              <a:gs pos="100000">
                <a:schemeClr val="accent1">
                  <a:lumMod val="60000"/>
                </a:schemeClr>
              </a:gs>
            </a:gsLst>
            <a:path path="circle">
              <a:fillToRect l="50000" t="130000" r="50000" b="-3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tabLst>
                <a:tab pos="3484563" algn="ctr"/>
                <a:tab pos="6918325" algn="r"/>
              </a:tabLst>
            </a:pPr>
            <a:r>
              <a:rPr lang="en-US" sz="2400" b="1" dirty="0"/>
              <a:t>F	</a:t>
            </a:r>
            <a:r>
              <a:rPr lang="en-US" sz="2400" b="1" dirty="0">
                <a:solidFill>
                  <a:srgbClr val="1F49AF"/>
                </a:solidFill>
              </a:rPr>
              <a:t>A</a:t>
            </a:r>
            <a:r>
              <a:rPr lang="en-US" sz="2400" b="1" dirty="0"/>
              <a:t>	M</a:t>
            </a:r>
          </a:p>
        </p:txBody>
      </p:sp>
      <p:sp>
        <p:nvSpPr>
          <p:cNvPr id="40" name="Rectangle 39"/>
          <p:cNvSpPr/>
          <p:nvPr/>
        </p:nvSpPr>
        <p:spPr>
          <a:xfrm>
            <a:off x="3637280" y="5820945"/>
            <a:ext cx="7152640" cy="619760"/>
          </a:xfrm>
          <a:prstGeom prst="rect">
            <a:avLst/>
          </a:prstGeom>
          <a:gradFill flip="none" rotWithShape="1">
            <a:gsLst>
              <a:gs pos="0">
                <a:schemeClr val="accent1">
                  <a:lumMod val="40000"/>
                  <a:lumOff val="60000"/>
                </a:schemeClr>
              </a:gs>
              <a:gs pos="46000">
                <a:schemeClr val="accent1">
                  <a:lumMod val="95000"/>
                  <a:lumOff val="5000"/>
                </a:schemeClr>
              </a:gs>
              <a:gs pos="100000">
                <a:schemeClr val="accent1">
                  <a:lumMod val="60000"/>
                </a:schemeClr>
              </a:gs>
            </a:gsLst>
            <a:path path="circle">
              <a:fillToRect l="50000" t="130000" r="50000" b="-3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tabLst>
                <a:tab pos="3484563" algn="ctr"/>
                <a:tab pos="6918325" algn="r"/>
              </a:tabLst>
            </a:pPr>
            <a:r>
              <a:rPr lang="en-US" sz="2400" b="1" dirty="0"/>
              <a:t>F	</a:t>
            </a:r>
            <a:r>
              <a:rPr lang="en-US" sz="2400" b="1" dirty="0">
                <a:solidFill>
                  <a:srgbClr val="1F49AF"/>
                </a:solidFill>
              </a:rPr>
              <a:t>B</a:t>
            </a:r>
            <a:r>
              <a:rPr lang="en-US" sz="2400" b="1" dirty="0"/>
              <a:t>	M</a:t>
            </a:r>
          </a:p>
        </p:txBody>
      </p:sp>
      <p:sp>
        <p:nvSpPr>
          <p:cNvPr id="23" name="Rectangle 22"/>
          <p:cNvSpPr/>
          <p:nvPr/>
        </p:nvSpPr>
        <p:spPr>
          <a:xfrm>
            <a:off x="3459480" y="1484962"/>
            <a:ext cx="7528560" cy="5143802"/>
          </a:xfrm>
          <a:prstGeom prst="rect">
            <a:avLst/>
          </a:prstGeom>
          <a:gradFill flip="none" rotWithShape="1">
            <a:gsLst>
              <a:gs pos="0">
                <a:srgbClr val="A603AB">
                  <a:alpha val="75000"/>
                </a:srgbClr>
              </a:gs>
              <a:gs pos="21001">
                <a:srgbClr val="0819FB">
                  <a:alpha val="75000"/>
                </a:srgbClr>
              </a:gs>
              <a:gs pos="35001">
                <a:srgbClr val="1A8D48">
                  <a:alpha val="75000"/>
                </a:srgbClr>
              </a:gs>
              <a:gs pos="52000">
                <a:srgbClr val="FFFF00">
                  <a:alpha val="75000"/>
                </a:srgbClr>
              </a:gs>
              <a:gs pos="73000">
                <a:srgbClr val="EE3F17">
                  <a:alpha val="75000"/>
                </a:srgbClr>
              </a:gs>
              <a:gs pos="88000">
                <a:srgbClr val="E81766">
                  <a:alpha val="75000"/>
                </a:srgbClr>
              </a:gs>
              <a:gs pos="100000">
                <a:srgbClr val="A603AB">
                  <a:alpha val="75000"/>
                </a:srgbClr>
              </a:gs>
            </a:gsLst>
            <a:lin ang="2700000" scaled="1"/>
            <a:tileRect/>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b="1" dirty="0">
              <a:solidFill>
                <a:srgbClr val="1F49AF"/>
              </a:solidFill>
            </a:endParaRPr>
          </a:p>
        </p:txBody>
      </p:sp>
      <p:sp>
        <p:nvSpPr>
          <p:cNvPr id="2" name="Title 1"/>
          <p:cNvSpPr>
            <a:spLocks noGrp="1"/>
          </p:cNvSpPr>
          <p:nvPr>
            <p:ph type="title"/>
          </p:nvPr>
        </p:nvSpPr>
        <p:spPr/>
        <p:txBody>
          <a:bodyPr/>
          <a:lstStyle/>
          <a:p>
            <a:r>
              <a:rPr lang="en-US" dirty="0"/>
              <a:t>The interrelatedness of terms</a:t>
            </a:r>
          </a:p>
        </p:txBody>
      </p:sp>
      <p:sp>
        <p:nvSpPr>
          <p:cNvPr id="25" name="Rectangle 24"/>
          <p:cNvSpPr/>
          <p:nvPr/>
        </p:nvSpPr>
        <p:spPr>
          <a:xfrm>
            <a:off x="4175760" y="2404394"/>
            <a:ext cx="6096000" cy="3477875"/>
          </a:xfrm>
          <a:prstGeom prst="rect">
            <a:avLst/>
          </a:prstGeom>
        </p:spPr>
        <p:txBody>
          <a:bodyPr>
            <a:spAutoFit/>
          </a:bodyPr>
          <a:lstStyle/>
          <a:p>
            <a:pPr lvl="0" algn="ctr"/>
            <a:r>
              <a:rPr lang="en-US" sz="4400" b="1" dirty="0">
                <a:solidFill>
                  <a:srgbClr val="1F497D"/>
                </a:solidFill>
              </a:rPr>
              <a:t>Queer</a:t>
            </a:r>
          </a:p>
          <a:p>
            <a:pPr lvl="0" algn="ctr"/>
            <a:endParaRPr lang="en-US" sz="4400" b="1" dirty="0">
              <a:solidFill>
                <a:srgbClr val="1F497D"/>
              </a:solidFill>
            </a:endParaRPr>
          </a:p>
          <a:p>
            <a:pPr lvl="0" algn="ctr"/>
            <a:r>
              <a:rPr lang="en-US" sz="4400" b="1" dirty="0">
                <a:solidFill>
                  <a:srgbClr val="1F497D"/>
                </a:solidFill>
              </a:rPr>
              <a:t>Non Conforming</a:t>
            </a:r>
          </a:p>
          <a:p>
            <a:pPr lvl="0" algn="ctr"/>
            <a:endParaRPr lang="en-US" sz="4400" b="1" dirty="0">
              <a:solidFill>
                <a:srgbClr val="1F497D"/>
              </a:solidFill>
            </a:endParaRPr>
          </a:p>
          <a:p>
            <a:pPr lvl="0" algn="ctr"/>
            <a:r>
              <a:rPr lang="en-US" sz="4400" b="1" dirty="0">
                <a:solidFill>
                  <a:srgbClr val="1F497D"/>
                </a:solidFill>
              </a:rPr>
              <a:t>Not defined</a:t>
            </a:r>
          </a:p>
        </p:txBody>
      </p:sp>
    </p:spTree>
    <p:extLst>
      <p:ext uri="{BB962C8B-B14F-4D97-AF65-F5344CB8AC3E}">
        <p14:creationId xmlns:p14="http://schemas.microsoft.com/office/powerpoint/2010/main" val="107904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32"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diamond(out)">
                                      <p:cBhvr>
                                        <p:cTn id="7" dur="2000"/>
                                        <p:tgtEl>
                                          <p:spTgt spid="23"/>
                                        </p:tgtEl>
                                      </p:cBhvr>
                                    </p:animEffect>
                                  </p:childTnLst>
                                </p:cTn>
                              </p:par>
                            </p:childTnLst>
                          </p:cTn>
                        </p:par>
                        <p:par>
                          <p:cTn id="8" fill="hold">
                            <p:stCondLst>
                              <p:cond delay="2000"/>
                            </p:stCondLst>
                            <p:childTnLst>
                              <p:par>
                                <p:cTn id="9" presetID="16" presetClass="entr" presetSubtype="21" fill="hold" grpId="0" nodeType="afterEffect">
                                  <p:stCondLst>
                                    <p:cond delay="0"/>
                                  </p:stCondLst>
                                  <p:childTnLst>
                                    <p:set>
                                      <p:cBhvr>
                                        <p:cTn id="10" dur="1" fill="hold">
                                          <p:stCondLst>
                                            <p:cond delay="0"/>
                                          </p:stCondLst>
                                        </p:cTn>
                                        <p:tgtEl>
                                          <p:spTgt spid="25">
                                            <p:txEl>
                                              <p:pRg st="0" end="0"/>
                                            </p:txEl>
                                          </p:spTgt>
                                        </p:tgtEl>
                                        <p:attrNameLst>
                                          <p:attrName>style.visibility</p:attrName>
                                        </p:attrNameLst>
                                      </p:cBhvr>
                                      <p:to>
                                        <p:strVal val="visible"/>
                                      </p:to>
                                    </p:set>
                                    <p:animEffect transition="in" filter="barn(inVertical)">
                                      <p:cBhvr>
                                        <p:cTn id="11" dur="500"/>
                                        <p:tgtEl>
                                          <p:spTgt spid="25">
                                            <p:txEl>
                                              <p:pRg st="0" end="0"/>
                                            </p:txEl>
                                          </p:spTgt>
                                        </p:tgtEl>
                                      </p:cBhvr>
                                    </p:animEffect>
                                  </p:childTnLst>
                                </p:cTn>
                              </p:par>
                            </p:childTnLst>
                          </p:cTn>
                        </p:par>
                        <p:par>
                          <p:cTn id="12" fill="hold">
                            <p:stCondLst>
                              <p:cond delay="2500"/>
                            </p:stCondLst>
                            <p:childTnLst>
                              <p:par>
                                <p:cTn id="13" presetID="16" presetClass="entr" presetSubtype="21" fill="hold" grpId="0" nodeType="afterEffect">
                                  <p:stCondLst>
                                    <p:cond delay="0"/>
                                  </p:stCondLst>
                                  <p:childTnLst>
                                    <p:set>
                                      <p:cBhvr>
                                        <p:cTn id="14" dur="1" fill="hold">
                                          <p:stCondLst>
                                            <p:cond delay="0"/>
                                          </p:stCondLst>
                                        </p:cTn>
                                        <p:tgtEl>
                                          <p:spTgt spid="25">
                                            <p:txEl>
                                              <p:pRg st="2" end="2"/>
                                            </p:txEl>
                                          </p:spTgt>
                                        </p:tgtEl>
                                        <p:attrNameLst>
                                          <p:attrName>style.visibility</p:attrName>
                                        </p:attrNameLst>
                                      </p:cBhvr>
                                      <p:to>
                                        <p:strVal val="visible"/>
                                      </p:to>
                                    </p:set>
                                    <p:animEffect transition="in" filter="barn(inVertical)">
                                      <p:cBhvr>
                                        <p:cTn id="15" dur="500"/>
                                        <p:tgtEl>
                                          <p:spTgt spid="25">
                                            <p:txEl>
                                              <p:pRg st="2" end="2"/>
                                            </p:txEl>
                                          </p:spTgt>
                                        </p:tgtEl>
                                      </p:cBhvr>
                                    </p:animEffect>
                                  </p:childTnLst>
                                </p:cTn>
                              </p:par>
                            </p:childTnLst>
                          </p:cTn>
                        </p:par>
                        <p:par>
                          <p:cTn id="16" fill="hold">
                            <p:stCondLst>
                              <p:cond delay="3000"/>
                            </p:stCondLst>
                            <p:childTnLst>
                              <p:par>
                                <p:cTn id="17" presetID="16" presetClass="entr" presetSubtype="21" fill="hold" grpId="0" nodeType="afterEffect">
                                  <p:stCondLst>
                                    <p:cond delay="0"/>
                                  </p:stCondLst>
                                  <p:childTnLst>
                                    <p:set>
                                      <p:cBhvr>
                                        <p:cTn id="18" dur="1" fill="hold">
                                          <p:stCondLst>
                                            <p:cond delay="0"/>
                                          </p:stCondLst>
                                        </p:cTn>
                                        <p:tgtEl>
                                          <p:spTgt spid="25">
                                            <p:txEl>
                                              <p:pRg st="4" end="4"/>
                                            </p:txEl>
                                          </p:spTgt>
                                        </p:tgtEl>
                                        <p:attrNameLst>
                                          <p:attrName>style.visibility</p:attrName>
                                        </p:attrNameLst>
                                      </p:cBhvr>
                                      <p:to>
                                        <p:strVal val="visible"/>
                                      </p:to>
                                    </p:set>
                                    <p:animEffect transition="in" filter="barn(inVertical)">
                                      <p:cBhvr>
                                        <p:cTn id="19" dur="500"/>
                                        <p:tgtEl>
                                          <p:spTgt spid="2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5"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a:t>A Note About </a:t>
            </a:r>
            <a:br>
              <a:rPr lang="en-US" dirty="0"/>
            </a:br>
            <a:r>
              <a:rPr lang="en-US" dirty="0"/>
              <a:t>Adolescent Development</a:t>
            </a:r>
          </a:p>
        </p:txBody>
      </p:sp>
      <p:pic>
        <p:nvPicPr>
          <p:cNvPr id="6" name="Picture 2" descr="C:\Users\boeser\AppData\Local\Microsoft\Windows\Temporary Internet Files\Content.Outlook\50NMHPL5\lgbt_attc_logo_people-06 (2).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flipH="1">
            <a:off x="8260525" y="4509551"/>
            <a:ext cx="602280" cy="1996274"/>
          </a:xfrm>
          <a:prstGeom prst="rect">
            <a:avLst/>
          </a:prstGeom>
          <a:noFill/>
        </p:spPr>
      </p:pic>
      <p:pic>
        <p:nvPicPr>
          <p:cNvPr id="7" name="Picture 2" descr="C:\Users\boeser\AppData\Local\Microsoft\Windows\Temporary Internet Files\Content.Outlook\50NMHPL5\lgbt_attc_logo_people-06 (2).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9750907" y="1689372"/>
            <a:ext cx="694844" cy="2032794"/>
          </a:xfrm>
          <a:prstGeom prst="rect">
            <a:avLst/>
          </a:prstGeom>
          <a:noFill/>
        </p:spPr>
      </p:pic>
      <p:pic>
        <p:nvPicPr>
          <p:cNvPr id="8" name="Picture 2" descr="C:\Users\boeser\AppData\Local\Microsoft\Windows\Temporary Internet Files\Content.Outlook\50NMHPL5\lgbt_attc_logo_people-06 (2).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4733006" y="4050557"/>
            <a:ext cx="608620" cy="1969900"/>
          </a:xfrm>
          <a:prstGeom prst="rect">
            <a:avLst/>
          </a:prstGeom>
          <a:noFill/>
        </p:spPr>
      </p:pic>
      <p:pic>
        <p:nvPicPr>
          <p:cNvPr id="9" name="Picture 2" descr="C:\Users\boeser\AppData\Local\Microsoft\Windows\Temporary Internet Files\Content.Outlook\50NMHPL5\lgbt_attc_logo_people-06 (2).pn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flipH="1">
            <a:off x="1778417" y="1369980"/>
            <a:ext cx="818594" cy="2139302"/>
          </a:xfrm>
          <a:prstGeom prst="rect">
            <a:avLst/>
          </a:prstGeom>
          <a:noFill/>
        </p:spPr>
      </p:pic>
      <p:pic>
        <p:nvPicPr>
          <p:cNvPr id="10" name="Picture 2" descr="C:\Users\boeser\AppData\Local\Microsoft\Windows\Temporary Internet Files\Content.Outlook\50NMHPL5\lgbt_attc_logo_people-06 (2).pn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a:stretch/>
        </p:blipFill>
        <p:spPr bwMode="auto">
          <a:xfrm>
            <a:off x="3614009" y="4509551"/>
            <a:ext cx="708030" cy="2139302"/>
          </a:xfrm>
          <a:prstGeom prst="rect">
            <a:avLst/>
          </a:prstGeom>
          <a:noFill/>
        </p:spPr>
      </p:pic>
      <p:pic>
        <p:nvPicPr>
          <p:cNvPr id="11" name="Picture 2" descr="C:\Users\boeser\AppData\Local\Microsoft\Windows\Temporary Internet Files\Content.Outlook\50NMHPL5\lgbt_attc_logo_people-06 (2).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854918" y="3288254"/>
            <a:ext cx="602280" cy="1996274"/>
          </a:xfrm>
          <a:prstGeom prst="rect">
            <a:avLst/>
          </a:prstGeom>
          <a:noFill/>
        </p:spPr>
      </p:pic>
      <p:pic>
        <p:nvPicPr>
          <p:cNvPr id="12" name="Picture 2" descr="C:\Users\boeser\AppData\Local\Microsoft\Windows\Temporary Internet Files\Content.Outlook\50NMHPL5\lgbt_attc_logo_people-06 (2).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flipH="1">
            <a:off x="5350946" y="4303680"/>
            <a:ext cx="694844" cy="2032794"/>
          </a:xfrm>
          <a:prstGeom prst="rect">
            <a:avLst/>
          </a:prstGeom>
          <a:noFill/>
        </p:spPr>
      </p:pic>
      <p:pic>
        <p:nvPicPr>
          <p:cNvPr id="13" name="Picture 2" descr="C:\Users\boeser\AppData\Local\Microsoft\Windows\Temporary Internet Files\Content.Outlook\50NMHPL5\lgbt_attc_logo_people-06 (2).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flipH="1">
            <a:off x="2747954" y="962617"/>
            <a:ext cx="608620" cy="1969900"/>
          </a:xfrm>
          <a:prstGeom prst="rect">
            <a:avLst/>
          </a:prstGeom>
          <a:noFill/>
        </p:spPr>
      </p:pic>
      <p:pic>
        <p:nvPicPr>
          <p:cNvPr id="14" name="Picture 2" descr="C:\Users\boeser\AppData\Local\Microsoft\Windows\Temporary Internet Files\Content.Outlook\50NMHPL5\lgbt_attc_logo_people-06 (2).pn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a:off x="10325657" y="3989535"/>
            <a:ext cx="818594" cy="2139302"/>
          </a:xfrm>
          <a:prstGeom prst="rect">
            <a:avLst/>
          </a:prstGeom>
          <a:noFill/>
        </p:spPr>
      </p:pic>
      <p:pic>
        <p:nvPicPr>
          <p:cNvPr id="15" name="Picture 2" descr="C:\Users\boeser\AppData\Local\Microsoft\Windows\Temporary Internet Files\Content.Outlook\50NMHPL5\lgbt_attc_logo_people-06 (2).pn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a:stretch/>
        </p:blipFill>
        <p:spPr bwMode="auto">
          <a:xfrm flipH="1">
            <a:off x="8765062" y="3737147"/>
            <a:ext cx="708030" cy="2139302"/>
          </a:xfrm>
          <a:prstGeom prst="rect">
            <a:avLst/>
          </a:prstGeom>
          <a:noFill/>
        </p:spPr>
      </p:pic>
      <p:sp>
        <p:nvSpPr>
          <p:cNvPr id="16" name="Slide Number Placeholder 3"/>
          <p:cNvSpPr txBox="1">
            <a:spLocks/>
          </p:cNvSpPr>
          <p:nvPr/>
        </p:nvSpPr>
        <p:spPr>
          <a:xfrm>
            <a:off x="8890001" y="6508753"/>
            <a:ext cx="284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D1119996-BF18-4DBE-A1C0-00A82C436D85}" type="slidenum">
              <a:rPr lang="en-US" smtClean="0"/>
              <a:pPr algn="r"/>
              <a:t>19</a:t>
            </a:fld>
            <a:endParaRPr lang="en-US" dirty="0"/>
          </a:p>
        </p:txBody>
      </p:sp>
    </p:spTree>
    <p:extLst>
      <p:ext uri="{BB962C8B-B14F-4D97-AF65-F5344CB8AC3E}">
        <p14:creationId xmlns:p14="http://schemas.microsoft.com/office/powerpoint/2010/main" val="16779669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Rounded Corners 10"/>
          <p:cNvSpPr/>
          <p:nvPr/>
        </p:nvSpPr>
        <p:spPr>
          <a:xfrm>
            <a:off x="360222" y="2047145"/>
            <a:ext cx="1457779" cy="952519"/>
          </a:xfrm>
          <a:prstGeom prst="roundRect">
            <a:avLst/>
          </a:prstGeom>
          <a:solidFill>
            <a:srgbClr val="95B3D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Rectangle: Rounded Corners 144"/>
          <p:cNvSpPr/>
          <p:nvPr/>
        </p:nvSpPr>
        <p:spPr>
          <a:xfrm>
            <a:off x="10286790" y="2067773"/>
            <a:ext cx="1457779" cy="952519"/>
          </a:xfrm>
          <a:prstGeom prst="roundRect">
            <a:avLst/>
          </a:prstGeom>
          <a:solidFill>
            <a:srgbClr val="95B3D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082" name="Rectangle 2"/>
          <p:cNvSpPr>
            <a:spLocks noGrp="1" noChangeArrowheads="1"/>
          </p:cNvSpPr>
          <p:nvPr>
            <p:ph type="title" idx="4294967295"/>
          </p:nvPr>
        </p:nvSpPr>
        <p:spPr>
          <a:xfrm>
            <a:off x="1825568" y="100014"/>
            <a:ext cx="7848600" cy="585787"/>
          </a:xfrm>
        </p:spPr>
        <p:txBody>
          <a:bodyPr>
            <a:normAutofit fontScale="90000"/>
          </a:bodyPr>
          <a:lstStyle/>
          <a:p>
            <a:pPr>
              <a:defRPr/>
            </a:pPr>
            <a:r>
              <a:rPr lang="en-US" sz="3600" dirty="0">
                <a:effectLst>
                  <a:outerShdw blurRad="38100" dist="38100" dir="2700000" algn="tl">
                    <a:srgbClr val="000000"/>
                  </a:outerShdw>
                </a:effectLst>
              </a:rPr>
              <a:t>The ATTC Network</a:t>
            </a:r>
          </a:p>
        </p:txBody>
      </p:sp>
      <p:sp>
        <p:nvSpPr>
          <p:cNvPr id="125" name="Freeform 189"/>
          <p:cNvSpPr>
            <a:spLocks/>
          </p:cNvSpPr>
          <p:nvPr/>
        </p:nvSpPr>
        <p:spPr bwMode="auto">
          <a:xfrm>
            <a:off x="8989162" y="2342421"/>
            <a:ext cx="292100" cy="403225"/>
          </a:xfrm>
          <a:custGeom>
            <a:avLst/>
            <a:gdLst>
              <a:gd name="T0" fmla="*/ 10 w 155"/>
              <a:gd name="T1" fmla="*/ 0 h 189"/>
              <a:gd name="T2" fmla="*/ 155 w 155"/>
              <a:gd name="T3" fmla="*/ 0 h 189"/>
              <a:gd name="T4" fmla="*/ 149 w 155"/>
              <a:gd name="T5" fmla="*/ 46 h 189"/>
              <a:gd name="T6" fmla="*/ 123 w 155"/>
              <a:gd name="T7" fmla="*/ 56 h 189"/>
              <a:gd name="T8" fmla="*/ 83 w 155"/>
              <a:gd name="T9" fmla="*/ 189 h 189"/>
              <a:gd name="T10" fmla="*/ 18 w 155"/>
              <a:gd name="T11" fmla="*/ 189 h 189"/>
              <a:gd name="T12" fmla="*/ 18 w 155"/>
              <a:gd name="T13" fmla="*/ 130 h 189"/>
              <a:gd name="T14" fmla="*/ 0 w 155"/>
              <a:gd name="T15" fmla="*/ 116 h 189"/>
              <a:gd name="T16" fmla="*/ 10 w 155"/>
              <a:gd name="T17" fmla="*/ 0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5" h="189">
                <a:moveTo>
                  <a:pt x="10" y="0"/>
                </a:moveTo>
                <a:lnTo>
                  <a:pt x="155" y="0"/>
                </a:lnTo>
                <a:lnTo>
                  <a:pt x="149" y="46"/>
                </a:lnTo>
                <a:lnTo>
                  <a:pt x="123" y="56"/>
                </a:lnTo>
                <a:lnTo>
                  <a:pt x="83" y="189"/>
                </a:lnTo>
                <a:lnTo>
                  <a:pt x="18" y="189"/>
                </a:lnTo>
                <a:lnTo>
                  <a:pt x="18" y="130"/>
                </a:lnTo>
                <a:lnTo>
                  <a:pt x="0" y="116"/>
                </a:lnTo>
                <a:lnTo>
                  <a:pt x="10" y="0"/>
                </a:lnTo>
                <a:close/>
              </a:path>
            </a:pathLst>
          </a:custGeom>
          <a:solidFill>
            <a:srgbClr val="C2CC98"/>
          </a:solidFill>
          <a:ln w="12700">
            <a:solidFill>
              <a:schemeClr val="bg1">
                <a:lumMod val="50000"/>
              </a:schemeClr>
            </a:solidFill>
            <a:prstDash val="solid"/>
            <a:round/>
            <a:headEnd/>
            <a:tailEnd/>
          </a:ln>
        </p:spPr>
        <p:txBody>
          <a:bodyPr/>
          <a:lstStyle/>
          <a:p>
            <a:pPr algn="ctr" eaLnBrk="0" hangingPunct="0">
              <a:spcBef>
                <a:spcPct val="50000"/>
              </a:spcBef>
              <a:defRPr/>
            </a:pPr>
            <a:endParaRPr lang="en-US" sz="1400" b="1" kern="0" dirty="0"/>
          </a:p>
        </p:txBody>
      </p:sp>
      <p:sp>
        <p:nvSpPr>
          <p:cNvPr id="126" name="Freeform 190"/>
          <p:cNvSpPr>
            <a:spLocks/>
          </p:cNvSpPr>
          <p:nvPr/>
        </p:nvSpPr>
        <p:spPr bwMode="auto">
          <a:xfrm>
            <a:off x="9146326" y="2199545"/>
            <a:ext cx="219075" cy="546100"/>
          </a:xfrm>
          <a:custGeom>
            <a:avLst/>
            <a:gdLst>
              <a:gd name="T0" fmla="*/ 72 w 116"/>
              <a:gd name="T1" fmla="*/ 67 h 256"/>
              <a:gd name="T2" fmla="*/ 116 w 116"/>
              <a:gd name="T3" fmla="*/ 0 h 256"/>
              <a:gd name="T4" fmla="*/ 116 w 116"/>
              <a:gd name="T5" fmla="*/ 234 h 256"/>
              <a:gd name="T6" fmla="*/ 74 w 116"/>
              <a:gd name="T7" fmla="*/ 256 h 256"/>
              <a:gd name="T8" fmla="*/ 0 w 116"/>
              <a:gd name="T9" fmla="*/ 254 h 256"/>
              <a:gd name="T10" fmla="*/ 40 w 116"/>
              <a:gd name="T11" fmla="*/ 125 h 256"/>
              <a:gd name="T12" fmla="*/ 68 w 116"/>
              <a:gd name="T13" fmla="*/ 113 h 256"/>
              <a:gd name="T14" fmla="*/ 72 w 116"/>
              <a:gd name="T15" fmla="*/ 67 h 2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6" h="256">
                <a:moveTo>
                  <a:pt x="72" y="67"/>
                </a:moveTo>
                <a:lnTo>
                  <a:pt x="116" y="0"/>
                </a:lnTo>
                <a:lnTo>
                  <a:pt x="116" y="234"/>
                </a:lnTo>
                <a:lnTo>
                  <a:pt x="74" y="256"/>
                </a:lnTo>
                <a:lnTo>
                  <a:pt x="0" y="254"/>
                </a:lnTo>
                <a:lnTo>
                  <a:pt x="40" y="125"/>
                </a:lnTo>
                <a:lnTo>
                  <a:pt x="68" y="113"/>
                </a:lnTo>
                <a:lnTo>
                  <a:pt x="72" y="67"/>
                </a:lnTo>
                <a:close/>
              </a:path>
            </a:pathLst>
          </a:custGeom>
          <a:solidFill>
            <a:srgbClr val="C2CC98"/>
          </a:solidFill>
          <a:ln w="12700">
            <a:solidFill>
              <a:schemeClr val="bg1">
                <a:lumMod val="50000"/>
              </a:schemeClr>
            </a:solidFill>
            <a:prstDash val="solid"/>
            <a:round/>
            <a:headEnd/>
            <a:tailEnd/>
          </a:ln>
        </p:spPr>
        <p:txBody>
          <a:bodyPr/>
          <a:lstStyle/>
          <a:p>
            <a:pPr algn="ctr" eaLnBrk="0" hangingPunct="0">
              <a:spcBef>
                <a:spcPct val="50000"/>
              </a:spcBef>
              <a:defRPr/>
            </a:pPr>
            <a:endParaRPr lang="en-US" sz="1400" b="1" kern="0" dirty="0"/>
          </a:p>
        </p:txBody>
      </p:sp>
      <p:sp>
        <p:nvSpPr>
          <p:cNvPr id="127" name="Freeform 191"/>
          <p:cNvSpPr>
            <a:spLocks/>
          </p:cNvSpPr>
          <p:nvPr/>
        </p:nvSpPr>
        <p:spPr bwMode="auto">
          <a:xfrm>
            <a:off x="9365401" y="1897921"/>
            <a:ext cx="465137" cy="796925"/>
          </a:xfrm>
          <a:custGeom>
            <a:avLst/>
            <a:gdLst>
              <a:gd name="T0" fmla="*/ 0 w 246"/>
              <a:gd name="T1" fmla="*/ 145 h 373"/>
              <a:gd name="T2" fmla="*/ 0 w 246"/>
              <a:gd name="T3" fmla="*/ 373 h 373"/>
              <a:gd name="T4" fmla="*/ 59 w 246"/>
              <a:gd name="T5" fmla="*/ 340 h 373"/>
              <a:gd name="T6" fmla="*/ 63 w 246"/>
              <a:gd name="T7" fmla="*/ 310 h 373"/>
              <a:gd name="T8" fmla="*/ 246 w 246"/>
              <a:gd name="T9" fmla="*/ 177 h 373"/>
              <a:gd name="T10" fmla="*/ 236 w 246"/>
              <a:gd name="T11" fmla="*/ 127 h 373"/>
              <a:gd name="T12" fmla="*/ 204 w 246"/>
              <a:gd name="T13" fmla="*/ 113 h 373"/>
              <a:gd name="T14" fmla="*/ 182 w 246"/>
              <a:gd name="T15" fmla="*/ 6 h 373"/>
              <a:gd name="T16" fmla="*/ 133 w 246"/>
              <a:gd name="T17" fmla="*/ 20 h 373"/>
              <a:gd name="T18" fmla="*/ 107 w 246"/>
              <a:gd name="T19" fmla="*/ 0 h 373"/>
              <a:gd name="T20" fmla="*/ 59 w 246"/>
              <a:gd name="T21" fmla="*/ 38 h 373"/>
              <a:gd name="T22" fmla="*/ 0 w 246"/>
              <a:gd name="T23" fmla="*/ 145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6" h="373">
                <a:moveTo>
                  <a:pt x="0" y="145"/>
                </a:moveTo>
                <a:lnTo>
                  <a:pt x="0" y="373"/>
                </a:lnTo>
                <a:lnTo>
                  <a:pt x="59" y="340"/>
                </a:lnTo>
                <a:lnTo>
                  <a:pt x="63" y="310"/>
                </a:lnTo>
                <a:lnTo>
                  <a:pt x="246" y="177"/>
                </a:lnTo>
                <a:lnTo>
                  <a:pt x="236" y="127"/>
                </a:lnTo>
                <a:lnTo>
                  <a:pt x="204" y="113"/>
                </a:lnTo>
                <a:lnTo>
                  <a:pt x="182" y="6"/>
                </a:lnTo>
                <a:lnTo>
                  <a:pt x="133" y="20"/>
                </a:lnTo>
                <a:lnTo>
                  <a:pt x="107" y="0"/>
                </a:lnTo>
                <a:lnTo>
                  <a:pt x="59" y="38"/>
                </a:lnTo>
                <a:lnTo>
                  <a:pt x="0" y="145"/>
                </a:lnTo>
                <a:close/>
              </a:path>
            </a:pathLst>
          </a:custGeom>
          <a:solidFill>
            <a:srgbClr val="C2CC98"/>
          </a:solidFill>
          <a:ln w="12700">
            <a:solidFill>
              <a:schemeClr val="bg1">
                <a:lumMod val="50000"/>
              </a:schemeClr>
            </a:solidFill>
            <a:prstDash val="solid"/>
            <a:round/>
            <a:headEnd/>
            <a:tailEnd/>
          </a:ln>
        </p:spPr>
        <p:txBody>
          <a:bodyPr/>
          <a:lstStyle/>
          <a:p>
            <a:pPr algn="ctr" eaLnBrk="0" hangingPunct="0">
              <a:spcBef>
                <a:spcPct val="50000"/>
              </a:spcBef>
              <a:defRPr/>
            </a:pPr>
            <a:endParaRPr lang="en-US" sz="1400" b="1" kern="0" dirty="0"/>
          </a:p>
        </p:txBody>
      </p:sp>
      <p:sp>
        <p:nvSpPr>
          <p:cNvPr id="128" name="Freeform 192"/>
          <p:cNvSpPr>
            <a:spLocks/>
          </p:cNvSpPr>
          <p:nvPr/>
        </p:nvSpPr>
        <p:spPr bwMode="auto">
          <a:xfrm>
            <a:off x="9014562" y="2712308"/>
            <a:ext cx="450850" cy="290512"/>
          </a:xfrm>
          <a:custGeom>
            <a:avLst/>
            <a:gdLst>
              <a:gd name="T0" fmla="*/ 6 w 238"/>
              <a:gd name="T1" fmla="*/ 16 h 136"/>
              <a:gd name="T2" fmla="*/ 143 w 238"/>
              <a:gd name="T3" fmla="*/ 16 h 136"/>
              <a:gd name="T4" fmla="*/ 177 w 238"/>
              <a:gd name="T5" fmla="*/ 0 h 136"/>
              <a:gd name="T6" fmla="*/ 193 w 238"/>
              <a:gd name="T7" fmla="*/ 36 h 136"/>
              <a:gd name="T8" fmla="*/ 171 w 238"/>
              <a:gd name="T9" fmla="*/ 58 h 136"/>
              <a:gd name="T10" fmla="*/ 203 w 238"/>
              <a:gd name="T11" fmla="*/ 116 h 136"/>
              <a:gd name="T12" fmla="*/ 238 w 238"/>
              <a:gd name="T13" fmla="*/ 116 h 136"/>
              <a:gd name="T14" fmla="*/ 187 w 238"/>
              <a:gd name="T15" fmla="*/ 136 h 136"/>
              <a:gd name="T16" fmla="*/ 141 w 238"/>
              <a:gd name="T17" fmla="*/ 90 h 136"/>
              <a:gd name="T18" fmla="*/ 0 w 238"/>
              <a:gd name="T19" fmla="*/ 90 h 136"/>
              <a:gd name="T20" fmla="*/ 6 w 238"/>
              <a:gd name="T21" fmla="*/ 16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8" h="136">
                <a:moveTo>
                  <a:pt x="6" y="16"/>
                </a:moveTo>
                <a:lnTo>
                  <a:pt x="143" y="16"/>
                </a:lnTo>
                <a:lnTo>
                  <a:pt x="177" y="0"/>
                </a:lnTo>
                <a:lnTo>
                  <a:pt x="193" y="36"/>
                </a:lnTo>
                <a:lnTo>
                  <a:pt x="171" y="58"/>
                </a:lnTo>
                <a:lnTo>
                  <a:pt x="203" y="116"/>
                </a:lnTo>
                <a:lnTo>
                  <a:pt x="238" y="116"/>
                </a:lnTo>
                <a:lnTo>
                  <a:pt x="187" y="136"/>
                </a:lnTo>
                <a:lnTo>
                  <a:pt x="141" y="90"/>
                </a:lnTo>
                <a:lnTo>
                  <a:pt x="0" y="90"/>
                </a:lnTo>
                <a:lnTo>
                  <a:pt x="6" y="16"/>
                </a:lnTo>
                <a:close/>
              </a:path>
            </a:pathLst>
          </a:custGeom>
          <a:solidFill>
            <a:srgbClr val="C2CC98"/>
          </a:solidFill>
          <a:ln w="12700">
            <a:solidFill>
              <a:schemeClr val="bg1">
                <a:lumMod val="50000"/>
              </a:schemeClr>
            </a:solidFill>
            <a:prstDash val="solid"/>
            <a:round/>
            <a:headEnd/>
            <a:tailEnd/>
          </a:ln>
        </p:spPr>
        <p:txBody>
          <a:bodyPr/>
          <a:lstStyle/>
          <a:p>
            <a:pPr algn="ctr" eaLnBrk="0" hangingPunct="0">
              <a:spcBef>
                <a:spcPct val="50000"/>
              </a:spcBef>
              <a:defRPr/>
            </a:pPr>
            <a:endParaRPr lang="en-US" sz="1400" b="1" kern="0" dirty="0"/>
          </a:p>
        </p:txBody>
      </p:sp>
      <p:sp>
        <p:nvSpPr>
          <p:cNvPr id="129" name="Freeform 193"/>
          <p:cNvSpPr>
            <a:spLocks/>
          </p:cNvSpPr>
          <p:nvPr/>
        </p:nvSpPr>
        <p:spPr bwMode="auto">
          <a:xfrm>
            <a:off x="9220937" y="2904395"/>
            <a:ext cx="90488" cy="128588"/>
          </a:xfrm>
          <a:custGeom>
            <a:avLst/>
            <a:gdLst>
              <a:gd name="T0" fmla="*/ 0 w 48"/>
              <a:gd name="T1" fmla="*/ 0 h 60"/>
              <a:gd name="T2" fmla="*/ 32 w 48"/>
              <a:gd name="T3" fmla="*/ 0 h 60"/>
              <a:gd name="T4" fmla="*/ 48 w 48"/>
              <a:gd name="T5" fmla="*/ 17 h 60"/>
              <a:gd name="T6" fmla="*/ 30 w 48"/>
              <a:gd name="T7" fmla="*/ 56 h 60"/>
              <a:gd name="T8" fmla="*/ 0 w 48"/>
              <a:gd name="T9" fmla="*/ 60 h 60"/>
              <a:gd name="T10" fmla="*/ 0 w 48"/>
              <a:gd name="T11" fmla="*/ 0 h 60"/>
            </a:gdLst>
            <a:ahLst/>
            <a:cxnLst>
              <a:cxn ang="0">
                <a:pos x="T0" y="T1"/>
              </a:cxn>
              <a:cxn ang="0">
                <a:pos x="T2" y="T3"/>
              </a:cxn>
              <a:cxn ang="0">
                <a:pos x="T4" y="T5"/>
              </a:cxn>
              <a:cxn ang="0">
                <a:pos x="T6" y="T7"/>
              </a:cxn>
              <a:cxn ang="0">
                <a:pos x="T8" y="T9"/>
              </a:cxn>
              <a:cxn ang="0">
                <a:pos x="T10" y="T11"/>
              </a:cxn>
            </a:cxnLst>
            <a:rect l="0" t="0" r="r" b="b"/>
            <a:pathLst>
              <a:path w="48" h="60">
                <a:moveTo>
                  <a:pt x="0" y="0"/>
                </a:moveTo>
                <a:lnTo>
                  <a:pt x="32" y="0"/>
                </a:lnTo>
                <a:lnTo>
                  <a:pt x="48" y="17"/>
                </a:lnTo>
                <a:lnTo>
                  <a:pt x="30" y="56"/>
                </a:lnTo>
                <a:lnTo>
                  <a:pt x="0" y="60"/>
                </a:lnTo>
                <a:lnTo>
                  <a:pt x="0" y="0"/>
                </a:lnTo>
                <a:close/>
              </a:path>
            </a:pathLst>
          </a:custGeom>
          <a:solidFill>
            <a:srgbClr val="C2CC98"/>
          </a:solidFill>
          <a:ln w="12700">
            <a:solidFill>
              <a:schemeClr val="bg1">
                <a:lumMod val="50000"/>
              </a:schemeClr>
            </a:solidFill>
            <a:prstDash val="solid"/>
            <a:round/>
            <a:headEnd/>
            <a:tailEnd/>
          </a:ln>
        </p:spPr>
        <p:txBody>
          <a:bodyPr/>
          <a:lstStyle/>
          <a:p>
            <a:pPr algn="ctr" eaLnBrk="0" hangingPunct="0">
              <a:spcBef>
                <a:spcPct val="50000"/>
              </a:spcBef>
              <a:defRPr/>
            </a:pPr>
            <a:endParaRPr lang="en-US" sz="1400" b="1" kern="0" dirty="0"/>
          </a:p>
        </p:txBody>
      </p:sp>
      <p:sp>
        <p:nvSpPr>
          <p:cNvPr id="130" name="Freeform 194"/>
          <p:cNvSpPr>
            <a:spLocks/>
          </p:cNvSpPr>
          <p:nvPr/>
        </p:nvSpPr>
        <p:spPr bwMode="auto">
          <a:xfrm>
            <a:off x="9003451" y="2902809"/>
            <a:ext cx="217487" cy="166687"/>
          </a:xfrm>
          <a:custGeom>
            <a:avLst/>
            <a:gdLst>
              <a:gd name="T0" fmla="*/ 6 w 115"/>
              <a:gd name="T1" fmla="*/ 0 h 78"/>
              <a:gd name="T2" fmla="*/ 115 w 115"/>
              <a:gd name="T3" fmla="*/ 0 h 78"/>
              <a:gd name="T4" fmla="*/ 115 w 115"/>
              <a:gd name="T5" fmla="*/ 62 h 78"/>
              <a:gd name="T6" fmla="*/ 0 w 115"/>
              <a:gd name="T7" fmla="*/ 78 h 78"/>
              <a:gd name="T8" fmla="*/ 6 w 115"/>
              <a:gd name="T9" fmla="*/ 0 h 78"/>
            </a:gdLst>
            <a:ahLst/>
            <a:cxnLst>
              <a:cxn ang="0">
                <a:pos x="T0" y="T1"/>
              </a:cxn>
              <a:cxn ang="0">
                <a:pos x="T2" y="T3"/>
              </a:cxn>
              <a:cxn ang="0">
                <a:pos x="T4" y="T5"/>
              </a:cxn>
              <a:cxn ang="0">
                <a:pos x="T6" y="T7"/>
              </a:cxn>
              <a:cxn ang="0">
                <a:pos x="T8" y="T9"/>
              </a:cxn>
            </a:cxnLst>
            <a:rect l="0" t="0" r="r" b="b"/>
            <a:pathLst>
              <a:path w="115" h="78">
                <a:moveTo>
                  <a:pt x="6" y="0"/>
                </a:moveTo>
                <a:lnTo>
                  <a:pt x="115" y="0"/>
                </a:lnTo>
                <a:lnTo>
                  <a:pt x="115" y="62"/>
                </a:lnTo>
                <a:lnTo>
                  <a:pt x="0" y="78"/>
                </a:lnTo>
                <a:lnTo>
                  <a:pt x="6" y="0"/>
                </a:lnTo>
                <a:close/>
              </a:path>
            </a:pathLst>
          </a:custGeom>
          <a:solidFill>
            <a:srgbClr val="C2CC98"/>
          </a:solidFill>
          <a:ln w="12700">
            <a:solidFill>
              <a:schemeClr val="bg1">
                <a:lumMod val="50000"/>
              </a:schemeClr>
            </a:solidFill>
            <a:prstDash val="solid"/>
            <a:round/>
            <a:headEnd/>
            <a:tailEnd/>
          </a:ln>
        </p:spPr>
        <p:txBody>
          <a:bodyPr/>
          <a:lstStyle/>
          <a:p>
            <a:pPr algn="ctr" eaLnBrk="0" hangingPunct="0">
              <a:spcBef>
                <a:spcPct val="50000"/>
              </a:spcBef>
              <a:defRPr/>
            </a:pPr>
            <a:endParaRPr lang="en-US" sz="1400" b="1" kern="0" dirty="0"/>
          </a:p>
        </p:txBody>
      </p:sp>
      <p:sp>
        <p:nvSpPr>
          <p:cNvPr id="134" name="Freeform 196"/>
          <p:cNvSpPr>
            <a:spLocks/>
          </p:cNvSpPr>
          <p:nvPr/>
        </p:nvSpPr>
        <p:spPr bwMode="auto">
          <a:xfrm>
            <a:off x="8138263" y="2836134"/>
            <a:ext cx="701675" cy="485775"/>
          </a:xfrm>
          <a:custGeom>
            <a:avLst/>
            <a:gdLst>
              <a:gd name="T0" fmla="*/ 0 w 371"/>
              <a:gd name="T1" fmla="*/ 43 h 227"/>
              <a:gd name="T2" fmla="*/ 53 w 371"/>
              <a:gd name="T3" fmla="*/ 0 h 227"/>
              <a:gd name="T4" fmla="*/ 53 w 371"/>
              <a:gd name="T5" fmla="*/ 41 h 227"/>
              <a:gd name="T6" fmla="*/ 329 w 371"/>
              <a:gd name="T7" fmla="*/ 41 h 227"/>
              <a:gd name="T8" fmla="*/ 371 w 371"/>
              <a:gd name="T9" fmla="*/ 108 h 227"/>
              <a:gd name="T10" fmla="*/ 346 w 371"/>
              <a:gd name="T11" fmla="*/ 128 h 227"/>
              <a:gd name="T12" fmla="*/ 369 w 371"/>
              <a:gd name="T13" fmla="*/ 185 h 227"/>
              <a:gd name="T14" fmla="*/ 347 w 371"/>
              <a:gd name="T15" fmla="*/ 209 h 227"/>
              <a:gd name="T16" fmla="*/ 282 w 371"/>
              <a:gd name="T17" fmla="*/ 209 h 227"/>
              <a:gd name="T18" fmla="*/ 282 w 371"/>
              <a:gd name="T19" fmla="*/ 227 h 227"/>
              <a:gd name="T20" fmla="*/ 0 w 371"/>
              <a:gd name="T21" fmla="*/ 227 h 227"/>
              <a:gd name="T22" fmla="*/ 0 w 371"/>
              <a:gd name="T23" fmla="*/ 43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71" h="227">
                <a:moveTo>
                  <a:pt x="0" y="43"/>
                </a:moveTo>
                <a:lnTo>
                  <a:pt x="53" y="0"/>
                </a:lnTo>
                <a:lnTo>
                  <a:pt x="53" y="41"/>
                </a:lnTo>
                <a:lnTo>
                  <a:pt x="329" y="41"/>
                </a:lnTo>
                <a:lnTo>
                  <a:pt x="371" y="108"/>
                </a:lnTo>
                <a:lnTo>
                  <a:pt x="346" y="128"/>
                </a:lnTo>
                <a:lnTo>
                  <a:pt x="369" y="185"/>
                </a:lnTo>
                <a:lnTo>
                  <a:pt x="347" y="209"/>
                </a:lnTo>
                <a:lnTo>
                  <a:pt x="282" y="209"/>
                </a:lnTo>
                <a:lnTo>
                  <a:pt x="282" y="227"/>
                </a:lnTo>
                <a:lnTo>
                  <a:pt x="0" y="227"/>
                </a:lnTo>
                <a:lnTo>
                  <a:pt x="0" y="43"/>
                </a:lnTo>
                <a:close/>
              </a:path>
            </a:pathLst>
          </a:custGeom>
          <a:solidFill>
            <a:srgbClr val="929196"/>
          </a:solidFill>
          <a:ln w="12700">
            <a:solidFill>
              <a:schemeClr val="bg1">
                <a:lumMod val="50000"/>
              </a:schemeClr>
            </a:solidFill>
            <a:prstDash val="solid"/>
            <a:round/>
            <a:headEnd/>
            <a:tailEnd/>
          </a:ln>
        </p:spPr>
        <p:txBody>
          <a:bodyPr/>
          <a:lstStyle/>
          <a:p>
            <a:pPr algn="ctr" eaLnBrk="0" hangingPunct="0">
              <a:spcBef>
                <a:spcPct val="50000"/>
              </a:spcBef>
              <a:defRPr/>
            </a:pPr>
            <a:endParaRPr lang="en-US" sz="1400" b="1" kern="0" dirty="0"/>
          </a:p>
        </p:txBody>
      </p:sp>
      <p:sp>
        <p:nvSpPr>
          <p:cNvPr id="135" name="Freeform 197"/>
          <p:cNvSpPr>
            <a:spLocks/>
          </p:cNvSpPr>
          <p:nvPr/>
        </p:nvSpPr>
        <p:spPr bwMode="auto">
          <a:xfrm>
            <a:off x="8246212" y="2348771"/>
            <a:ext cx="788988" cy="790575"/>
          </a:xfrm>
          <a:custGeom>
            <a:avLst/>
            <a:gdLst>
              <a:gd name="T0" fmla="*/ 0 w 417"/>
              <a:gd name="T1" fmla="*/ 234 h 370"/>
              <a:gd name="T2" fmla="*/ 0 w 417"/>
              <a:gd name="T3" fmla="*/ 273 h 370"/>
              <a:gd name="T4" fmla="*/ 274 w 417"/>
              <a:gd name="T5" fmla="*/ 273 h 370"/>
              <a:gd name="T6" fmla="*/ 318 w 417"/>
              <a:gd name="T7" fmla="*/ 340 h 370"/>
              <a:gd name="T8" fmla="*/ 369 w 417"/>
              <a:gd name="T9" fmla="*/ 350 h 370"/>
              <a:gd name="T10" fmla="*/ 371 w 417"/>
              <a:gd name="T11" fmla="*/ 370 h 370"/>
              <a:gd name="T12" fmla="*/ 407 w 417"/>
              <a:gd name="T13" fmla="*/ 342 h 370"/>
              <a:gd name="T14" fmla="*/ 417 w 417"/>
              <a:gd name="T15" fmla="*/ 218 h 370"/>
              <a:gd name="T16" fmla="*/ 417 w 417"/>
              <a:gd name="T17" fmla="*/ 133 h 370"/>
              <a:gd name="T18" fmla="*/ 401 w 417"/>
              <a:gd name="T19" fmla="*/ 119 h 370"/>
              <a:gd name="T20" fmla="*/ 409 w 417"/>
              <a:gd name="T21" fmla="*/ 0 h 370"/>
              <a:gd name="T22" fmla="*/ 320 w 417"/>
              <a:gd name="T23" fmla="*/ 0 h 370"/>
              <a:gd name="T24" fmla="*/ 224 w 417"/>
              <a:gd name="T25" fmla="*/ 95 h 370"/>
              <a:gd name="T26" fmla="*/ 240 w 417"/>
              <a:gd name="T27" fmla="*/ 127 h 370"/>
              <a:gd name="T28" fmla="*/ 181 w 417"/>
              <a:gd name="T29" fmla="*/ 170 h 370"/>
              <a:gd name="T30" fmla="*/ 107 w 417"/>
              <a:gd name="T31" fmla="*/ 160 h 370"/>
              <a:gd name="T32" fmla="*/ 42 w 417"/>
              <a:gd name="T33" fmla="*/ 160 h 370"/>
              <a:gd name="T34" fmla="*/ 28 w 417"/>
              <a:gd name="T35" fmla="*/ 204 h 370"/>
              <a:gd name="T36" fmla="*/ 0 w 417"/>
              <a:gd name="T37" fmla="*/ 234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17" h="370">
                <a:moveTo>
                  <a:pt x="0" y="234"/>
                </a:moveTo>
                <a:lnTo>
                  <a:pt x="0" y="273"/>
                </a:lnTo>
                <a:lnTo>
                  <a:pt x="274" y="273"/>
                </a:lnTo>
                <a:lnTo>
                  <a:pt x="318" y="340"/>
                </a:lnTo>
                <a:lnTo>
                  <a:pt x="369" y="350"/>
                </a:lnTo>
                <a:lnTo>
                  <a:pt x="371" y="370"/>
                </a:lnTo>
                <a:lnTo>
                  <a:pt x="407" y="342"/>
                </a:lnTo>
                <a:lnTo>
                  <a:pt x="417" y="218"/>
                </a:lnTo>
                <a:lnTo>
                  <a:pt x="417" y="133"/>
                </a:lnTo>
                <a:lnTo>
                  <a:pt x="401" y="119"/>
                </a:lnTo>
                <a:lnTo>
                  <a:pt x="409" y="0"/>
                </a:lnTo>
                <a:lnTo>
                  <a:pt x="320" y="0"/>
                </a:lnTo>
                <a:lnTo>
                  <a:pt x="224" y="95"/>
                </a:lnTo>
                <a:lnTo>
                  <a:pt x="240" y="127"/>
                </a:lnTo>
                <a:lnTo>
                  <a:pt x="181" y="170"/>
                </a:lnTo>
                <a:lnTo>
                  <a:pt x="107" y="160"/>
                </a:lnTo>
                <a:lnTo>
                  <a:pt x="42" y="160"/>
                </a:lnTo>
                <a:lnTo>
                  <a:pt x="28" y="204"/>
                </a:lnTo>
                <a:lnTo>
                  <a:pt x="0" y="234"/>
                </a:lnTo>
                <a:close/>
              </a:path>
            </a:pathLst>
          </a:custGeom>
          <a:solidFill>
            <a:srgbClr val="B3CFE7"/>
          </a:solidFill>
          <a:ln w="12700">
            <a:solidFill>
              <a:schemeClr val="bg1">
                <a:lumMod val="50000"/>
              </a:schemeClr>
            </a:solidFill>
            <a:prstDash val="solid"/>
            <a:round/>
            <a:headEnd/>
            <a:tailEnd/>
          </a:ln>
        </p:spPr>
        <p:txBody>
          <a:bodyPr/>
          <a:lstStyle/>
          <a:p>
            <a:pPr algn="ctr" eaLnBrk="0" hangingPunct="0">
              <a:spcBef>
                <a:spcPct val="50000"/>
              </a:spcBef>
              <a:defRPr/>
            </a:pPr>
            <a:endParaRPr lang="en-US" sz="1400" b="1" kern="0" dirty="0"/>
          </a:p>
        </p:txBody>
      </p:sp>
      <p:sp>
        <p:nvSpPr>
          <p:cNvPr id="136" name="Freeform 198"/>
          <p:cNvSpPr>
            <a:spLocks/>
          </p:cNvSpPr>
          <p:nvPr/>
        </p:nvSpPr>
        <p:spPr bwMode="auto">
          <a:xfrm>
            <a:off x="8762150" y="3056795"/>
            <a:ext cx="190500" cy="406400"/>
          </a:xfrm>
          <a:custGeom>
            <a:avLst/>
            <a:gdLst>
              <a:gd name="T0" fmla="*/ 46 w 100"/>
              <a:gd name="T1" fmla="*/ 0 h 190"/>
              <a:gd name="T2" fmla="*/ 22 w 100"/>
              <a:gd name="T3" fmla="*/ 21 h 190"/>
              <a:gd name="T4" fmla="*/ 43 w 100"/>
              <a:gd name="T5" fmla="*/ 76 h 190"/>
              <a:gd name="T6" fmla="*/ 22 w 100"/>
              <a:gd name="T7" fmla="*/ 102 h 190"/>
              <a:gd name="T8" fmla="*/ 0 w 100"/>
              <a:gd name="T9" fmla="*/ 131 h 190"/>
              <a:gd name="T10" fmla="*/ 43 w 100"/>
              <a:gd name="T11" fmla="*/ 190 h 190"/>
              <a:gd name="T12" fmla="*/ 87 w 100"/>
              <a:gd name="T13" fmla="*/ 131 h 190"/>
              <a:gd name="T14" fmla="*/ 100 w 100"/>
              <a:gd name="T15" fmla="*/ 64 h 190"/>
              <a:gd name="T16" fmla="*/ 84 w 100"/>
              <a:gd name="T17" fmla="*/ 61 h 190"/>
              <a:gd name="T18" fmla="*/ 99 w 100"/>
              <a:gd name="T19" fmla="*/ 27 h 190"/>
              <a:gd name="T20" fmla="*/ 96 w 100"/>
              <a:gd name="T21" fmla="*/ 8 h 190"/>
              <a:gd name="T22" fmla="*/ 46 w 100"/>
              <a:gd name="T23" fmla="*/ 0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0" h="190">
                <a:moveTo>
                  <a:pt x="46" y="0"/>
                </a:moveTo>
                <a:lnTo>
                  <a:pt x="22" y="21"/>
                </a:lnTo>
                <a:lnTo>
                  <a:pt x="43" y="76"/>
                </a:lnTo>
                <a:lnTo>
                  <a:pt x="22" y="102"/>
                </a:lnTo>
                <a:lnTo>
                  <a:pt x="0" y="131"/>
                </a:lnTo>
                <a:lnTo>
                  <a:pt x="43" y="190"/>
                </a:lnTo>
                <a:lnTo>
                  <a:pt x="87" y="131"/>
                </a:lnTo>
                <a:lnTo>
                  <a:pt x="100" y="64"/>
                </a:lnTo>
                <a:lnTo>
                  <a:pt x="84" y="61"/>
                </a:lnTo>
                <a:lnTo>
                  <a:pt x="99" y="27"/>
                </a:lnTo>
                <a:lnTo>
                  <a:pt x="96" y="8"/>
                </a:lnTo>
                <a:lnTo>
                  <a:pt x="46" y="0"/>
                </a:lnTo>
                <a:close/>
              </a:path>
            </a:pathLst>
          </a:custGeom>
          <a:solidFill>
            <a:srgbClr val="B3CFE7"/>
          </a:solidFill>
          <a:ln w="12700">
            <a:solidFill>
              <a:schemeClr val="bg1">
                <a:lumMod val="50000"/>
              </a:schemeClr>
            </a:solidFill>
            <a:prstDash val="solid"/>
            <a:round/>
            <a:headEnd/>
            <a:tailEnd/>
          </a:ln>
        </p:spPr>
        <p:txBody>
          <a:bodyPr/>
          <a:lstStyle/>
          <a:p>
            <a:pPr algn="ctr" eaLnBrk="0" hangingPunct="0">
              <a:spcBef>
                <a:spcPct val="50000"/>
              </a:spcBef>
              <a:defRPr/>
            </a:pPr>
            <a:endParaRPr lang="en-US" sz="1400" b="1" kern="0" dirty="0"/>
          </a:p>
        </p:txBody>
      </p:sp>
      <p:sp>
        <p:nvSpPr>
          <p:cNvPr id="133" name="Text Box 261"/>
          <p:cNvSpPr txBox="1">
            <a:spLocks noChangeArrowheads="1"/>
          </p:cNvSpPr>
          <p:nvPr/>
        </p:nvSpPr>
        <p:spPr bwMode="auto">
          <a:xfrm>
            <a:off x="7971085" y="2476444"/>
            <a:ext cx="1371600" cy="52322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defRPr/>
            </a:pPr>
            <a:r>
              <a:rPr lang="en-US" altLang="en-US" sz="1400" b="1" kern="0" dirty="0"/>
              <a:t>Northeast</a:t>
            </a:r>
            <a:br>
              <a:rPr lang="en-US" altLang="en-US" sz="1400" b="1" kern="0" dirty="0"/>
            </a:br>
            <a:r>
              <a:rPr lang="en-US" altLang="en-US" sz="1400" b="1" kern="0" dirty="0"/>
              <a:t>ATTC (2)</a:t>
            </a:r>
          </a:p>
        </p:txBody>
      </p:sp>
      <p:sp>
        <p:nvSpPr>
          <p:cNvPr id="140" name="Rectangle 278"/>
          <p:cNvSpPr>
            <a:spLocks noChangeArrowheads="1"/>
          </p:cNvSpPr>
          <p:nvPr/>
        </p:nvSpPr>
        <p:spPr bwMode="auto">
          <a:xfrm>
            <a:off x="4598137" y="3082196"/>
            <a:ext cx="846138" cy="708025"/>
          </a:xfrm>
          <a:prstGeom prst="rect">
            <a:avLst/>
          </a:prstGeom>
          <a:solidFill>
            <a:srgbClr val="0000FF"/>
          </a:solidFill>
          <a:ln w="12700">
            <a:solidFill>
              <a:srgbClr val="000000"/>
            </a:solidFill>
            <a:miter lim="800000"/>
            <a:headEnd/>
            <a:tailEnd/>
          </a:ln>
          <a:effectLst/>
          <a:extLst>
            <a:ext uri="{AF507438-7753-43e0-B8FC-AC1667EBCBE1}">
              <a14:hiddenEffects xmlns="" xmlns:a14="http://schemas.microsoft.com/office/drawing/2010/main">
                <a:effectLst>
                  <a:outerShdw dist="107763" dir="2700000" algn="ctr" rotWithShape="0">
                    <a:srgbClr val="808080"/>
                  </a:outerShdw>
                </a:effectLst>
              </a14:hiddenEffects>
            </a:ext>
          </a:extLst>
        </p:spPr>
        <p:txBody>
          <a:bodyPr/>
          <a:lstStyle/>
          <a:p>
            <a:pPr algn="ctr" eaLnBrk="0" hangingPunct="0">
              <a:spcBef>
                <a:spcPct val="50000"/>
              </a:spcBef>
              <a:defRPr/>
            </a:pPr>
            <a:endParaRPr lang="en-US" sz="1400" b="1" kern="0" dirty="0"/>
          </a:p>
        </p:txBody>
      </p:sp>
      <p:sp>
        <p:nvSpPr>
          <p:cNvPr id="142" name="Freeform 241"/>
          <p:cNvSpPr>
            <a:spLocks/>
          </p:cNvSpPr>
          <p:nvPr/>
        </p:nvSpPr>
        <p:spPr bwMode="auto">
          <a:xfrm>
            <a:off x="4583851" y="3787045"/>
            <a:ext cx="731837" cy="1041400"/>
          </a:xfrm>
          <a:custGeom>
            <a:avLst/>
            <a:gdLst>
              <a:gd name="T0" fmla="*/ 0 w 387"/>
              <a:gd name="T1" fmla="*/ 0 h 487"/>
              <a:gd name="T2" fmla="*/ 387 w 387"/>
              <a:gd name="T3" fmla="*/ 0 h 487"/>
              <a:gd name="T4" fmla="*/ 387 w 387"/>
              <a:gd name="T5" fmla="*/ 420 h 487"/>
              <a:gd name="T6" fmla="*/ 135 w 387"/>
              <a:gd name="T7" fmla="*/ 420 h 487"/>
              <a:gd name="T8" fmla="*/ 64 w 387"/>
              <a:gd name="T9" fmla="*/ 420 h 487"/>
              <a:gd name="T10" fmla="*/ 64 w 387"/>
              <a:gd name="T11" fmla="*/ 487 h 487"/>
              <a:gd name="T12" fmla="*/ 0 w 387"/>
              <a:gd name="T13" fmla="*/ 487 h 487"/>
              <a:gd name="T14" fmla="*/ 0 w 387"/>
              <a:gd name="T15" fmla="*/ 0 h 4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7" h="487">
                <a:moveTo>
                  <a:pt x="0" y="0"/>
                </a:moveTo>
                <a:lnTo>
                  <a:pt x="387" y="0"/>
                </a:lnTo>
                <a:lnTo>
                  <a:pt x="387" y="420"/>
                </a:lnTo>
                <a:lnTo>
                  <a:pt x="135" y="420"/>
                </a:lnTo>
                <a:lnTo>
                  <a:pt x="64" y="420"/>
                </a:lnTo>
                <a:lnTo>
                  <a:pt x="64" y="487"/>
                </a:lnTo>
                <a:lnTo>
                  <a:pt x="0" y="487"/>
                </a:lnTo>
                <a:lnTo>
                  <a:pt x="0" y="0"/>
                </a:lnTo>
                <a:close/>
              </a:path>
            </a:pathLst>
          </a:custGeom>
          <a:solidFill>
            <a:srgbClr val="FED7A0"/>
          </a:solidFill>
          <a:ln w="12700">
            <a:solidFill>
              <a:schemeClr val="bg1">
                <a:lumMod val="50000"/>
              </a:schemeClr>
            </a:solidFill>
            <a:prstDash val="solid"/>
            <a:round/>
            <a:headEnd/>
            <a:tailEnd/>
          </a:ln>
        </p:spPr>
        <p:txBody>
          <a:bodyPr/>
          <a:lstStyle/>
          <a:p>
            <a:pPr algn="ctr" eaLnBrk="0" hangingPunct="0">
              <a:spcBef>
                <a:spcPct val="50000"/>
              </a:spcBef>
              <a:defRPr/>
            </a:pPr>
            <a:endParaRPr lang="en-US" sz="1400" b="1" kern="0" dirty="0"/>
          </a:p>
        </p:txBody>
      </p:sp>
      <p:sp>
        <p:nvSpPr>
          <p:cNvPr id="143" name="Freeform 242"/>
          <p:cNvSpPr>
            <a:spLocks/>
          </p:cNvSpPr>
          <p:nvPr/>
        </p:nvSpPr>
        <p:spPr bwMode="auto">
          <a:xfrm>
            <a:off x="3869476" y="3801334"/>
            <a:ext cx="714375" cy="1031875"/>
          </a:xfrm>
          <a:custGeom>
            <a:avLst/>
            <a:gdLst>
              <a:gd name="T0" fmla="*/ 41 w 377"/>
              <a:gd name="T1" fmla="*/ 0 h 483"/>
              <a:gd name="T2" fmla="*/ 377 w 377"/>
              <a:gd name="T3" fmla="*/ 0 h 483"/>
              <a:gd name="T4" fmla="*/ 377 w 377"/>
              <a:gd name="T5" fmla="*/ 483 h 483"/>
              <a:gd name="T6" fmla="*/ 260 w 377"/>
              <a:gd name="T7" fmla="*/ 483 h 483"/>
              <a:gd name="T8" fmla="*/ 37 w 377"/>
              <a:gd name="T9" fmla="*/ 376 h 483"/>
              <a:gd name="T10" fmla="*/ 37 w 377"/>
              <a:gd name="T11" fmla="*/ 342 h 483"/>
              <a:gd name="T12" fmla="*/ 51 w 377"/>
              <a:gd name="T13" fmla="*/ 239 h 483"/>
              <a:gd name="T14" fmla="*/ 16 w 377"/>
              <a:gd name="T15" fmla="*/ 191 h 483"/>
              <a:gd name="T16" fmla="*/ 0 w 377"/>
              <a:gd name="T17" fmla="*/ 83 h 483"/>
              <a:gd name="T18" fmla="*/ 41 w 377"/>
              <a:gd name="T19" fmla="*/ 93 h 483"/>
              <a:gd name="T20" fmla="*/ 41 w 377"/>
              <a:gd name="T21" fmla="*/ 0 h 4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7" h="483">
                <a:moveTo>
                  <a:pt x="41" y="0"/>
                </a:moveTo>
                <a:lnTo>
                  <a:pt x="377" y="0"/>
                </a:lnTo>
                <a:lnTo>
                  <a:pt x="377" y="483"/>
                </a:lnTo>
                <a:lnTo>
                  <a:pt x="260" y="483"/>
                </a:lnTo>
                <a:lnTo>
                  <a:pt x="37" y="376"/>
                </a:lnTo>
                <a:lnTo>
                  <a:pt x="37" y="342"/>
                </a:lnTo>
                <a:lnTo>
                  <a:pt x="51" y="239"/>
                </a:lnTo>
                <a:lnTo>
                  <a:pt x="16" y="191"/>
                </a:lnTo>
                <a:lnTo>
                  <a:pt x="0" y="83"/>
                </a:lnTo>
                <a:lnTo>
                  <a:pt x="41" y="93"/>
                </a:lnTo>
                <a:lnTo>
                  <a:pt x="41" y="0"/>
                </a:lnTo>
                <a:close/>
              </a:path>
            </a:pathLst>
          </a:custGeom>
          <a:solidFill>
            <a:srgbClr val="93A444"/>
          </a:solidFill>
          <a:ln w="12700">
            <a:solidFill>
              <a:schemeClr val="bg1">
                <a:lumMod val="50000"/>
              </a:schemeClr>
            </a:solidFill>
            <a:prstDash val="solid"/>
            <a:round/>
            <a:headEnd/>
            <a:tailEnd/>
          </a:ln>
        </p:spPr>
        <p:txBody>
          <a:bodyPr/>
          <a:lstStyle/>
          <a:p>
            <a:pPr algn="ctr" eaLnBrk="0" hangingPunct="0">
              <a:spcBef>
                <a:spcPct val="50000"/>
              </a:spcBef>
              <a:defRPr/>
            </a:pPr>
            <a:endParaRPr lang="en-US" sz="1400" b="1" kern="0" dirty="0"/>
          </a:p>
        </p:txBody>
      </p:sp>
      <p:sp>
        <p:nvSpPr>
          <p:cNvPr id="144" name="Freeform 243"/>
          <p:cNvSpPr>
            <a:spLocks/>
          </p:cNvSpPr>
          <p:nvPr/>
        </p:nvSpPr>
        <p:spPr bwMode="auto">
          <a:xfrm>
            <a:off x="2667738" y="2885345"/>
            <a:ext cx="1311275" cy="1651000"/>
          </a:xfrm>
          <a:custGeom>
            <a:avLst/>
            <a:gdLst>
              <a:gd name="T0" fmla="*/ 16 w 693"/>
              <a:gd name="T1" fmla="*/ 0 h 772"/>
              <a:gd name="T2" fmla="*/ 298 w 693"/>
              <a:gd name="T3" fmla="*/ 0 h 772"/>
              <a:gd name="T4" fmla="*/ 298 w 693"/>
              <a:gd name="T5" fmla="*/ 263 h 772"/>
              <a:gd name="T6" fmla="*/ 661 w 693"/>
              <a:gd name="T7" fmla="*/ 625 h 772"/>
              <a:gd name="T8" fmla="*/ 693 w 693"/>
              <a:gd name="T9" fmla="*/ 667 h 772"/>
              <a:gd name="T10" fmla="*/ 677 w 693"/>
              <a:gd name="T11" fmla="*/ 772 h 772"/>
              <a:gd name="T12" fmla="*/ 495 w 693"/>
              <a:gd name="T13" fmla="*/ 772 h 772"/>
              <a:gd name="T14" fmla="*/ 334 w 693"/>
              <a:gd name="T15" fmla="*/ 642 h 772"/>
              <a:gd name="T16" fmla="*/ 277 w 693"/>
              <a:gd name="T17" fmla="*/ 642 h 772"/>
              <a:gd name="T18" fmla="*/ 140 w 693"/>
              <a:gd name="T19" fmla="*/ 400 h 772"/>
              <a:gd name="T20" fmla="*/ 44 w 693"/>
              <a:gd name="T21" fmla="*/ 251 h 772"/>
              <a:gd name="T22" fmla="*/ 56 w 693"/>
              <a:gd name="T23" fmla="*/ 194 h 772"/>
              <a:gd name="T24" fmla="*/ 0 w 693"/>
              <a:gd name="T25" fmla="*/ 118 h 772"/>
              <a:gd name="T26" fmla="*/ 16 w 693"/>
              <a:gd name="T27" fmla="*/ 0 h 7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93" h="772">
                <a:moveTo>
                  <a:pt x="16" y="0"/>
                </a:moveTo>
                <a:lnTo>
                  <a:pt x="298" y="0"/>
                </a:lnTo>
                <a:lnTo>
                  <a:pt x="298" y="263"/>
                </a:lnTo>
                <a:lnTo>
                  <a:pt x="661" y="625"/>
                </a:lnTo>
                <a:lnTo>
                  <a:pt x="693" y="667"/>
                </a:lnTo>
                <a:lnTo>
                  <a:pt x="677" y="772"/>
                </a:lnTo>
                <a:lnTo>
                  <a:pt x="495" y="772"/>
                </a:lnTo>
                <a:lnTo>
                  <a:pt x="334" y="642"/>
                </a:lnTo>
                <a:lnTo>
                  <a:pt x="277" y="642"/>
                </a:lnTo>
                <a:lnTo>
                  <a:pt x="140" y="400"/>
                </a:lnTo>
                <a:lnTo>
                  <a:pt x="44" y="251"/>
                </a:lnTo>
                <a:lnTo>
                  <a:pt x="56" y="194"/>
                </a:lnTo>
                <a:lnTo>
                  <a:pt x="0" y="118"/>
                </a:lnTo>
                <a:lnTo>
                  <a:pt x="16" y="0"/>
                </a:lnTo>
                <a:close/>
              </a:path>
            </a:pathLst>
          </a:custGeom>
          <a:solidFill>
            <a:srgbClr val="93A444"/>
          </a:solidFill>
          <a:ln w="12700">
            <a:solidFill>
              <a:schemeClr val="bg1">
                <a:lumMod val="50000"/>
              </a:schemeClr>
            </a:solidFill>
            <a:prstDash val="solid"/>
            <a:round/>
            <a:headEnd/>
            <a:tailEnd/>
          </a:ln>
        </p:spPr>
        <p:txBody>
          <a:bodyPr/>
          <a:lstStyle/>
          <a:p>
            <a:pPr algn="ctr" eaLnBrk="0" hangingPunct="0">
              <a:spcBef>
                <a:spcPct val="50000"/>
              </a:spcBef>
              <a:defRPr/>
            </a:pPr>
            <a:endParaRPr lang="en-US" sz="1400" b="1" kern="0" dirty="0"/>
          </a:p>
        </p:txBody>
      </p:sp>
      <p:sp>
        <p:nvSpPr>
          <p:cNvPr id="148" name="Freeform 204"/>
          <p:cNvSpPr>
            <a:spLocks/>
          </p:cNvSpPr>
          <p:nvPr/>
        </p:nvSpPr>
        <p:spPr bwMode="auto">
          <a:xfrm>
            <a:off x="6376137" y="3894995"/>
            <a:ext cx="641350" cy="647700"/>
          </a:xfrm>
          <a:custGeom>
            <a:avLst/>
            <a:gdLst>
              <a:gd name="T0" fmla="*/ 0 w 339"/>
              <a:gd name="T1" fmla="*/ 0 h 303"/>
              <a:gd name="T2" fmla="*/ 306 w 339"/>
              <a:gd name="T3" fmla="*/ 0 h 303"/>
              <a:gd name="T4" fmla="*/ 294 w 339"/>
              <a:gd name="T5" fmla="*/ 40 h 303"/>
              <a:gd name="T6" fmla="*/ 339 w 339"/>
              <a:gd name="T7" fmla="*/ 42 h 303"/>
              <a:gd name="T8" fmla="*/ 296 w 339"/>
              <a:gd name="T9" fmla="*/ 147 h 303"/>
              <a:gd name="T10" fmla="*/ 252 w 339"/>
              <a:gd name="T11" fmla="*/ 203 h 303"/>
              <a:gd name="T12" fmla="*/ 222 w 339"/>
              <a:gd name="T13" fmla="*/ 303 h 303"/>
              <a:gd name="T14" fmla="*/ 45 w 339"/>
              <a:gd name="T15" fmla="*/ 303 h 303"/>
              <a:gd name="T16" fmla="*/ 45 w 339"/>
              <a:gd name="T17" fmla="*/ 257 h 303"/>
              <a:gd name="T18" fmla="*/ 12 w 339"/>
              <a:gd name="T19" fmla="*/ 249 h 303"/>
              <a:gd name="T20" fmla="*/ 12 w 339"/>
              <a:gd name="T21" fmla="*/ 62 h 303"/>
              <a:gd name="T22" fmla="*/ 0 w 339"/>
              <a:gd name="T23" fmla="*/ 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39" h="303">
                <a:moveTo>
                  <a:pt x="0" y="0"/>
                </a:moveTo>
                <a:lnTo>
                  <a:pt x="306" y="0"/>
                </a:lnTo>
                <a:lnTo>
                  <a:pt x="294" y="40"/>
                </a:lnTo>
                <a:lnTo>
                  <a:pt x="339" y="42"/>
                </a:lnTo>
                <a:lnTo>
                  <a:pt x="296" y="147"/>
                </a:lnTo>
                <a:lnTo>
                  <a:pt x="252" y="203"/>
                </a:lnTo>
                <a:lnTo>
                  <a:pt x="222" y="303"/>
                </a:lnTo>
                <a:lnTo>
                  <a:pt x="45" y="303"/>
                </a:lnTo>
                <a:lnTo>
                  <a:pt x="45" y="257"/>
                </a:lnTo>
                <a:lnTo>
                  <a:pt x="12" y="249"/>
                </a:lnTo>
                <a:lnTo>
                  <a:pt x="12" y="62"/>
                </a:lnTo>
                <a:lnTo>
                  <a:pt x="0" y="0"/>
                </a:lnTo>
                <a:close/>
              </a:path>
            </a:pathLst>
          </a:custGeom>
          <a:solidFill>
            <a:srgbClr val="FED7A0"/>
          </a:solidFill>
          <a:ln w="12700">
            <a:solidFill>
              <a:schemeClr val="bg1">
                <a:lumMod val="50000"/>
              </a:schemeClr>
            </a:solidFill>
            <a:prstDash val="solid"/>
            <a:round/>
            <a:headEnd/>
            <a:tailEnd/>
          </a:ln>
          <a:effectLst/>
        </p:spPr>
        <p:txBody>
          <a:bodyPr/>
          <a:lstStyle/>
          <a:p>
            <a:pPr algn="ctr" eaLnBrk="0" hangingPunct="0">
              <a:spcBef>
                <a:spcPct val="50000"/>
              </a:spcBef>
              <a:defRPr/>
            </a:pPr>
            <a:endParaRPr lang="en-US" sz="1400" b="1" kern="0" dirty="0"/>
          </a:p>
        </p:txBody>
      </p:sp>
      <p:sp>
        <p:nvSpPr>
          <p:cNvPr id="149" name="Freeform 205"/>
          <p:cNvSpPr>
            <a:spLocks/>
          </p:cNvSpPr>
          <p:nvPr/>
        </p:nvSpPr>
        <p:spPr bwMode="auto">
          <a:xfrm>
            <a:off x="5309337" y="3806095"/>
            <a:ext cx="1092200" cy="635000"/>
          </a:xfrm>
          <a:custGeom>
            <a:avLst/>
            <a:gdLst>
              <a:gd name="T0" fmla="*/ 0 w 577"/>
              <a:gd name="T1" fmla="*/ 0 h 297"/>
              <a:gd name="T2" fmla="*/ 554 w 577"/>
              <a:gd name="T3" fmla="*/ 0 h 297"/>
              <a:gd name="T4" fmla="*/ 569 w 577"/>
              <a:gd name="T5" fmla="*/ 54 h 297"/>
              <a:gd name="T6" fmla="*/ 577 w 577"/>
              <a:gd name="T7" fmla="*/ 115 h 297"/>
              <a:gd name="T8" fmla="*/ 577 w 577"/>
              <a:gd name="T9" fmla="*/ 297 h 297"/>
              <a:gd name="T10" fmla="*/ 482 w 577"/>
              <a:gd name="T11" fmla="*/ 273 h 297"/>
              <a:gd name="T12" fmla="*/ 440 w 577"/>
              <a:gd name="T13" fmla="*/ 281 h 297"/>
              <a:gd name="T14" fmla="*/ 197 w 577"/>
              <a:gd name="T15" fmla="*/ 231 h 297"/>
              <a:gd name="T16" fmla="*/ 197 w 577"/>
              <a:gd name="T17" fmla="*/ 88 h 297"/>
              <a:gd name="T18" fmla="*/ 0 w 577"/>
              <a:gd name="T19" fmla="*/ 86 h 297"/>
              <a:gd name="T20" fmla="*/ 0 w 577"/>
              <a:gd name="T21" fmla="*/ 0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77" h="297">
                <a:moveTo>
                  <a:pt x="0" y="0"/>
                </a:moveTo>
                <a:lnTo>
                  <a:pt x="554" y="0"/>
                </a:lnTo>
                <a:lnTo>
                  <a:pt x="569" y="54"/>
                </a:lnTo>
                <a:lnTo>
                  <a:pt x="577" y="115"/>
                </a:lnTo>
                <a:lnTo>
                  <a:pt x="577" y="297"/>
                </a:lnTo>
                <a:lnTo>
                  <a:pt x="482" y="273"/>
                </a:lnTo>
                <a:lnTo>
                  <a:pt x="440" y="281"/>
                </a:lnTo>
                <a:lnTo>
                  <a:pt x="197" y="231"/>
                </a:lnTo>
                <a:lnTo>
                  <a:pt x="197" y="88"/>
                </a:lnTo>
                <a:lnTo>
                  <a:pt x="0" y="86"/>
                </a:lnTo>
                <a:lnTo>
                  <a:pt x="0" y="0"/>
                </a:lnTo>
                <a:close/>
              </a:path>
            </a:pathLst>
          </a:custGeom>
          <a:solidFill>
            <a:srgbClr val="FED7A0"/>
          </a:solidFill>
          <a:ln w="12700">
            <a:solidFill>
              <a:schemeClr val="bg1">
                <a:lumMod val="50000"/>
              </a:schemeClr>
            </a:solidFill>
            <a:prstDash val="solid"/>
            <a:round/>
            <a:headEnd/>
            <a:tailEnd/>
          </a:ln>
          <a:effectLst/>
        </p:spPr>
        <p:txBody>
          <a:bodyPr/>
          <a:lstStyle/>
          <a:p>
            <a:pPr algn="ctr" eaLnBrk="0" hangingPunct="0">
              <a:spcBef>
                <a:spcPct val="50000"/>
              </a:spcBef>
              <a:defRPr/>
            </a:pPr>
            <a:endParaRPr lang="en-US" sz="1400" b="1" kern="0" dirty="0"/>
          </a:p>
        </p:txBody>
      </p:sp>
      <p:sp>
        <p:nvSpPr>
          <p:cNvPr id="150" name="Freeform 206"/>
          <p:cNvSpPr>
            <a:spLocks/>
          </p:cNvSpPr>
          <p:nvPr/>
        </p:nvSpPr>
        <p:spPr bwMode="auto">
          <a:xfrm>
            <a:off x="5431575" y="3267933"/>
            <a:ext cx="920750" cy="539750"/>
          </a:xfrm>
          <a:custGeom>
            <a:avLst/>
            <a:gdLst>
              <a:gd name="T0" fmla="*/ 0 w 486"/>
              <a:gd name="T1" fmla="*/ 0 h 252"/>
              <a:gd name="T2" fmla="*/ 460 w 486"/>
              <a:gd name="T3" fmla="*/ 0 h 252"/>
              <a:gd name="T4" fmla="*/ 474 w 486"/>
              <a:gd name="T5" fmla="*/ 18 h 252"/>
              <a:gd name="T6" fmla="*/ 454 w 486"/>
              <a:gd name="T7" fmla="*/ 40 h 252"/>
              <a:gd name="T8" fmla="*/ 486 w 486"/>
              <a:gd name="T9" fmla="*/ 70 h 252"/>
              <a:gd name="T10" fmla="*/ 486 w 486"/>
              <a:gd name="T11" fmla="*/ 252 h 252"/>
              <a:gd name="T12" fmla="*/ 0 w 486"/>
              <a:gd name="T13" fmla="*/ 252 h 252"/>
              <a:gd name="T14" fmla="*/ 0 w 486"/>
              <a:gd name="T15" fmla="*/ 0 h 2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86" h="252">
                <a:moveTo>
                  <a:pt x="0" y="0"/>
                </a:moveTo>
                <a:lnTo>
                  <a:pt x="460" y="0"/>
                </a:lnTo>
                <a:lnTo>
                  <a:pt x="474" y="18"/>
                </a:lnTo>
                <a:lnTo>
                  <a:pt x="454" y="40"/>
                </a:lnTo>
                <a:lnTo>
                  <a:pt x="486" y="70"/>
                </a:lnTo>
                <a:lnTo>
                  <a:pt x="486" y="252"/>
                </a:lnTo>
                <a:lnTo>
                  <a:pt x="0" y="252"/>
                </a:lnTo>
                <a:lnTo>
                  <a:pt x="0" y="0"/>
                </a:lnTo>
                <a:close/>
              </a:path>
            </a:pathLst>
          </a:custGeom>
          <a:solidFill>
            <a:srgbClr val="F2E08A"/>
          </a:solidFill>
          <a:ln w="12700">
            <a:solidFill>
              <a:schemeClr val="bg1">
                <a:lumMod val="50000"/>
              </a:schemeClr>
            </a:solidFill>
            <a:prstDash val="solid"/>
            <a:round/>
            <a:headEnd/>
            <a:tailEnd/>
          </a:ln>
        </p:spPr>
        <p:txBody>
          <a:bodyPr/>
          <a:lstStyle/>
          <a:p>
            <a:pPr algn="ctr" eaLnBrk="0" hangingPunct="0">
              <a:spcBef>
                <a:spcPct val="50000"/>
              </a:spcBef>
              <a:defRPr/>
            </a:pPr>
            <a:endParaRPr lang="en-US" sz="1400" b="1" kern="0" dirty="0"/>
          </a:p>
        </p:txBody>
      </p:sp>
      <p:sp>
        <p:nvSpPr>
          <p:cNvPr id="151" name="Freeform 207"/>
          <p:cNvSpPr>
            <a:spLocks/>
          </p:cNvSpPr>
          <p:nvPr/>
        </p:nvSpPr>
        <p:spPr bwMode="auto">
          <a:xfrm>
            <a:off x="6199926" y="3129820"/>
            <a:ext cx="871537" cy="852488"/>
          </a:xfrm>
          <a:custGeom>
            <a:avLst/>
            <a:gdLst>
              <a:gd name="T0" fmla="*/ 0 w 461"/>
              <a:gd name="T1" fmla="*/ 0 h 399"/>
              <a:gd name="T2" fmla="*/ 304 w 461"/>
              <a:gd name="T3" fmla="*/ 0 h 399"/>
              <a:gd name="T4" fmla="*/ 300 w 461"/>
              <a:gd name="T5" fmla="*/ 53 h 399"/>
              <a:gd name="T6" fmla="*/ 356 w 461"/>
              <a:gd name="T7" fmla="*/ 149 h 399"/>
              <a:gd name="T8" fmla="*/ 383 w 461"/>
              <a:gd name="T9" fmla="*/ 166 h 399"/>
              <a:gd name="T10" fmla="*/ 366 w 461"/>
              <a:gd name="T11" fmla="*/ 194 h 399"/>
              <a:gd name="T12" fmla="*/ 431 w 461"/>
              <a:gd name="T13" fmla="*/ 293 h 399"/>
              <a:gd name="T14" fmla="*/ 461 w 461"/>
              <a:gd name="T15" fmla="*/ 303 h 399"/>
              <a:gd name="T16" fmla="*/ 421 w 461"/>
              <a:gd name="T17" fmla="*/ 399 h 399"/>
              <a:gd name="T18" fmla="*/ 381 w 461"/>
              <a:gd name="T19" fmla="*/ 399 h 399"/>
              <a:gd name="T20" fmla="*/ 393 w 461"/>
              <a:gd name="T21" fmla="*/ 357 h 399"/>
              <a:gd name="T22" fmla="*/ 87 w 461"/>
              <a:gd name="T23" fmla="*/ 357 h 399"/>
              <a:gd name="T24" fmla="*/ 72 w 461"/>
              <a:gd name="T25" fmla="*/ 313 h 399"/>
              <a:gd name="T26" fmla="*/ 72 w 461"/>
              <a:gd name="T27" fmla="*/ 127 h 399"/>
              <a:gd name="T28" fmla="*/ 40 w 461"/>
              <a:gd name="T29" fmla="*/ 97 h 399"/>
              <a:gd name="T30" fmla="*/ 60 w 461"/>
              <a:gd name="T31" fmla="*/ 75 h 399"/>
              <a:gd name="T32" fmla="*/ 0 w 461"/>
              <a:gd name="T33" fmla="*/ 0 h 3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1" h="399">
                <a:moveTo>
                  <a:pt x="0" y="0"/>
                </a:moveTo>
                <a:lnTo>
                  <a:pt x="304" y="0"/>
                </a:lnTo>
                <a:lnTo>
                  <a:pt x="300" y="53"/>
                </a:lnTo>
                <a:lnTo>
                  <a:pt x="356" y="149"/>
                </a:lnTo>
                <a:lnTo>
                  <a:pt x="383" y="166"/>
                </a:lnTo>
                <a:lnTo>
                  <a:pt x="366" y="194"/>
                </a:lnTo>
                <a:lnTo>
                  <a:pt x="431" y="293"/>
                </a:lnTo>
                <a:lnTo>
                  <a:pt x="461" y="303"/>
                </a:lnTo>
                <a:lnTo>
                  <a:pt x="421" y="399"/>
                </a:lnTo>
                <a:lnTo>
                  <a:pt x="381" y="399"/>
                </a:lnTo>
                <a:lnTo>
                  <a:pt x="393" y="357"/>
                </a:lnTo>
                <a:lnTo>
                  <a:pt x="87" y="357"/>
                </a:lnTo>
                <a:lnTo>
                  <a:pt x="72" y="313"/>
                </a:lnTo>
                <a:lnTo>
                  <a:pt x="72" y="127"/>
                </a:lnTo>
                <a:lnTo>
                  <a:pt x="40" y="97"/>
                </a:lnTo>
                <a:lnTo>
                  <a:pt x="60" y="75"/>
                </a:lnTo>
                <a:lnTo>
                  <a:pt x="0" y="0"/>
                </a:lnTo>
                <a:close/>
              </a:path>
            </a:pathLst>
          </a:custGeom>
          <a:solidFill>
            <a:srgbClr val="F2E08A"/>
          </a:solidFill>
          <a:ln w="12700">
            <a:solidFill>
              <a:schemeClr val="bg1">
                <a:lumMod val="50000"/>
              </a:schemeClr>
            </a:solidFill>
            <a:prstDash val="solid"/>
            <a:round/>
            <a:headEnd/>
            <a:tailEnd/>
          </a:ln>
        </p:spPr>
        <p:txBody>
          <a:bodyPr/>
          <a:lstStyle/>
          <a:p>
            <a:pPr algn="ctr" eaLnBrk="0" hangingPunct="0">
              <a:spcBef>
                <a:spcPct val="50000"/>
              </a:spcBef>
              <a:defRPr/>
            </a:pPr>
            <a:endParaRPr lang="en-US" sz="1400" b="1" kern="0" dirty="0"/>
          </a:p>
        </p:txBody>
      </p:sp>
      <p:sp>
        <p:nvSpPr>
          <p:cNvPr id="153" name="Freeform 186"/>
          <p:cNvSpPr>
            <a:spLocks/>
          </p:cNvSpPr>
          <p:nvPr/>
        </p:nvSpPr>
        <p:spPr bwMode="auto">
          <a:xfrm>
            <a:off x="6834926" y="1850295"/>
            <a:ext cx="858837" cy="469900"/>
          </a:xfrm>
          <a:custGeom>
            <a:avLst/>
            <a:gdLst>
              <a:gd name="T0" fmla="*/ 0 w 454"/>
              <a:gd name="T1" fmla="*/ 76 h 220"/>
              <a:gd name="T2" fmla="*/ 141 w 454"/>
              <a:gd name="T3" fmla="*/ 151 h 220"/>
              <a:gd name="T4" fmla="*/ 168 w 454"/>
              <a:gd name="T5" fmla="*/ 187 h 220"/>
              <a:gd name="T6" fmla="*/ 178 w 454"/>
              <a:gd name="T7" fmla="*/ 220 h 220"/>
              <a:gd name="T8" fmla="*/ 256 w 454"/>
              <a:gd name="T9" fmla="*/ 143 h 220"/>
              <a:gd name="T10" fmla="*/ 454 w 454"/>
              <a:gd name="T11" fmla="*/ 113 h 220"/>
              <a:gd name="T12" fmla="*/ 367 w 454"/>
              <a:gd name="T13" fmla="*/ 58 h 220"/>
              <a:gd name="T14" fmla="*/ 250 w 454"/>
              <a:gd name="T15" fmla="*/ 109 h 220"/>
              <a:gd name="T16" fmla="*/ 139 w 454"/>
              <a:gd name="T17" fmla="*/ 64 h 220"/>
              <a:gd name="T18" fmla="*/ 204 w 454"/>
              <a:gd name="T19" fmla="*/ 10 h 220"/>
              <a:gd name="T20" fmla="*/ 147 w 454"/>
              <a:gd name="T21" fmla="*/ 0 h 220"/>
              <a:gd name="T22" fmla="*/ 0 w 454"/>
              <a:gd name="T23" fmla="*/ 76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54" h="220">
                <a:moveTo>
                  <a:pt x="0" y="76"/>
                </a:moveTo>
                <a:lnTo>
                  <a:pt x="141" y="151"/>
                </a:lnTo>
                <a:lnTo>
                  <a:pt x="168" y="187"/>
                </a:lnTo>
                <a:lnTo>
                  <a:pt x="178" y="220"/>
                </a:lnTo>
                <a:lnTo>
                  <a:pt x="256" y="143"/>
                </a:lnTo>
                <a:lnTo>
                  <a:pt x="454" y="113"/>
                </a:lnTo>
                <a:lnTo>
                  <a:pt x="367" y="58"/>
                </a:lnTo>
                <a:lnTo>
                  <a:pt x="250" y="109"/>
                </a:lnTo>
                <a:lnTo>
                  <a:pt x="139" y="64"/>
                </a:lnTo>
                <a:lnTo>
                  <a:pt x="204" y="10"/>
                </a:lnTo>
                <a:lnTo>
                  <a:pt x="147" y="0"/>
                </a:lnTo>
                <a:lnTo>
                  <a:pt x="0" y="76"/>
                </a:lnTo>
                <a:close/>
              </a:path>
            </a:pathLst>
          </a:custGeom>
          <a:solidFill>
            <a:srgbClr val="FCB040"/>
          </a:solidFill>
          <a:ln w="12700">
            <a:solidFill>
              <a:schemeClr val="bg1">
                <a:lumMod val="50000"/>
              </a:schemeClr>
            </a:solidFill>
            <a:prstDash val="solid"/>
            <a:round/>
            <a:headEnd/>
            <a:tailEnd/>
          </a:ln>
          <a:effectLst/>
        </p:spPr>
        <p:txBody>
          <a:bodyPr/>
          <a:lstStyle/>
          <a:p>
            <a:pPr algn="ctr" eaLnBrk="0" hangingPunct="0">
              <a:spcBef>
                <a:spcPct val="50000"/>
              </a:spcBef>
              <a:defRPr/>
            </a:pPr>
            <a:endParaRPr lang="en-US" sz="1400" b="1" kern="0" dirty="0"/>
          </a:p>
        </p:txBody>
      </p:sp>
      <p:sp>
        <p:nvSpPr>
          <p:cNvPr id="157" name="Freeform 209"/>
          <p:cNvSpPr>
            <a:spLocks/>
          </p:cNvSpPr>
          <p:nvPr/>
        </p:nvSpPr>
        <p:spPr bwMode="auto">
          <a:xfrm>
            <a:off x="7339750" y="2245584"/>
            <a:ext cx="558800" cy="731837"/>
          </a:xfrm>
          <a:custGeom>
            <a:avLst/>
            <a:gdLst>
              <a:gd name="T0" fmla="*/ 141 w 295"/>
              <a:gd name="T1" fmla="*/ 0 h 342"/>
              <a:gd name="T2" fmla="*/ 235 w 295"/>
              <a:gd name="T3" fmla="*/ 28 h 342"/>
              <a:gd name="T4" fmla="*/ 255 w 295"/>
              <a:gd name="T5" fmla="*/ 95 h 342"/>
              <a:gd name="T6" fmla="*/ 200 w 295"/>
              <a:gd name="T7" fmla="*/ 151 h 342"/>
              <a:gd name="T8" fmla="*/ 214 w 295"/>
              <a:gd name="T9" fmla="*/ 177 h 342"/>
              <a:gd name="T10" fmla="*/ 267 w 295"/>
              <a:gd name="T11" fmla="*/ 147 h 342"/>
              <a:gd name="T12" fmla="*/ 289 w 295"/>
              <a:gd name="T13" fmla="*/ 153 h 342"/>
              <a:gd name="T14" fmla="*/ 295 w 295"/>
              <a:gd name="T15" fmla="*/ 246 h 342"/>
              <a:gd name="T16" fmla="*/ 237 w 295"/>
              <a:gd name="T17" fmla="*/ 323 h 342"/>
              <a:gd name="T18" fmla="*/ 237 w 295"/>
              <a:gd name="T19" fmla="*/ 342 h 342"/>
              <a:gd name="T20" fmla="*/ 0 w 295"/>
              <a:gd name="T21" fmla="*/ 342 h 342"/>
              <a:gd name="T22" fmla="*/ 34 w 295"/>
              <a:gd name="T23" fmla="*/ 246 h 342"/>
              <a:gd name="T24" fmla="*/ 16 w 295"/>
              <a:gd name="T25" fmla="*/ 171 h 342"/>
              <a:gd name="T26" fmla="*/ 47 w 295"/>
              <a:gd name="T27" fmla="*/ 91 h 342"/>
              <a:gd name="T28" fmla="*/ 141 w 295"/>
              <a:gd name="T29" fmla="*/ 0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5" h="342">
                <a:moveTo>
                  <a:pt x="141" y="0"/>
                </a:moveTo>
                <a:lnTo>
                  <a:pt x="235" y="28"/>
                </a:lnTo>
                <a:lnTo>
                  <a:pt x="255" y="95"/>
                </a:lnTo>
                <a:lnTo>
                  <a:pt x="200" y="151"/>
                </a:lnTo>
                <a:lnTo>
                  <a:pt x="214" y="177"/>
                </a:lnTo>
                <a:lnTo>
                  <a:pt x="267" y="147"/>
                </a:lnTo>
                <a:lnTo>
                  <a:pt x="289" y="153"/>
                </a:lnTo>
                <a:lnTo>
                  <a:pt x="295" y="246"/>
                </a:lnTo>
                <a:lnTo>
                  <a:pt x="237" y="323"/>
                </a:lnTo>
                <a:lnTo>
                  <a:pt x="237" y="342"/>
                </a:lnTo>
                <a:lnTo>
                  <a:pt x="0" y="342"/>
                </a:lnTo>
                <a:lnTo>
                  <a:pt x="34" y="246"/>
                </a:lnTo>
                <a:lnTo>
                  <a:pt x="16" y="171"/>
                </a:lnTo>
                <a:lnTo>
                  <a:pt x="47" y="91"/>
                </a:lnTo>
                <a:lnTo>
                  <a:pt x="141" y="0"/>
                </a:lnTo>
                <a:close/>
              </a:path>
            </a:pathLst>
          </a:custGeom>
          <a:solidFill>
            <a:srgbClr val="FCB040"/>
          </a:solidFill>
          <a:ln w="12700">
            <a:solidFill>
              <a:schemeClr val="bg1">
                <a:lumMod val="50000"/>
              </a:schemeClr>
            </a:solidFill>
            <a:prstDash val="solid"/>
            <a:round/>
            <a:headEnd/>
            <a:tailEnd/>
          </a:ln>
          <a:effectLst/>
        </p:spPr>
        <p:txBody>
          <a:bodyPr/>
          <a:lstStyle/>
          <a:p>
            <a:pPr algn="ctr" eaLnBrk="0" hangingPunct="0">
              <a:spcBef>
                <a:spcPct val="50000"/>
              </a:spcBef>
              <a:defRPr/>
            </a:pPr>
            <a:endParaRPr lang="en-US" sz="1400" b="1" kern="0" dirty="0"/>
          </a:p>
        </p:txBody>
      </p:sp>
      <p:sp>
        <p:nvSpPr>
          <p:cNvPr id="158" name="Freeform 210"/>
          <p:cNvSpPr>
            <a:spLocks/>
          </p:cNvSpPr>
          <p:nvPr/>
        </p:nvSpPr>
        <p:spPr bwMode="auto">
          <a:xfrm>
            <a:off x="7169888" y="2972659"/>
            <a:ext cx="409575" cy="757237"/>
          </a:xfrm>
          <a:custGeom>
            <a:avLst/>
            <a:gdLst>
              <a:gd name="T0" fmla="*/ 40 w 217"/>
              <a:gd name="T1" fmla="*/ 0 h 354"/>
              <a:gd name="T2" fmla="*/ 58 w 217"/>
              <a:gd name="T3" fmla="*/ 12 h 354"/>
              <a:gd name="T4" fmla="*/ 88 w 217"/>
              <a:gd name="T5" fmla="*/ 2 h 354"/>
              <a:gd name="T6" fmla="*/ 217 w 217"/>
              <a:gd name="T7" fmla="*/ 2 h 354"/>
              <a:gd name="T8" fmla="*/ 217 w 217"/>
              <a:gd name="T9" fmla="*/ 213 h 354"/>
              <a:gd name="T10" fmla="*/ 137 w 217"/>
              <a:gd name="T11" fmla="*/ 322 h 354"/>
              <a:gd name="T12" fmla="*/ 0 w 217"/>
              <a:gd name="T13" fmla="*/ 354 h 354"/>
              <a:gd name="T14" fmla="*/ 10 w 217"/>
              <a:gd name="T15" fmla="*/ 302 h 354"/>
              <a:gd name="T16" fmla="*/ 40 w 217"/>
              <a:gd name="T17" fmla="*/ 264 h 354"/>
              <a:gd name="T18" fmla="*/ 40 w 217"/>
              <a:gd name="T19"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7" h="354">
                <a:moveTo>
                  <a:pt x="40" y="0"/>
                </a:moveTo>
                <a:lnTo>
                  <a:pt x="58" y="12"/>
                </a:lnTo>
                <a:lnTo>
                  <a:pt x="88" y="2"/>
                </a:lnTo>
                <a:lnTo>
                  <a:pt x="217" y="2"/>
                </a:lnTo>
                <a:lnTo>
                  <a:pt x="217" y="213"/>
                </a:lnTo>
                <a:lnTo>
                  <a:pt x="137" y="322"/>
                </a:lnTo>
                <a:lnTo>
                  <a:pt x="0" y="354"/>
                </a:lnTo>
                <a:lnTo>
                  <a:pt x="10" y="302"/>
                </a:lnTo>
                <a:lnTo>
                  <a:pt x="40" y="264"/>
                </a:lnTo>
                <a:lnTo>
                  <a:pt x="40" y="0"/>
                </a:lnTo>
                <a:close/>
              </a:path>
            </a:pathLst>
          </a:custGeom>
          <a:solidFill>
            <a:srgbClr val="FCB040"/>
          </a:solidFill>
          <a:ln w="12700">
            <a:solidFill>
              <a:schemeClr val="bg1">
                <a:lumMod val="50000"/>
              </a:schemeClr>
            </a:solidFill>
            <a:prstDash val="solid"/>
            <a:round/>
            <a:headEnd/>
            <a:tailEnd/>
          </a:ln>
          <a:effectLst/>
        </p:spPr>
        <p:txBody>
          <a:bodyPr/>
          <a:lstStyle/>
          <a:p>
            <a:pPr algn="ctr" eaLnBrk="0" hangingPunct="0">
              <a:spcBef>
                <a:spcPct val="50000"/>
              </a:spcBef>
              <a:defRPr/>
            </a:pPr>
            <a:endParaRPr lang="en-US" sz="1400" b="1" kern="0" dirty="0"/>
          </a:p>
        </p:txBody>
      </p:sp>
      <p:sp>
        <p:nvSpPr>
          <p:cNvPr id="159" name="Freeform 211"/>
          <p:cNvSpPr>
            <a:spLocks/>
          </p:cNvSpPr>
          <p:nvPr/>
        </p:nvSpPr>
        <p:spPr bwMode="auto">
          <a:xfrm>
            <a:off x="6603150" y="1977296"/>
            <a:ext cx="742950" cy="860425"/>
          </a:xfrm>
          <a:custGeom>
            <a:avLst/>
            <a:gdLst>
              <a:gd name="T0" fmla="*/ 25 w 393"/>
              <a:gd name="T1" fmla="*/ 30 h 403"/>
              <a:gd name="T2" fmla="*/ 125 w 393"/>
              <a:gd name="T3" fmla="*/ 0 h 403"/>
              <a:gd name="T4" fmla="*/ 145 w 393"/>
              <a:gd name="T5" fmla="*/ 38 h 403"/>
              <a:gd name="T6" fmla="*/ 280 w 393"/>
              <a:gd name="T7" fmla="*/ 105 h 403"/>
              <a:gd name="T8" fmla="*/ 311 w 393"/>
              <a:gd name="T9" fmla="*/ 143 h 403"/>
              <a:gd name="T10" fmla="*/ 321 w 393"/>
              <a:gd name="T11" fmla="*/ 180 h 403"/>
              <a:gd name="T12" fmla="*/ 373 w 393"/>
              <a:gd name="T13" fmla="*/ 171 h 403"/>
              <a:gd name="T14" fmla="*/ 393 w 393"/>
              <a:gd name="T15" fmla="*/ 188 h 403"/>
              <a:gd name="T16" fmla="*/ 349 w 393"/>
              <a:gd name="T17" fmla="*/ 252 h 403"/>
              <a:gd name="T18" fmla="*/ 327 w 393"/>
              <a:gd name="T19" fmla="*/ 403 h 403"/>
              <a:gd name="T20" fmla="*/ 153 w 393"/>
              <a:gd name="T21" fmla="*/ 403 h 403"/>
              <a:gd name="T22" fmla="*/ 119 w 393"/>
              <a:gd name="T23" fmla="*/ 375 h 403"/>
              <a:gd name="T24" fmla="*/ 121 w 393"/>
              <a:gd name="T25" fmla="*/ 339 h 403"/>
              <a:gd name="T26" fmla="*/ 107 w 393"/>
              <a:gd name="T27" fmla="*/ 306 h 403"/>
              <a:gd name="T28" fmla="*/ 103 w 393"/>
              <a:gd name="T29" fmla="*/ 272 h 403"/>
              <a:gd name="T30" fmla="*/ 0 w 393"/>
              <a:gd name="T31" fmla="*/ 198 h 403"/>
              <a:gd name="T32" fmla="*/ 0 w 393"/>
              <a:gd name="T33" fmla="*/ 123 h 403"/>
              <a:gd name="T34" fmla="*/ 25 w 393"/>
              <a:gd name="T35" fmla="*/ 30 h 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93" h="403">
                <a:moveTo>
                  <a:pt x="25" y="30"/>
                </a:moveTo>
                <a:lnTo>
                  <a:pt x="125" y="0"/>
                </a:lnTo>
                <a:lnTo>
                  <a:pt x="145" y="38"/>
                </a:lnTo>
                <a:lnTo>
                  <a:pt x="280" y="105"/>
                </a:lnTo>
                <a:lnTo>
                  <a:pt x="311" y="143"/>
                </a:lnTo>
                <a:lnTo>
                  <a:pt x="321" y="180"/>
                </a:lnTo>
                <a:lnTo>
                  <a:pt x="373" y="171"/>
                </a:lnTo>
                <a:lnTo>
                  <a:pt x="393" y="188"/>
                </a:lnTo>
                <a:lnTo>
                  <a:pt x="349" y="252"/>
                </a:lnTo>
                <a:lnTo>
                  <a:pt x="327" y="403"/>
                </a:lnTo>
                <a:lnTo>
                  <a:pt x="153" y="403"/>
                </a:lnTo>
                <a:lnTo>
                  <a:pt x="119" y="375"/>
                </a:lnTo>
                <a:lnTo>
                  <a:pt x="121" y="339"/>
                </a:lnTo>
                <a:lnTo>
                  <a:pt x="107" y="306"/>
                </a:lnTo>
                <a:lnTo>
                  <a:pt x="103" y="272"/>
                </a:lnTo>
                <a:lnTo>
                  <a:pt x="0" y="198"/>
                </a:lnTo>
                <a:lnTo>
                  <a:pt x="0" y="123"/>
                </a:lnTo>
                <a:lnTo>
                  <a:pt x="25" y="30"/>
                </a:lnTo>
                <a:close/>
              </a:path>
            </a:pathLst>
          </a:custGeom>
          <a:solidFill>
            <a:srgbClr val="FCB040"/>
          </a:solidFill>
          <a:ln w="12700">
            <a:solidFill>
              <a:schemeClr val="bg1">
                <a:lumMod val="50000"/>
              </a:schemeClr>
            </a:solidFill>
            <a:prstDash val="solid"/>
            <a:round/>
            <a:headEnd/>
            <a:tailEnd/>
          </a:ln>
        </p:spPr>
        <p:txBody>
          <a:bodyPr/>
          <a:lstStyle/>
          <a:p>
            <a:pPr algn="ctr" eaLnBrk="0" hangingPunct="0">
              <a:spcBef>
                <a:spcPct val="50000"/>
              </a:spcBef>
              <a:defRPr/>
            </a:pPr>
            <a:endParaRPr lang="en-US" sz="1400" b="1" kern="0" dirty="0"/>
          </a:p>
        </p:txBody>
      </p:sp>
      <p:sp>
        <p:nvSpPr>
          <p:cNvPr id="160" name="Freeform 212"/>
          <p:cNvSpPr>
            <a:spLocks/>
          </p:cNvSpPr>
          <p:nvPr/>
        </p:nvSpPr>
        <p:spPr bwMode="auto">
          <a:xfrm>
            <a:off x="6766662" y="2837720"/>
            <a:ext cx="508000" cy="977900"/>
          </a:xfrm>
          <a:custGeom>
            <a:avLst/>
            <a:gdLst>
              <a:gd name="T0" fmla="*/ 68 w 268"/>
              <a:gd name="T1" fmla="*/ 0 h 457"/>
              <a:gd name="T2" fmla="*/ 244 w 268"/>
              <a:gd name="T3" fmla="*/ 0 h 457"/>
              <a:gd name="T4" fmla="*/ 266 w 268"/>
              <a:gd name="T5" fmla="*/ 68 h 457"/>
              <a:gd name="T6" fmla="*/ 266 w 268"/>
              <a:gd name="T7" fmla="*/ 303 h 457"/>
              <a:gd name="T8" fmla="*/ 268 w 268"/>
              <a:gd name="T9" fmla="*/ 324 h 457"/>
              <a:gd name="T10" fmla="*/ 234 w 268"/>
              <a:gd name="T11" fmla="*/ 364 h 457"/>
              <a:gd name="T12" fmla="*/ 226 w 268"/>
              <a:gd name="T13" fmla="*/ 412 h 457"/>
              <a:gd name="T14" fmla="*/ 161 w 268"/>
              <a:gd name="T15" fmla="*/ 457 h 457"/>
              <a:gd name="T16" fmla="*/ 131 w 268"/>
              <a:gd name="T17" fmla="*/ 447 h 457"/>
              <a:gd name="T18" fmla="*/ 64 w 268"/>
              <a:gd name="T19" fmla="*/ 350 h 457"/>
              <a:gd name="T20" fmla="*/ 83 w 268"/>
              <a:gd name="T21" fmla="*/ 320 h 457"/>
              <a:gd name="T22" fmla="*/ 56 w 268"/>
              <a:gd name="T23" fmla="*/ 301 h 457"/>
              <a:gd name="T24" fmla="*/ 0 w 268"/>
              <a:gd name="T25" fmla="*/ 209 h 457"/>
              <a:gd name="T26" fmla="*/ 4 w 268"/>
              <a:gd name="T27" fmla="*/ 152 h 457"/>
              <a:gd name="T28" fmla="*/ 44 w 268"/>
              <a:gd name="T29" fmla="*/ 106 h 457"/>
              <a:gd name="T30" fmla="*/ 34 w 268"/>
              <a:gd name="T31" fmla="*/ 80 h 457"/>
              <a:gd name="T32" fmla="*/ 85 w 268"/>
              <a:gd name="T33" fmla="*/ 43 h 457"/>
              <a:gd name="T34" fmla="*/ 68 w 268"/>
              <a:gd name="T35" fmla="*/ 0 h 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68" h="457">
                <a:moveTo>
                  <a:pt x="68" y="0"/>
                </a:moveTo>
                <a:lnTo>
                  <a:pt x="244" y="0"/>
                </a:lnTo>
                <a:lnTo>
                  <a:pt x="266" y="68"/>
                </a:lnTo>
                <a:lnTo>
                  <a:pt x="266" y="303"/>
                </a:lnTo>
                <a:lnTo>
                  <a:pt x="268" y="324"/>
                </a:lnTo>
                <a:lnTo>
                  <a:pt x="234" y="364"/>
                </a:lnTo>
                <a:lnTo>
                  <a:pt x="226" y="412"/>
                </a:lnTo>
                <a:lnTo>
                  <a:pt x="161" y="457"/>
                </a:lnTo>
                <a:lnTo>
                  <a:pt x="131" y="447"/>
                </a:lnTo>
                <a:lnTo>
                  <a:pt x="64" y="350"/>
                </a:lnTo>
                <a:lnTo>
                  <a:pt x="83" y="320"/>
                </a:lnTo>
                <a:lnTo>
                  <a:pt x="56" y="301"/>
                </a:lnTo>
                <a:lnTo>
                  <a:pt x="0" y="209"/>
                </a:lnTo>
                <a:lnTo>
                  <a:pt x="4" y="152"/>
                </a:lnTo>
                <a:lnTo>
                  <a:pt x="44" y="106"/>
                </a:lnTo>
                <a:lnTo>
                  <a:pt x="34" y="80"/>
                </a:lnTo>
                <a:lnTo>
                  <a:pt x="85" y="43"/>
                </a:lnTo>
                <a:lnTo>
                  <a:pt x="68" y="0"/>
                </a:lnTo>
                <a:close/>
              </a:path>
            </a:pathLst>
          </a:custGeom>
          <a:solidFill>
            <a:srgbClr val="FCB040"/>
          </a:solidFill>
          <a:ln w="12700">
            <a:solidFill>
              <a:schemeClr val="bg1">
                <a:lumMod val="50000"/>
              </a:schemeClr>
            </a:solidFill>
            <a:prstDash val="solid"/>
            <a:round/>
            <a:headEnd/>
            <a:tailEnd/>
          </a:ln>
        </p:spPr>
        <p:txBody>
          <a:bodyPr/>
          <a:lstStyle/>
          <a:p>
            <a:pPr algn="ctr" eaLnBrk="0" hangingPunct="0">
              <a:spcBef>
                <a:spcPct val="50000"/>
              </a:spcBef>
              <a:defRPr/>
            </a:pPr>
            <a:endParaRPr lang="en-US" sz="1400" b="1" kern="0" dirty="0"/>
          </a:p>
        </p:txBody>
      </p:sp>
      <p:sp>
        <p:nvSpPr>
          <p:cNvPr id="161" name="Freeform 213"/>
          <p:cNvSpPr>
            <a:spLocks/>
          </p:cNvSpPr>
          <p:nvPr/>
        </p:nvSpPr>
        <p:spPr bwMode="auto">
          <a:xfrm>
            <a:off x="7582637" y="2928208"/>
            <a:ext cx="565150" cy="647700"/>
          </a:xfrm>
          <a:custGeom>
            <a:avLst/>
            <a:gdLst>
              <a:gd name="T0" fmla="*/ 0 w 299"/>
              <a:gd name="T1" fmla="*/ 21 h 303"/>
              <a:gd name="T2" fmla="*/ 112 w 299"/>
              <a:gd name="T3" fmla="*/ 21 h 303"/>
              <a:gd name="T4" fmla="*/ 154 w 299"/>
              <a:gd name="T5" fmla="*/ 41 h 303"/>
              <a:gd name="T6" fmla="*/ 217 w 299"/>
              <a:gd name="T7" fmla="*/ 41 h 303"/>
              <a:gd name="T8" fmla="*/ 299 w 299"/>
              <a:gd name="T9" fmla="*/ 0 h 303"/>
              <a:gd name="T10" fmla="*/ 299 w 299"/>
              <a:gd name="T11" fmla="*/ 132 h 303"/>
              <a:gd name="T12" fmla="*/ 287 w 299"/>
              <a:gd name="T13" fmla="*/ 138 h 303"/>
              <a:gd name="T14" fmla="*/ 247 w 299"/>
              <a:gd name="T15" fmla="*/ 218 h 303"/>
              <a:gd name="T16" fmla="*/ 225 w 299"/>
              <a:gd name="T17" fmla="*/ 218 h 303"/>
              <a:gd name="T18" fmla="*/ 152 w 299"/>
              <a:gd name="T19" fmla="*/ 303 h 303"/>
              <a:gd name="T20" fmla="*/ 128 w 299"/>
              <a:gd name="T21" fmla="*/ 281 h 303"/>
              <a:gd name="T22" fmla="*/ 91 w 299"/>
              <a:gd name="T23" fmla="*/ 291 h 303"/>
              <a:gd name="T24" fmla="*/ 0 w 299"/>
              <a:gd name="T25" fmla="*/ 216 h 303"/>
              <a:gd name="T26" fmla="*/ 0 w 299"/>
              <a:gd name="T27" fmla="*/ 21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9" h="303">
                <a:moveTo>
                  <a:pt x="0" y="21"/>
                </a:moveTo>
                <a:lnTo>
                  <a:pt x="112" y="21"/>
                </a:lnTo>
                <a:lnTo>
                  <a:pt x="154" y="41"/>
                </a:lnTo>
                <a:lnTo>
                  <a:pt x="217" y="41"/>
                </a:lnTo>
                <a:lnTo>
                  <a:pt x="299" y="0"/>
                </a:lnTo>
                <a:lnTo>
                  <a:pt x="299" y="132"/>
                </a:lnTo>
                <a:lnTo>
                  <a:pt x="287" y="138"/>
                </a:lnTo>
                <a:lnTo>
                  <a:pt x="247" y="218"/>
                </a:lnTo>
                <a:lnTo>
                  <a:pt x="225" y="218"/>
                </a:lnTo>
                <a:lnTo>
                  <a:pt x="152" y="303"/>
                </a:lnTo>
                <a:lnTo>
                  <a:pt x="128" y="281"/>
                </a:lnTo>
                <a:lnTo>
                  <a:pt x="91" y="291"/>
                </a:lnTo>
                <a:lnTo>
                  <a:pt x="0" y="216"/>
                </a:lnTo>
                <a:lnTo>
                  <a:pt x="0" y="21"/>
                </a:lnTo>
                <a:close/>
              </a:path>
            </a:pathLst>
          </a:custGeom>
          <a:solidFill>
            <a:srgbClr val="FCB040"/>
          </a:solidFill>
          <a:ln w="12700">
            <a:solidFill>
              <a:schemeClr val="bg1">
                <a:lumMod val="50000"/>
              </a:schemeClr>
            </a:solidFill>
            <a:prstDash val="solid"/>
            <a:round/>
            <a:headEnd/>
            <a:tailEnd/>
          </a:ln>
        </p:spPr>
        <p:txBody>
          <a:bodyPr/>
          <a:lstStyle/>
          <a:p>
            <a:pPr algn="ctr" eaLnBrk="0" hangingPunct="0">
              <a:spcBef>
                <a:spcPct val="50000"/>
              </a:spcBef>
              <a:defRPr/>
            </a:pPr>
            <a:endParaRPr lang="en-US" sz="1400" b="1" kern="0" dirty="0"/>
          </a:p>
        </p:txBody>
      </p:sp>
      <p:sp>
        <p:nvSpPr>
          <p:cNvPr id="156" name="Text Box 266"/>
          <p:cNvSpPr txBox="1">
            <a:spLocks noChangeArrowheads="1"/>
          </p:cNvSpPr>
          <p:nvPr/>
        </p:nvSpPr>
        <p:spPr bwMode="auto">
          <a:xfrm>
            <a:off x="6860173" y="2948912"/>
            <a:ext cx="1239440" cy="52322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algn="ctr" eaLnBrk="0" hangingPunct="0">
              <a:spcBef>
                <a:spcPct val="50000"/>
              </a:spcBef>
              <a:defRPr/>
            </a:pPr>
            <a:r>
              <a:rPr lang="en-US" altLang="en-US" sz="1400" b="1" kern="0" dirty="0"/>
              <a:t>Great Lakes</a:t>
            </a:r>
            <a:br>
              <a:rPr lang="en-US" altLang="en-US" sz="1400" b="1" kern="0" dirty="0"/>
            </a:br>
            <a:r>
              <a:rPr lang="en-US" altLang="en-US" sz="1400" b="1" kern="0" dirty="0"/>
              <a:t>ATTC (5)</a:t>
            </a:r>
          </a:p>
        </p:txBody>
      </p:sp>
      <p:sp>
        <p:nvSpPr>
          <p:cNvPr id="165" name="Freeform 232"/>
          <p:cNvSpPr>
            <a:spLocks/>
          </p:cNvSpPr>
          <p:nvPr/>
        </p:nvSpPr>
        <p:spPr bwMode="auto">
          <a:xfrm>
            <a:off x="6796826" y="4204558"/>
            <a:ext cx="428625" cy="857250"/>
          </a:xfrm>
          <a:custGeom>
            <a:avLst/>
            <a:gdLst>
              <a:gd name="T0" fmla="*/ 76 w 227"/>
              <a:gd name="T1" fmla="*/ 0 h 401"/>
              <a:gd name="T2" fmla="*/ 227 w 227"/>
              <a:gd name="T3" fmla="*/ 0 h 401"/>
              <a:gd name="T4" fmla="*/ 178 w 227"/>
              <a:gd name="T5" fmla="*/ 267 h 401"/>
              <a:gd name="T6" fmla="*/ 176 w 227"/>
              <a:gd name="T7" fmla="*/ 371 h 401"/>
              <a:gd name="T8" fmla="*/ 129 w 227"/>
              <a:gd name="T9" fmla="*/ 401 h 401"/>
              <a:gd name="T10" fmla="*/ 105 w 227"/>
              <a:gd name="T11" fmla="*/ 332 h 401"/>
              <a:gd name="T12" fmla="*/ 0 w 227"/>
              <a:gd name="T13" fmla="*/ 332 h 401"/>
              <a:gd name="T14" fmla="*/ 33 w 227"/>
              <a:gd name="T15" fmla="*/ 217 h 401"/>
              <a:gd name="T16" fmla="*/ 1 w 227"/>
              <a:gd name="T17" fmla="*/ 157 h 401"/>
              <a:gd name="T18" fmla="*/ 31 w 227"/>
              <a:gd name="T19" fmla="*/ 60 h 401"/>
              <a:gd name="T20" fmla="*/ 76 w 227"/>
              <a:gd name="T21" fmla="*/ 0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7" h="401">
                <a:moveTo>
                  <a:pt x="76" y="0"/>
                </a:moveTo>
                <a:lnTo>
                  <a:pt x="227" y="0"/>
                </a:lnTo>
                <a:lnTo>
                  <a:pt x="178" y="267"/>
                </a:lnTo>
                <a:lnTo>
                  <a:pt x="176" y="371"/>
                </a:lnTo>
                <a:lnTo>
                  <a:pt x="129" y="401"/>
                </a:lnTo>
                <a:lnTo>
                  <a:pt x="105" y="332"/>
                </a:lnTo>
                <a:lnTo>
                  <a:pt x="0" y="332"/>
                </a:lnTo>
                <a:lnTo>
                  <a:pt x="33" y="217"/>
                </a:lnTo>
                <a:lnTo>
                  <a:pt x="1" y="157"/>
                </a:lnTo>
                <a:lnTo>
                  <a:pt x="31" y="60"/>
                </a:lnTo>
                <a:lnTo>
                  <a:pt x="76" y="0"/>
                </a:lnTo>
                <a:close/>
              </a:path>
            </a:pathLst>
          </a:custGeom>
          <a:solidFill>
            <a:srgbClr val="00477F"/>
          </a:solidFill>
          <a:ln w="12700">
            <a:solidFill>
              <a:schemeClr val="bg1">
                <a:lumMod val="50000"/>
              </a:schemeClr>
            </a:solidFill>
            <a:prstDash val="solid"/>
            <a:round/>
            <a:headEnd/>
            <a:tailEnd/>
          </a:ln>
          <a:effectLst/>
        </p:spPr>
        <p:txBody>
          <a:bodyPr/>
          <a:lstStyle/>
          <a:p>
            <a:pPr algn="ctr" eaLnBrk="0" hangingPunct="0">
              <a:spcBef>
                <a:spcPct val="50000"/>
              </a:spcBef>
              <a:defRPr/>
            </a:pPr>
            <a:endParaRPr lang="en-US" sz="1400" b="1" kern="0" dirty="0"/>
          </a:p>
        </p:txBody>
      </p:sp>
      <p:sp>
        <p:nvSpPr>
          <p:cNvPr id="166" name="Freeform 233"/>
          <p:cNvSpPr>
            <a:spLocks/>
          </p:cNvSpPr>
          <p:nvPr/>
        </p:nvSpPr>
        <p:spPr bwMode="auto">
          <a:xfrm>
            <a:off x="6455513" y="4525234"/>
            <a:ext cx="631825" cy="687387"/>
          </a:xfrm>
          <a:custGeom>
            <a:avLst/>
            <a:gdLst>
              <a:gd name="T0" fmla="*/ 3 w 334"/>
              <a:gd name="T1" fmla="*/ 0 h 322"/>
              <a:gd name="T2" fmla="*/ 182 w 334"/>
              <a:gd name="T3" fmla="*/ 0 h 322"/>
              <a:gd name="T4" fmla="*/ 213 w 334"/>
              <a:gd name="T5" fmla="*/ 62 h 322"/>
              <a:gd name="T6" fmla="*/ 180 w 334"/>
              <a:gd name="T7" fmla="*/ 178 h 322"/>
              <a:gd name="T8" fmla="*/ 285 w 334"/>
              <a:gd name="T9" fmla="*/ 178 h 322"/>
              <a:gd name="T10" fmla="*/ 309 w 334"/>
              <a:gd name="T11" fmla="*/ 249 h 322"/>
              <a:gd name="T12" fmla="*/ 334 w 334"/>
              <a:gd name="T13" fmla="*/ 322 h 322"/>
              <a:gd name="T14" fmla="*/ 193 w 334"/>
              <a:gd name="T15" fmla="*/ 314 h 322"/>
              <a:gd name="T16" fmla="*/ 23 w 334"/>
              <a:gd name="T17" fmla="*/ 250 h 322"/>
              <a:gd name="T18" fmla="*/ 43 w 334"/>
              <a:gd name="T19" fmla="*/ 200 h 322"/>
              <a:gd name="T20" fmla="*/ 0 w 334"/>
              <a:gd name="T21" fmla="*/ 99 h 322"/>
              <a:gd name="T22" fmla="*/ 3 w 334"/>
              <a:gd name="T23" fmla="*/ 0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34" h="322">
                <a:moveTo>
                  <a:pt x="3" y="0"/>
                </a:moveTo>
                <a:lnTo>
                  <a:pt x="182" y="0"/>
                </a:lnTo>
                <a:lnTo>
                  <a:pt x="213" y="62"/>
                </a:lnTo>
                <a:lnTo>
                  <a:pt x="180" y="178"/>
                </a:lnTo>
                <a:lnTo>
                  <a:pt x="285" y="178"/>
                </a:lnTo>
                <a:lnTo>
                  <a:pt x="309" y="249"/>
                </a:lnTo>
                <a:lnTo>
                  <a:pt x="334" y="322"/>
                </a:lnTo>
                <a:lnTo>
                  <a:pt x="193" y="314"/>
                </a:lnTo>
                <a:lnTo>
                  <a:pt x="23" y="250"/>
                </a:lnTo>
                <a:lnTo>
                  <a:pt x="43" y="200"/>
                </a:lnTo>
                <a:lnTo>
                  <a:pt x="0" y="99"/>
                </a:lnTo>
                <a:lnTo>
                  <a:pt x="3" y="0"/>
                </a:lnTo>
                <a:close/>
              </a:path>
            </a:pathLst>
          </a:custGeom>
          <a:solidFill>
            <a:srgbClr val="FED7A0"/>
          </a:solidFill>
          <a:ln w="12700">
            <a:solidFill>
              <a:schemeClr val="bg1">
                <a:lumMod val="50000"/>
              </a:schemeClr>
            </a:solidFill>
            <a:prstDash val="solid"/>
            <a:round/>
            <a:headEnd/>
            <a:tailEnd/>
          </a:ln>
          <a:effectLst/>
        </p:spPr>
        <p:txBody>
          <a:bodyPr/>
          <a:lstStyle/>
          <a:p>
            <a:pPr algn="ctr" eaLnBrk="0" hangingPunct="0">
              <a:spcBef>
                <a:spcPct val="50000"/>
              </a:spcBef>
              <a:defRPr/>
            </a:pPr>
            <a:endParaRPr lang="en-US" sz="1400" b="1" kern="0" dirty="0"/>
          </a:p>
        </p:txBody>
      </p:sp>
      <p:sp>
        <p:nvSpPr>
          <p:cNvPr id="167" name="Freeform 234"/>
          <p:cNvSpPr>
            <a:spLocks/>
          </p:cNvSpPr>
          <p:nvPr/>
        </p:nvSpPr>
        <p:spPr bwMode="auto">
          <a:xfrm>
            <a:off x="4826738" y="3980721"/>
            <a:ext cx="1712913" cy="1712913"/>
          </a:xfrm>
          <a:custGeom>
            <a:avLst/>
            <a:gdLst>
              <a:gd name="T0" fmla="*/ 252 w 905"/>
              <a:gd name="T1" fmla="*/ 0 h 802"/>
              <a:gd name="T2" fmla="*/ 449 w 905"/>
              <a:gd name="T3" fmla="*/ 0 h 802"/>
              <a:gd name="T4" fmla="*/ 449 w 905"/>
              <a:gd name="T5" fmla="*/ 143 h 802"/>
              <a:gd name="T6" fmla="*/ 692 w 905"/>
              <a:gd name="T7" fmla="*/ 194 h 802"/>
              <a:gd name="T8" fmla="*/ 732 w 905"/>
              <a:gd name="T9" fmla="*/ 188 h 802"/>
              <a:gd name="T10" fmla="*/ 829 w 905"/>
              <a:gd name="T11" fmla="*/ 211 h 802"/>
              <a:gd name="T12" fmla="*/ 863 w 905"/>
              <a:gd name="T13" fmla="*/ 217 h 802"/>
              <a:gd name="T14" fmla="*/ 861 w 905"/>
              <a:gd name="T15" fmla="*/ 360 h 802"/>
              <a:gd name="T16" fmla="*/ 905 w 905"/>
              <a:gd name="T17" fmla="*/ 460 h 802"/>
              <a:gd name="T18" fmla="*/ 879 w 905"/>
              <a:gd name="T19" fmla="*/ 509 h 802"/>
              <a:gd name="T20" fmla="*/ 798 w 905"/>
              <a:gd name="T21" fmla="*/ 529 h 802"/>
              <a:gd name="T22" fmla="*/ 672 w 905"/>
              <a:gd name="T23" fmla="*/ 632 h 802"/>
              <a:gd name="T24" fmla="*/ 641 w 905"/>
              <a:gd name="T25" fmla="*/ 714 h 802"/>
              <a:gd name="T26" fmla="*/ 657 w 905"/>
              <a:gd name="T27" fmla="*/ 802 h 802"/>
              <a:gd name="T28" fmla="*/ 495 w 905"/>
              <a:gd name="T29" fmla="*/ 743 h 802"/>
              <a:gd name="T30" fmla="*/ 389 w 905"/>
              <a:gd name="T31" fmla="*/ 567 h 802"/>
              <a:gd name="T32" fmla="*/ 306 w 905"/>
              <a:gd name="T33" fmla="*/ 541 h 802"/>
              <a:gd name="T34" fmla="*/ 260 w 905"/>
              <a:gd name="T35" fmla="*/ 589 h 802"/>
              <a:gd name="T36" fmla="*/ 195 w 905"/>
              <a:gd name="T37" fmla="*/ 551 h 802"/>
              <a:gd name="T38" fmla="*/ 135 w 905"/>
              <a:gd name="T39" fmla="*/ 442 h 802"/>
              <a:gd name="T40" fmla="*/ 0 w 905"/>
              <a:gd name="T41" fmla="*/ 329 h 802"/>
              <a:gd name="T42" fmla="*/ 252 w 905"/>
              <a:gd name="T43" fmla="*/ 329 h 802"/>
              <a:gd name="T44" fmla="*/ 252 w 905"/>
              <a:gd name="T45" fmla="*/ 0 h 8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05" h="802">
                <a:moveTo>
                  <a:pt x="252" y="0"/>
                </a:moveTo>
                <a:lnTo>
                  <a:pt x="449" y="0"/>
                </a:lnTo>
                <a:lnTo>
                  <a:pt x="449" y="143"/>
                </a:lnTo>
                <a:lnTo>
                  <a:pt x="692" y="194"/>
                </a:lnTo>
                <a:lnTo>
                  <a:pt x="732" y="188"/>
                </a:lnTo>
                <a:lnTo>
                  <a:pt x="829" y="211"/>
                </a:lnTo>
                <a:lnTo>
                  <a:pt x="863" y="217"/>
                </a:lnTo>
                <a:lnTo>
                  <a:pt x="861" y="360"/>
                </a:lnTo>
                <a:lnTo>
                  <a:pt x="905" y="460"/>
                </a:lnTo>
                <a:lnTo>
                  <a:pt x="879" y="509"/>
                </a:lnTo>
                <a:lnTo>
                  <a:pt x="798" y="529"/>
                </a:lnTo>
                <a:lnTo>
                  <a:pt x="672" y="632"/>
                </a:lnTo>
                <a:lnTo>
                  <a:pt x="641" y="714"/>
                </a:lnTo>
                <a:lnTo>
                  <a:pt x="657" y="802"/>
                </a:lnTo>
                <a:lnTo>
                  <a:pt x="495" y="743"/>
                </a:lnTo>
                <a:lnTo>
                  <a:pt x="389" y="567"/>
                </a:lnTo>
                <a:lnTo>
                  <a:pt x="306" y="541"/>
                </a:lnTo>
                <a:lnTo>
                  <a:pt x="260" y="589"/>
                </a:lnTo>
                <a:lnTo>
                  <a:pt x="195" y="551"/>
                </a:lnTo>
                <a:lnTo>
                  <a:pt x="135" y="442"/>
                </a:lnTo>
                <a:lnTo>
                  <a:pt x="0" y="329"/>
                </a:lnTo>
                <a:lnTo>
                  <a:pt x="252" y="329"/>
                </a:lnTo>
                <a:lnTo>
                  <a:pt x="252" y="0"/>
                </a:lnTo>
                <a:close/>
              </a:path>
            </a:pathLst>
          </a:custGeom>
          <a:solidFill>
            <a:srgbClr val="FED7A0"/>
          </a:solidFill>
          <a:ln w="12700">
            <a:solidFill>
              <a:schemeClr val="bg1">
                <a:lumMod val="50000"/>
              </a:schemeClr>
            </a:solidFill>
            <a:prstDash val="solid"/>
            <a:round/>
            <a:headEnd/>
            <a:tailEnd/>
          </a:ln>
        </p:spPr>
        <p:txBody>
          <a:bodyPr/>
          <a:lstStyle/>
          <a:p>
            <a:pPr algn="ctr" eaLnBrk="0" hangingPunct="0">
              <a:spcBef>
                <a:spcPct val="50000"/>
              </a:spcBef>
              <a:defRPr/>
            </a:pPr>
            <a:endParaRPr lang="en-US" sz="1400" b="1" kern="0" dirty="0"/>
          </a:p>
        </p:txBody>
      </p:sp>
      <p:sp>
        <p:nvSpPr>
          <p:cNvPr id="164" name="Text Box 267"/>
          <p:cNvSpPr txBox="1">
            <a:spLocks noChangeArrowheads="1"/>
          </p:cNvSpPr>
          <p:nvPr/>
        </p:nvSpPr>
        <p:spPr bwMode="auto">
          <a:xfrm>
            <a:off x="5034715" y="4366736"/>
            <a:ext cx="1491808" cy="73866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algn="ctr" eaLnBrk="0" hangingPunct="0">
              <a:spcBef>
                <a:spcPct val="50000"/>
              </a:spcBef>
              <a:defRPr/>
            </a:pPr>
            <a:r>
              <a:rPr lang="en-US" altLang="en-US" sz="1400" b="1" kern="0" dirty="0"/>
              <a:t>South by Southwest ATTC (6)</a:t>
            </a:r>
          </a:p>
        </p:txBody>
      </p:sp>
      <p:sp>
        <p:nvSpPr>
          <p:cNvPr id="171" name="Freeform 222"/>
          <p:cNvSpPr>
            <a:spLocks/>
          </p:cNvSpPr>
          <p:nvPr/>
        </p:nvSpPr>
        <p:spPr bwMode="auto">
          <a:xfrm>
            <a:off x="7882676" y="3220308"/>
            <a:ext cx="674687" cy="577850"/>
          </a:xfrm>
          <a:custGeom>
            <a:avLst/>
            <a:gdLst>
              <a:gd name="T0" fmla="*/ 147 w 357"/>
              <a:gd name="T1" fmla="*/ 0 h 270"/>
              <a:gd name="T2" fmla="*/ 137 w 357"/>
              <a:gd name="T3" fmla="*/ 0 h 270"/>
              <a:gd name="T4" fmla="*/ 95 w 357"/>
              <a:gd name="T5" fmla="*/ 82 h 270"/>
              <a:gd name="T6" fmla="*/ 71 w 357"/>
              <a:gd name="T7" fmla="*/ 82 h 270"/>
              <a:gd name="T8" fmla="*/ 0 w 357"/>
              <a:gd name="T9" fmla="*/ 165 h 270"/>
              <a:gd name="T10" fmla="*/ 31 w 357"/>
              <a:gd name="T11" fmla="*/ 252 h 270"/>
              <a:gd name="T12" fmla="*/ 141 w 357"/>
              <a:gd name="T13" fmla="*/ 270 h 270"/>
              <a:gd name="T14" fmla="*/ 170 w 357"/>
              <a:gd name="T15" fmla="*/ 248 h 270"/>
              <a:gd name="T16" fmla="*/ 202 w 357"/>
              <a:gd name="T17" fmla="*/ 185 h 270"/>
              <a:gd name="T18" fmla="*/ 210 w 357"/>
              <a:gd name="T19" fmla="*/ 179 h 270"/>
              <a:gd name="T20" fmla="*/ 357 w 357"/>
              <a:gd name="T21" fmla="*/ 127 h 270"/>
              <a:gd name="T22" fmla="*/ 347 w 357"/>
              <a:gd name="T23" fmla="*/ 103 h 270"/>
              <a:gd name="T24" fmla="*/ 290 w 357"/>
              <a:gd name="T25" fmla="*/ 84 h 270"/>
              <a:gd name="T26" fmla="*/ 208 w 357"/>
              <a:gd name="T27" fmla="*/ 127 h 270"/>
              <a:gd name="T28" fmla="*/ 208 w 357"/>
              <a:gd name="T29" fmla="*/ 52 h 270"/>
              <a:gd name="T30" fmla="*/ 147 w 357"/>
              <a:gd name="T31" fmla="*/ 52 h 270"/>
              <a:gd name="T32" fmla="*/ 147 w 357"/>
              <a:gd name="T33" fmla="*/ 0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57" h="270">
                <a:moveTo>
                  <a:pt x="147" y="0"/>
                </a:moveTo>
                <a:lnTo>
                  <a:pt x="137" y="0"/>
                </a:lnTo>
                <a:lnTo>
                  <a:pt x="95" y="82"/>
                </a:lnTo>
                <a:lnTo>
                  <a:pt x="71" y="82"/>
                </a:lnTo>
                <a:lnTo>
                  <a:pt x="0" y="165"/>
                </a:lnTo>
                <a:lnTo>
                  <a:pt x="31" y="252"/>
                </a:lnTo>
                <a:lnTo>
                  <a:pt x="141" y="270"/>
                </a:lnTo>
                <a:lnTo>
                  <a:pt x="170" y="248"/>
                </a:lnTo>
                <a:lnTo>
                  <a:pt x="202" y="185"/>
                </a:lnTo>
                <a:lnTo>
                  <a:pt x="210" y="179"/>
                </a:lnTo>
                <a:lnTo>
                  <a:pt x="357" y="127"/>
                </a:lnTo>
                <a:lnTo>
                  <a:pt x="347" y="103"/>
                </a:lnTo>
                <a:lnTo>
                  <a:pt x="290" y="84"/>
                </a:lnTo>
                <a:lnTo>
                  <a:pt x="208" y="127"/>
                </a:lnTo>
                <a:lnTo>
                  <a:pt x="208" y="52"/>
                </a:lnTo>
                <a:lnTo>
                  <a:pt x="147" y="52"/>
                </a:lnTo>
                <a:lnTo>
                  <a:pt x="147" y="0"/>
                </a:lnTo>
                <a:close/>
              </a:path>
            </a:pathLst>
          </a:custGeom>
          <a:solidFill>
            <a:srgbClr val="929196"/>
          </a:solidFill>
          <a:ln w="12700">
            <a:solidFill>
              <a:schemeClr val="bg1">
                <a:lumMod val="50000"/>
              </a:schemeClr>
            </a:solidFill>
            <a:prstDash val="solid"/>
            <a:round/>
            <a:headEnd/>
            <a:tailEnd/>
          </a:ln>
          <a:effectLst/>
        </p:spPr>
        <p:txBody>
          <a:bodyPr/>
          <a:lstStyle/>
          <a:p>
            <a:pPr algn="ctr" eaLnBrk="0" hangingPunct="0">
              <a:spcBef>
                <a:spcPct val="50000"/>
              </a:spcBef>
              <a:defRPr/>
            </a:pPr>
            <a:endParaRPr lang="en-US" sz="1400" b="1" kern="0" dirty="0"/>
          </a:p>
        </p:txBody>
      </p:sp>
      <p:sp>
        <p:nvSpPr>
          <p:cNvPr id="172" name="Freeform 223"/>
          <p:cNvSpPr>
            <a:spLocks/>
          </p:cNvSpPr>
          <p:nvPr/>
        </p:nvSpPr>
        <p:spPr bwMode="auto">
          <a:xfrm>
            <a:off x="7663601" y="3483833"/>
            <a:ext cx="1081087" cy="436562"/>
          </a:xfrm>
          <a:custGeom>
            <a:avLst/>
            <a:gdLst>
              <a:gd name="T0" fmla="*/ 0 w 571"/>
              <a:gd name="T1" fmla="*/ 203 h 204"/>
              <a:gd name="T2" fmla="*/ 18 w 571"/>
              <a:gd name="T3" fmla="*/ 184 h 204"/>
              <a:gd name="T4" fmla="*/ 146 w 571"/>
              <a:gd name="T5" fmla="*/ 125 h 204"/>
              <a:gd name="T6" fmla="*/ 257 w 571"/>
              <a:gd name="T7" fmla="*/ 143 h 204"/>
              <a:gd name="T8" fmla="*/ 287 w 571"/>
              <a:gd name="T9" fmla="*/ 121 h 204"/>
              <a:gd name="T10" fmla="*/ 322 w 571"/>
              <a:gd name="T11" fmla="*/ 53 h 204"/>
              <a:gd name="T12" fmla="*/ 473 w 571"/>
              <a:gd name="T13" fmla="*/ 0 h 204"/>
              <a:gd name="T14" fmla="*/ 499 w 571"/>
              <a:gd name="T15" fmla="*/ 91 h 204"/>
              <a:gd name="T16" fmla="*/ 571 w 571"/>
              <a:gd name="T17" fmla="*/ 109 h 204"/>
              <a:gd name="T18" fmla="*/ 535 w 571"/>
              <a:gd name="T19" fmla="*/ 152 h 204"/>
              <a:gd name="T20" fmla="*/ 559 w 571"/>
              <a:gd name="T21" fmla="*/ 204 h 204"/>
              <a:gd name="T22" fmla="*/ 0 w 571"/>
              <a:gd name="T23" fmla="*/ 203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71" h="204">
                <a:moveTo>
                  <a:pt x="0" y="203"/>
                </a:moveTo>
                <a:lnTo>
                  <a:pt x="18" y="184"/>
                </a:lnTo>
                <a:lnTo>
                  <a:pt x="146" y="125"/>
                </a:lnTo>
                <a:lnTo>
                  <a:pt x="257" y="143"/>
                </a:lnTo>
                <a:lnTo>
                  <a:pt x="287" y="121"/>
                </a:lnTo>
                <a:lnTo>
                  <a:pt x="322" y="53"/>
                </a:lnTo>
                <a:lnTo>
                  <a:pt x="473" y="0"/>
                </a:lnTo>
                <a:lnTo>
                  <a:pt x="499" y="91"/>
                </a:lnTo>
                <a:lnTo>
                  <a:pt x="571" y="109"/>
                </a:lnTo>
                <a:lnTo>
                  <a:pt x="535" y="152"/>
                </a:lnTo>
                <a:lnTo>
                  <a:pt x="559" y="204"/>
                </a:lnTo>
                <a:lnTo>
                  <a:pt x="0" y="203"/>
                </a:lnTo>
                <a:close/>
              </a:path>
            </a:pathLst>
          </a:custGeom>
          <a:solidFill>
            <a:srgbClr val="929196"/>
          </a:solidFill>
          <a:ln w="12700">
            <a:solidFill>
              <a:schemeClr val="bg1">
                <a:lumMod val="50000"/>
              </a:schemeClr>
            </a:solidFill>
            <a:prstDash val="solid"/>
            <a:round/>
            <a:headEnd/>
            <a:tailEnd/>
          </a:ln>
        </p:spPr>
        <p:txBody>
          <a:bodyPr/>
          <a:lstStyle/>
          <a:p>
            <a:pPr algn="ctr" eaLnBrk="0" hangingPunct="0">
              <a:spcBef>
                <a:spcPct val="50000"/>
              </a:spcBef>
              <a:defRPr/>
            </a:pPr>
            <a:endParaRPr lang="en-US" sz="1400" b="1" kern="0" dirty="0"/>
          </a:p>
        </p:txBody>
      </p:sp>
      <p:sp>
        <p:nvSpPr>
          <p:cNvPr id="173" name="Freeform 224"/>
          <p:cNvSpPr>
            <a:spLocks/>
          </p:cNvSpPr>
          <p:nvPr/>
        </p:nvSpPr>
        <p:spPr bwMode="auto">
          <a:xfrm>
            <a:off x="7636612" y="3915633"/>
            <a:ext cx="1136650" cy="500062"/>
          </a:xfrm>
          <a:custGeom>
            <a:avLst/>
            <a:gdLst>
              <a:gd name="T0" fmla="*/ 194 w 601"/>
              <a:gd name="T1" fmla="*/ 0 h 234"/>
              <a:gd name="T2" fmla="*/ 575 w 601"/>
              <a:gd name="T3" fmla="*/ 0 h 234"/>
              <a:gd name="T4" fmla="*/ 601 w 601"/>
              <a:gd name="T5" fmla="*/ 72 h 234"/>
              <a:gd name="T6" fmla="*/ 535 w 601"/>
              <a:gd name="T7" fmla="*/ 143 h 234"/>
              <a:gd name="T8" fmla="*/ 440 w 601"/>
              <a:gd name="T9" fmla="*/ 173 h 234"/>
              <a:gd name="T10" fmla="*/ 402 w 601"/>
              <a:gd name="T11" fmla="*/ 234 h 234"/>
              <a:gd name="T12" fmla="*/ 309 w 601"/>
              <a:gd name="T13" fmla="*/ 133 h 234"/>
              <a:gd name="T14" fmla="*/ 235 w 601"/>
              <a:gd name="T15" fmla="*/ 133 h 234"/>
              <a:gd name="T16" fmla="*/ 222 w 601"/>
              <a:gd name="T17" fmla="*/ 113 h 234"/>
              <a:gd name="T18" fmla="*/ 122 w 601"/>
              <a:gd name="T19" fmla="*/ 113 h 234"/>
              <a:gd name="T20" fmla="*/ 85 w 601"/>
              <a:gd name="T21" fmla="*/ 147 h 234"/>
              <a:gd name="T22" fmla="*/ 0 w 601"/>
              <a:gd name="T23" fmla="*/ 147 h 234"/>
              <a:gd name="T24" fmla="*/ 16 w 601"/>
              <a:gd name="T25" fmla="*/ 104 h 234"/>
              <a:gd name="T26" fmla="*/ 186 w 601"/>
              <a:gd name="T27" fmla="*/ 34 h 234"/>
              <a:gd name="T28" fmla="*/ 194 w 601"/>
              <a:gd name="T29" fmla="*/ 0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01" h="234">
                <a:moveTo>
                  <a:pt x="194" y="0"/>
                </a:moveTo>
                <a:lnTo>
                  <a:pt x="575" y="0"/>
                </a:lnTo>
                <a:lnTo>
                  <a:pt x="601" y="72"/>
                </a:lnTo>
                <a:lnTo>
                  <a:pt x="535" y="143"/>
                </a:lnTo>
                <a:lnTo>
                  <a:pt x="440" y="173"/>
                </a:lnTo>
                <a:lnTo>
                  <a:pt x="402" y="234"/>
                </a:lnTo>
                <a:lnTo>
                  <a:pt x="309" y="133"/>
                </a:lnTo>
                <a:lnTo>
                  <a:pt x="235" y="133"/>
                </a:lnTo>
                <a:lnTo>
                  <a:pt x="222" y="113"/>
                </a:lnTo>
                <a:lnTo>
                  <a:pt x="122" y="113"/>
                </a:lnTo>
                <a:lnTo>
                  <a:pt x="85" y="147"/>
                </a:lnTo>
                <a:lnTo>
                  <a:pt x="0" y="147"/>
                </a:lnTo>
                <a:lnTo>
                  <a:pt x="16" y="104"/>
                </a:lnTo>
                <a:lnTo>
                  <a:pt x="186" y="34"/>
                </a:lnTo>
                <a:lnTo>
                  <a:pt x="194" y="0"/>
                </a:lnTo>
                <a:close/>
              </a:path>
            </a:pathLst>
          </a:custGeom>
          <a:solidFill>
            <a:srgbClr val="00477F"/>
          </a:solidFill>
          <a:ln w="12700">
            <a:solidFill>
              <a:schemeClr val="bg1">
                <a:lumMod val="50000"/>
              </a:schemeClr>
            </a:solidFill>
            <a:prstDash val="solid"/>
            <a:round/>
            <a:headEnd/>
            <a:tailEnd/>
          </a:ln>
        </p:spPr>
        <p:txBody>
          <a:bodyPr/>
          <a:lstStyle/>
          <a:p>
            <a:pPr algn="ctr" eaLnBrk="0" hangingPunct="0">
              <a:spcBef>
                <a:spcPct val="50000"/>
              </a:spcBef>
              <a:defRPr/>
            </a:pPr>
            <a:endParaRPr lang="en-US" sz="1400" b="1" kern="0" dirty="0"/>
          </a:p>
        </p:txBody>
      </p:sp>
      <p:sp>
        <p:nvSpPr>
          <p:cNvPr id="177" name="Freeform 229"/>
          <p:cNvSpPr>
            <a:spLocks/>
          </p:cNvSpPr>
          <p:nvPr/>
        </p:nvSpPr>
        <p:spPr bwMode="auto">
          <a:xfrm>
            <a:off x="7104800" y="4215671"/>
            <a:ext cx="482600" cy="792163"/>
          </a:xfrm>
          <a:custGeom>
            <a:avLst/>
            <a:gdLst>
              <a:gd name="T0" fmla="*/ 52 w 255"/>
              <a:gd name="T1" fmla="*/ 0 h 371"/>
              <a:gd name="T2" fmla="*/ 212 w 255"/>
              <a:gd name="T3" fmla="*/ 0 h 371"/>
              <a:gd name="T4" fmla="*/ 255 w 255"/>
              <a:gd name="T5" fmla="*/ 227 h 371"/>
              <a:gd name="T6" fmla="*/ 234 w 255"/>
              <a:gd name="T7" fmla="*/ 257 h 371"/>
              <a:gd name="T8" fmla="*/ 244 w 255"/>
              <a:gd name="T9" fmla="*/ 310 h 371"/>
              <a:gd name="T10" fmla="*/ 66 w 255"/>
              <a:gd name="T11" fmla="*/ 310 h 371"/>
              <a:gd name="T12" fmla="*/ 63 w 255"/>
              <a:gd name="T13" fmla="*/ 362 h 371"/>
              <a:gd name="T14" fmla="*/ 0 w 255"/>
              <a:gd name="T15" fmla="*/ 371 h 371"/>
              <a:gd name="T16" fmla="*/ 2 w 255"/>
              <a:gd name="T17" fmla="*/ 267 h 371"/>
              <a:gd name="T18" fmla="*/ 52 w 255"/>
              <a:gd name="T19" fmla="*/ 0 h 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5" h="371">
                <a:moveTo>
                  <a:pt x="52" y="0"/>
                </a:moveTo>
                <a:lnTo>
                  <a:pt x="212" y="0"/>
                </a:lnTo>
                <a:lnTo>
                  <a:pt x="255" y="227"/>
                </a:lnTo>
                <a:lnTo>
                  <a:pt x="234" y="257"/>
                </a:lnTo>
                <a:lnTo>
                  <a:pt x="244" y="310"/>
                </a:lnTo>
                <a:lnTo>
                  <a:pt x="66" y="310"/>
                </a:lnTo>
                <a:lnTo>
                  <a:pt x="63" y="362"/>
                </a:lnTo>
                <a:lnTo>
                  <a:pt x="0" y="371"/>
                </a:lnTo>
                <a:lnTo>
                  <a:pt x="2" y="267"/>
                </a:lnTo>
                <a:lnTo>
                  <a:pt x="52" y="0"/>
                </a:lnTo>
                <a:close/>
              </a:path>
            </a:pathLst>
          </a:custGeom>
          <a:solidFill>
            <a:srgbClr val="00477F"/>
          </a:solidFill>
          <a:ln w="12700">
            <a:solidFill>
              <a:schemeClr val="bg1">
                <a:lumMod val="50000"/>
              </a:schemeClr>
            </a:solidFill>
            <a:prstDash val="solid"/>
            <a:round/>
            <a:headEnd/>
            <a:tailEnd/>
          </a:ln>
          <a:effectLst/>
        </p:spPr>
        <p:txBody>
          <a:bodyPr/>
          <a:lstStyle/>
          <a:p>
            <a:pPr algn="ctr" eaLnBrk="0" hangingPunct="0">
              <a:spcBef>
                <a:spcPct val="50000"/>
              </a:spcBef>
              <a:defRPr/>
            </a:pPr>
            <a:endParaRPr lang="en-US" sz="1400" b="1" kern="0" dirty="0"/>
          </a:p>
        </p:txBody>
      </p:sp>
      <p:sp>
        <p:nvSpPr>
          <p:cNvPr id="178" name="Freeform 230"/>
          <p:cNvSpPr>
            <a:spLocks/>
          </p:cNvSpPr>
          <p:nvPr/>
        </p:nvSpPr>
        <p:spPr bwMode="auto">
          <a:xfrm>
            <a:off x="7223862" y="4866545"/>
            <a:ext cx="1035050" cy="1022350"/>
          </a:xfrm>
          <a:custGeom>
            <a:avLst/>
            <a:gdLst>
              <a:gd name="T0" fmla="*/ 2 w 547"/>
              <a:gd name="T1" fmla="*/ 0 h 478"/>
              <a:gd name="T2" fmla="*/ 182 w 547"/>
              <a:gd name="T3" fmla="*/ 0 h 478"/>
              <a:gd name="T4" fmla="*/ 206 w 547"/>
              <a:gd name="T5" fmla="*/ 48 h 478"/>
              <a:gd name="T6" fmla="*/ 424 w 547"/>
              <a:gd name="T7" fmla="*/ 48 h 478"/>
              <a:gd name="T8" fmla="*/ 430 w 547"/>
              <a:gd name="T9" fmla="*/ 90 h 478"/>
              <a:gd name="T10" fmla="*/ 507 w 547"/>
              <a:gd name="T11" fmla="*/ 229 h 478"/>
              <a:gd name="T12" fmla="*/ 537 w 547"/>
              <a:gd name="T13" fmla="*/ 330 h 478"/>
              <a:gd name="T14" fmla="*/ 547 w 547"/>
              <a:gd name="T15" fmla="*/ 400 h 478"/>
              <a:gd name="T16" fmla="*/ 471 w 547"/>
              <a:gd name="T17" fmla="*/ 472 h 478"/>
              <a:gd name="T18" fmla="*/ 408 w 547"/>
              <a:gd name="T19" fmla="*/ 478 h 478"/>
              <a:gd name="T20" fmla="*/ 390 w 547"/>
              <a:gd name="T21" fmla="*/ 332 h 478"/>
              <a:gd name="T22" fmla="*/ 370 w 547"/>
              <a:gd name="T23" fmla="*/ 334 h 478"/>
              <a:gd name="T24" fmla="*/ 308 w 547"/>
              <a:gd name="T25" fmla="*/ 246 h 478"/>
              <a:gd name="T26" fmla="*/ 322 w 547"/>
              <a:gd name="T27" fmla="*/ 173 h 478"/>
              <a:gd name="T28" fmla="*/ 252 w 547"/>
              <a:gd name="T29" fmla="*/ 94 h 478"/>
              <a:gd name="T30" fmla="*/ 160 w 547"/>
              <a:gd name="T31" fmla="*/ 117 h 478"/>
              <a:gd name="T32" fmla="*/ 89 w 547"/>
              <a:gd name="T33" fmla="*/ 54 h 478"/>
              <a:gd name="T34" fmla="*/ 0 w 547"/>
              <a:gd name="T35" fmla="*/ 52 h 478"/>
              <a:gd name="T36" fmla="*/ 2 w 547"/>
              <a:gd name="T37" fmla="*/ 0 h 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47" h="478">
                <a:moveTo>
                  <a:pt x="2" y="0"/>
                </a:moveTo>
                <a:lnTo>
                  <a:pt x="182" y="0"/>
                </a:lnTo>
                <a:lnTo>
                  <a:pt x="206" y="48"/>
                </a:lnTo>
                <a:lnTo>
                  <a:pt x="424" y="48"/>
                </a:lnTo>
                <a:lnTo>
                  <a:pt x="430" y="90"/>
                </a:lnTo>
                <a:lnTo>
                  <a:pt x="507" y="229"/>
                </a:lnTo>
                <a:lnTo>
                  <a:pt x="537" y="330"/>
                </a:lnTo>
                <a:lnTo>
                  <a:pt x="547" y="400"/>
                </a:lnTo>
                <a:lnTo>
                  <a:pt x="471" y="472"/>
                </a:lnTo>
                <a:lnTo>
                  <a:pt x="408" y="478"/>
                </a:lnTo>
                <a:lnTo>
                  <a:pt x="390" y="332"/>
                </a:lnTo>
                <a:lnTo>
                  <a:pt x="370" y="334"/>
                </a:lnTo>
                <a:lnTo>
                  <a:pt x="308" y="246"/>
                </a:lnTo>
                <a:lnTo>
                  <a:pt x="322" y="173"/>
                </a:lnTo>
                <a:lnTo>
                  <a:pt x="252" y="94"/>
                </a:lnTo>
                <a:lnTo>
                  <a:pt x="160" y="117"/>
                </a:lnTo>
                <a:lnTo>
                  <a:pt x="89" y="54"/>
                </a:lnTo>
                <a:lnTo>
                  <a:pt x="0" y="52"/>
                </a:lnTo>
                <a:lnTo>
                  <a:pt x="2" y="0"/>
                </a:lnTo>
                <a:close/>
              </a:path>
            </a:pathLst>
          </a:custGeom>
          <a:solidFill>
            <a:srgbClr val="00477F"/>
          </a:solidFill>
          <a:ln w="12700">
            <a:solidFill>
              <a:schemeClr val="bg1">
                <a:lumMod val="50000"/>
              </a:schemeClr>
            </a:solidFill>
            <a:prstDash val="solid"/>
            <a:round/>
            <a:headEnd/>
            <a:tailEnd/>
          </a:ln>
        </p:spPr>
        <p:txBody>
          <a:bodyPr/>
          <a:lstStyle/>
          <a:p>
            <a:pPr algn="ctr" eaLnBrk="0" hangingPunct="0">
              <a:spcBef>
                <a:spcPct val="50000"/>
              </a:spcBef>
              <a:defRPr/>
            </a:pPr>
            <a:endParaRPr lang="en-US" sz="1400" b="1" kern="0" dirty="0"/>
          </a:p>
        </p:txBody>
      </p:sp>
      <p:sp>
        <p:nvSpPr>
          <p:cNvPr id="182" name="Freeform 226"/>
          <p:cNvSpPr>
            <a:spLocks/>
          </p:cNvSpPr>
          <p:nvPr/>
        </p:nvSpPr>
        <p:spPr bwMode="auto">
          <a:xfrm>
            <a:off x="7777901" y="4142645"/>
            <a:ext cx="619125" cy="604838"/>
          </a:xfrm>
          <a:custGeom>
            <a:avLst/>
            <a:gdLst>
              <a:gd name="T0" fmla="*/ 13 w 327"/>
              <a:gd name="T1" fmla="*/ 34 h 283"/>
              <a:gd name="T2" fmla="*/ 47 w 327"/>
              <a:gd name="T3" fmla="*/ 0 h 283"/>
              <a:gd name="T4" fmla="*/ 147 w 327"/>
              <a:gd name="T5" fmla="*/ 0 h 283"/>
              <a:gd name="T6" fmla="*/ 158 w 327"/>
              <a:gd name="T7" fmla="*/ 20 h 283"/>
              <a:gd name="T8" fmla="*/ 234 w 327"/>
              <a:gd name="T9" fmla="*/ 20 h 283"/>
              <a:gd name="T10" fmla="*/ 327 w 327"/>
              <a:gd name="T11" fmla="*/ 121 h 283"/>
              <a:gd name="T12" fmla="*/ 242 w 327"/>
              <a:gd name="T13" fmla="*/ 210 h 283"/>
              <a:gd name="T14" fmla="*/ 178 w 327"/>
              <a:gd name="T15" fmla="*/ 232 h 283"/>
              <a:gd name="T16" fmla="*/ 170 w 327"/>
              <a:gd name="T17" fmla="*/ 283 h 283"/>
              <a:gd name="T18" fmla="*/ 137 w 327"/>
              <a:gd name="T19" fmla="*/ 224 h 283"/>
              <a:gd name="T20" fmla="*/ 0 w 327"/>
              <a:gd name="T21" fmla="*/ 62 h 283"/>
              <a:gd name="T22" fmla="*/ 13 w 327"/>
              <a:gd name="T23" fmla="*/ 34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27" h="283">
                <a:moveTo>
                  <a:pt x="13" y="34"/>
                </a:moveTo>
                <a:lnTo>
                  <a:pt x="47" y="0"/>
                </a:lnTo>
                <a:lnTo>
                  <a:pt x="147" y="0"/>
                </a:lnTo>
                <a:lnTo>
                  <a:pt x="158" y="20"/>
                </a:lnTo>
                <a:lnTo>
                  <a:pt x="234" y="20"/>
                </a:lnTo>
                <a:lnTo>
                  <a:pt x="327" y="121"/>
                </a:lnTo>
                <a:lnTo>
                  <a:pt x="242" y="210"/>
                </a:lnTo>
                <a:lnTo>
                  <a:pt x="178" y="232"/>
                </a:lnTo>
                <a:lnTo>
                  <a:pt x="170" y="283"/>
                </a:lnTo>
                <a:lnTo>
                  <a:pt x="137" y="224"/>
                </a:lnTo>
                <a:lnTo>
                  <a:pt x="0" y="62"/>
                </a:lnTo>
                <a:lnTo>
                  <a:pt x="13" y="34"/>
                </a:lnTo>
                <a:close/>
              </a:path>
            </a:pathLst>
          </a:custGeom>
          <a:solidFill>
            <a:srgbClr val="00477F"/>
          </a:solidFill>
          <a:ln w="12700">
            <a:solidFill>
              <a:schemeClr val="bg1">
                <a:lumMod val="50000"/>
              </a:schemeClr>
            </a:solidFill>
            <a:prstDash val="solid"/>
            <a:round/>
            <a:headEnd/>
            <a:tailEnd/>
          </a:ln>
        </p:spPr>
        <p:txBody>
          <a:bodyPr/>
          <a:lstStyle/>
          <a:p>
            <a:pPr algn="ctr" eaLnBrk="0" hangingPunct="0">
              <a:spcBef>
                <a:spcPct val="50000"/>
              </a:spcBef>
              <a:defRPr/>
            </a:pPr>
            <a:endParaRPr lang="en-US" sz="1400" b="1" kern="0" dirty="0"/>
          </a:p>
        </p:txBody>
      </p:sp>
      <p:sp>
        <p:nvSpPr>
          <p:cNvPr id="183" name="Freeform 227"/>
          <p:cNvSpPr>
            <a:spLocks/>
          </p:cNvSpPr>
          <p:nvPr/>
        </p:nvSpPr>
        <p:spPr bwMode="auto">
          <a:xfrm>
            <a:off x="7501676" y="4215671"/>
            <a:ext cx="598487" cy="758825"/>
          </a:xfrm>
          <a:custGeom>
            <a:avLst/>
            <a:gdLst>
              <a:gd name="T0" fmla="*/ 0 w 316"/>
              <a:gd name="T1" fmla="*/ 0 h 355"/>
              <a:gd name="T2" fmla="*/ 159 w 316"/>
              <a:gd name="T3" fmla="*/ 0 h 355"/>
              <a:gd name="T4" fmla="*/ 146 w 316"/>
              <a:gd name="T5" fmla="*/ 28 h 355"/>
              <a:gd name="T6" fmla="*/ 283 w 316"/>
              <a:gd name="T7" fmla="*/ 190 h 355"/>
              <a:gd name="T8" fmla="*/ 316 w 316"/>
              <a:gd name="T9" fmla="*/ 249 h 355"/>
              <a:gd name="T10" fmla="*/ 275 w 316"/>
              <a:gd name="T11" fmla="*/ 355 h 355"/>
              <a:gd name="T12" fmla="*/ 57 w 316"/>
              <a:gd name="T13" fmla="*/ 355 h 355"/>
              <a:gd name="T14" fmla="*/ 35 w 316"/>
              <a:gd name="T15" fmla="*/ 311 h 355"/>
              <a:gd name="T16" fmla="*/ 23 w 316"/>
              <a:gd name="T17" fmla="*/ 255 h 355"/>
              <a:gd name="T18" fmla="*/ 45 w 316"/>
              <a:gd name="T19" fmla="*/ 224 h 355"/>
              <a:gd name="T20" fmla="*/ 0 w 316"/>
              <a:gd name="T21" fmla="*/ 0 h 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6" h="355">
                <a:moveTo>
                  <a:pt x="0" y="0"/>
                </a:moveTo>
                <a:lnTo>
                  <a:pt x="159" y="0"/>
                </a:lnTo>
                <a:lnTo>
                  <a:pt x="146" y="28"/>
                </a:lnTo>
                <a:lnTo>
                  <a:pt x="283" y="190"/>
                </a:lnTo>
                <a:lnTo>
                  <a:pt x="316" y="249"/>
                </a:lnTo>
                <a:lnTo>
                  <a:pt x="275" y="355"/>
                </a:lnTo>
                <a:lnTo>
                  <a:pt x="57" y="355"/>
                </a:lnTo>
                <a:lnTo>
                  <a:pt x="35" y="311"/>
                </a:lnTo>
                <a:lnTo>
                  <a:pt x="23" y="255"/>
                </a:lnTo>
                <a:lnTo>
                  <a:pt x="45" y="224"/>
                </a:lnTo>
                <a:lnTo>
                  <a:pt x="0" y="0"/>
                </a:lnTo>
                <a:close/>
              </a:path>
            </a:pathLst>
          </a:custGeom>
          <a:solidFill>
            <a:srgbClr val="00477F"/>
          </a:solidFill>
          <a:ln w="12700">
            <a:solidFill>
              <a:schemeClr val="bg1">
                <a:lumMod val="50000"/>
              </a:schemeClr>
            </a:solidFill>
            <a:prstDash val="solid"/>
            <a:round/>
            <a:headEnd/>
            <a:tailEnd/>
          </a:ln>
        </p:spPr>
        <p:txBody>
          <a:bodyPr/>
          <a:lstStyle/>
          <a:p>
            <a:pPr algn="ctr" eaLnBrk="0" hangingPunct="0">
              <a:spcBef>
                <a:spcPct val="50000"/>
              </a:spcBef>
              <a:defRPr/>
            </a:pPr>
            <a:endParaRPr lang="en-US" sz="1400" b="1" kern="0" dirty="0"/>
          </a:p>
        </p:txBody>
      </p:sp>
      <p:sp>
        <p:nvSpPr>
          <p:cNvPr id="192" name="Freeform 200"/>
          <p:cNvSpPr>
            <a:spLocks/>
          </p:cNvSpPr>
          <p:nvPr/>
        </p:nvSpPr>
        <p:spPr bwMode="auto">
          <a:xfrm>
            <a:off x="7006376" y="3398109"/>
            <a:ext cx="930275" cy="568325"/>
          </a:xfrm>
          <a:custGeom>
            <a:avLst/>
            <a:gdLst>
              <a:gd name="T0" fmla="*/ 0 w 492"/>
              <a:gd name="T1" fmla="*/ 266 h 266"/>
              <a:gd name="T2" fmla="*/ 28 w 492"/>
              <a:gd name="T3" fmla="*/ 196 h 266"/>
              <a:gd name="T4" fmla="*/ 93 w 492"/>
              <a:gd name="T5" fmla="*/ 153 h 266"/>
              <a:gd name="T6" fmla="*/ 228 w 492"/>
              <a:gd name="T7" fmla="*/ 125 h 266"/>
              <a:gd name="T8" fmla="*/ 310 w 492"/>
              <a:gd name="T9" fmla="*/ 18 h 266"/>
              <a:gd name="T10" fmla="*/ 310 w 492"/>
              <a:gd name="T11" fmla="*/ 0 h 266"/>
              <a:gd name="T12" fmla="*/ 401 w 492"/>
              <a:gd name="T13" fmla="*/ 73 h 266"/>
              <a:gd name="T14" fmla="*/ 438 w 492"/>
              <a:gd name="T15" fmla="*/ 61 h 266"/>
              <a:gd name="T16" fmla="*/ 460 w 492"/>
              <a:gd name="T17" fmla="*/ 83 h 266"/>
              <a:gd name="T18" fmla="*/ 492 w 492"/>
              <a:gd name="T19" fmla="*/ 169 h 266"/>
              <a:gd name="T20" fmla="*/ 366 w 492"/>
              <a:gd name="T21" fmla="*/ 228 h 266"/>
              <a:gd name="T22" fmla="*/ 348 w 492"/>
              <a:gd name="T23" fmla="*/ 248 h 266"/>
              <a:gd name="T24" fmla="*/ 103 w 492"/>
              <a:gd name="T25" fmla="*/ 248 h 266"/>
              <a:gd name="T26" fmla="*/ 103 w 492"/>
              <a:gd name="T27" fmla="*/ 266 h 266"/>
              <a:gd name="T28" fmla="*/ 0 w 492"/>
              <a:gd name="T29" fmla="*/ 266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92" h="266">
                <a:moveTo>
                  <a:pt x="0" y="266"/>
                </a:moveTo>
                <a:lnTo>
                  <a:pt x="28" y="196"/>
                </a:lnTo>
                <a:lnTo>
                  <a:pt x="93" y="153"/>
                </a:lnTo>
                <a:lnTo>
                  <a:pt x="228" y="125"/>
                </a:lnTo>
                <a:lnTo>
                  <a:pt x="310" y="18"/>
                </a:lnTo>
                <a:lnTo>
                  <a:pt x="310" y="0"/>
                </a:lnTo>
                <a:lnTo>
                  <a:pt x="401" y="73"/>
                </a:lnTo>
                <a:lnTo>
                  <a:pt x="438" y="61"/>
                </a:lnTo>
                <a:lnTo>
                  <a:pt x="460" y="83"/>
                </a:lnTo>
                <a:lnTo>
                  <a:pt x="492" y="169"/>
                </a:lnTo>
                <a:lnTo>
                  <a:pt x="366" y="228"/>
                </a:lnTo>
                <a:lnTo>
                  <a:pt x="348" y="248"/>
                </a:lnTo>
                <a:lnTo>
                  <a:pt x="103" y="248"/>
                </a:lnTo>
                <a:lnTo>
                  <a:pt x="103" y="266"/>
                </a:lnTo>
                <a:lnTo>
                  <a:pt x="0" y="266"/>
                </a:lnTo>
                <a:close/>
              </a:path>
            </a:pathLst>
          </a:custGeom>
          <a:solidFill>
            <a:srgbClr val="00477F"/>
          </a:solidFill>
          <a:ln w="12700">
            <a:solidFill>
              <a:schemeClr val="bg1">
                <a:lumMod val="50000"/>
              </a:schemeClr>
            </a:solidFill>
            <a:prstDash val="solid"/>
            <a:round/>
            <a:headEnd/>
            <a:tailEnd/>
          </a:ln>
          <a:effectLst/>
        </p:spPr>
        <p:txBody>
          <a:bodyPr/>
          <a:lstStyle/>
          <a:p>
            <a:pPr algn="ctr" eaLnBrk="0" hangingPunct="0">
              <a:spcBef>
                <a:spcPct val="50000"/>
              </a:spcBef>
              <a:defRPr/>
            </a:pPr>
            <a:endParaRPr lang="en-US" sz="1400" b="1" kern="0" dirty="0"/>
          </a:p>
        </p:txBody>
      </p:sp>
      <p:sp>
        <p:nvSpPr>
          <p:cNvPr id="193" name="Freeform 201"/>
          <p:cNvSpPr>
            <a:spLocks/>
          </p:cNvSpPr>
          <p:nvPr/>
        </p:nvSpPr>
        <p:spPr bwMode="auto">
          <a:xfrm>
            <a:off x="6927001" y="3902934"/>
            <a:ext cx="1089025" cy="314325"/>
          </a:xfrm>
          <a:custGeom>
            <a:avLst/>
            <a:gdLst>
              <a:gd name="T0" fmla="*/ 51 w 575"/>
              <a:gd name="T1" fmla="*/ 16 h 147"/>
              <a:gd name="T2" fmla="*/ 151 w 575"/>
              <a:gd name="T3" fmla="*/ 16 h 147"/>
              <a:gd name="T4" fmla="*/ 151 w 575"/>
              <a:gd name="T5" fmla="*/ 0 h 147"/>
              <a:gd name="T6" fmla="*/ 575 w 575"/>
              <a:gd name="T7" fmla="*/ 0 h 147"/>
              <a:gd name="T8" fmla="*/ 567 w 575"/>
              <a:gd name="T9" fmla="*/ 32 h 147"/>
              <a:gd name="T10" fmla="*/ 397 w 575"/>
              <a:gd name="T11" fmla="*/ 105 h 147"/>
              <a:gd name="T12" fmla="*/ 381 w 575"/>
              <a:gd name="T13" fmla="*/ 147 h 147"/>
              <a:gd name="T14" fmla="*/ 0 w 575"/>
              <a:gd name="T15" fmla="*/ 147 h 147"/>
              <a:gd name="T16" fmla="*/ 51 w 575"/>
              <a:gd name="T17" fmla="*/ 16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5" h="147">
                <a:moveTo>
                  <a:pt x="51" y="16"/>
                </a:moveTo>
                <a:lnTo>
                  <a:pt x="151" y="16"/>
                </a:lnTo>
                <a:lnTo>
                  <a:pt x="151" y="0"/>
                </a:lnTo>
                <a:lnTo>
                  <a:pt x="575" y="0"/>
                </a:lnTo>
                <a:lnTo>
                  <a:pt x="567" y="32"/>
                </a:lnTo>
                <a:lnTo>
                  <a:pt x="397" y="105"/>
                </a:lnTo>
                <a:lnTo>
                  <a:pt x="381" y="147"/>
                </a:lnTo>
                <a:lnTo>
                  <a:pt x="0" y="147"/>
                </a:lnTo>
                <a:lnTo>
                  <a:pt x="51" y="16"/>
                </a:lnTo>
                <a:close/>
              </a:path>
            </a:pathLst>
          </a:custGeom>
          <a:solidFill>
            <a:srgbClr val="00477F"/>
          </a:solidFill>
          <a:ln w="12700">
            <a:solidFill>
              <a:schemeClr val="bg1">
                <a:lumMod val="50000"/>
              </a:schemeClr>
            </a:solidFill>
            <a:prstDash val="solid"/>
            <a:round/>
            <a:headEnd/>
            <a:tailEnd/>
          </a:ln>
          <a:effectLst/>
        </p:spPr>
        <p:txBody>
          <a:bodyPr/>
          <a:lstStyle/>
          <a:p>
            <a:pPr algn="ctr" eaLnBrk="0" hangingPunct="0">
              <a:spcBef>
                <a:spcPct val="50000"/>
              </a:spcBef>
              <a:defRPr/>
            </a:pPr>
            <a:endParaRPr lang="en-US" sz="1400" b="1" kern="0" dirty="0"/>
          </a:p>
        </p:txBody>
      </p:sp>
      <p:sp>
        <p:nvSpPr>
          <p:cNvPr id="194" name="Freeform 202"/>
          <p:cNvSpPr>
            <a:spLocks/>
          </p:cNvSpPr>
          <p:nvPr/>
        </p:nvSpPr>
        <p:spPr bwMode="auto">
          <a:xfrm>
            <a:off x="8693887" y="3285395"/>
            <a:ext cx="146050" cy="285750"/>
          </a:xfrm>
          <a:custGeom>
            <a:avLst/>
            <a:gdLst>
              <a:gd name="T0" fmla="*/ 66 w 77"/>
              <a:gd name="T1" fmla="*/ 0 h 134"/>
              <a:gd name="T2" fmla="*/ 0 w 77"/>
              <a:gd name="T3" fmla="*/ 0 h 134"/>
              <a:gd name="T4" fmla="*/ 0 w 77"/>
              <a:gd name="T5" fmla="*/ 134 h 134"/>
              <a:gd name="T6" fmla="*/ 64 w 77"/>
              <a:gd name="T7" fmla="*/ 134 h 134"/>
              <a:gd name="T8" fmla="*/ 77 w 77"/>
              <a:gd name="T9" fmla="*/ 113 h 134"/>
              <a:gd name="T10" fmla="*/ 44 w 77"/>
              <a:gd name="T11" fmla="*/ 71 h 134"/>
              <a:gd name="T12" fmla="*/ 45 w 77"/>
              <a:gd name="T13" fmla="*/ 34 h 134"/>
              <a:gd name="T14" fmla="*/ 66 w 77"/>
              <a:gd name="T15" fmla="*/ 0 h 1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 h="134">
                <a:moveTo>
                  <a:pt x="66" y="0"/>
                </a:moveTo>
                <a:lnTo>
                  <a:pt x="0" y="0"/>
                </a:lnTo>
                <a:lnTo>
                  <a:pt x="0" y="134"/>
                </a:lnTo>
                <a:lnTo>
                  <a:pt x="64" y="134"/>
                </a:lnTo>
                <a:lnTo>
                  <a:pt x="77" y="113"/>
                </a:lnTo>
                <a:lnTo>
                  <a:pt x="44" y="71"/>
                </a:lnTo>
                <a:lnTo>
                  <a:pt x="45" y="34"/>
                </a:lnTo>
                <a:lnTo>
                  <a:pt x="66" y="0"/>
                </a:lnTo>
                <a:close/>
              </a:path>
            </a:pathLst>
          </a:custGeom>
          <a:solidFill>
            <a:srgbClr val="929196"/>
          </a:solidFill>
          <a:ln w="12700">
            <a:solidFill>
              <a:schemeClr val="bg1">
                <a:lumMod val="50000"/>
              </a:schemeClr>
            </a:solidFill>
            <a:prstDash val="solid"/>
            <a:round/>
            <a:headEnd/>
            <a:tailEnd/>
          </a:ln>
        </p:spPr>
        <p:txBody>
          <a:bodyPr/>
          <a:lstStyle/>
          <a:p>
            <a:pPr algn="ctr" eaLnBrk="0" hangingPunct="0">
              <a:spcBef>
                <a:spcPct val="50000"/>
              </a:spcBef>
              <a:defRPr/>
            </a:pPr>
            <a:endParaRPr lang="en-US" sz="1400" b="1" kern="0" dirty="0"/>
          </a:p>
        </p:txBody>
      </p:sp>
      <p:sp>
        <p:nvSpPr>
          <p:cNvPr id="189" name="Freeform 220" descr="Large confetti"/>
          <p:cNvSpPr>
            <a:spLocks/>
          </p:cNvSpPr>
          <p:nvPr/>
        </p:nvSpPr>
        <p:spPr bwMode="auto">
          <a:xfrm>
            <a:off x="8274788" y="3323495"/>
            <a:ext cx="542925" cy="395288"/>
          </a:xfrm>
          <a:custGeom>
            <a:avLst/>
            <a:gdLst>
              <a:gd name="T0" fmla="*/ 0 w 287"/>
              <a:gd name="T1" fmla="*/ 0 h 185"/>
              <a:gd name="T2" fmla="*/ 223 w 287"/>
              <a:gd name="T3" fmla="*/ 0 h 185"/>
              <a:gd name="T4" fmla="*/ 223 w 287"/>
              <a:gd name="T5" fmla="*/ 115 h 185"/>
              <a:gd name="T6" fmla="*/ 287 w 287"/>
              <a:gd name="T7" fmla="*/ 115 h 185"/>
              <a:gd name="T8" fmla="*/ 251 w 287"/>
              <a:gd name="T9" fmla="*/ 185 h 185"/>
              <a:gd name="T10" fmla="*/ 175 w 287"/>
              <a:gd name="T11" fmla="*/ 165 h 185"/>
              <a:gd name="T12" fmla="*/ 150 w 287"/>
              <a:gd name="T13" fmla="*/ 73 h 185"/>
              <a:gd name="T14" fmla="*/ 141 w 287"/>
              <a:gd name="T15" fmla="*/ 51 h 185"/>
              <a:gd name="T16" fmla="*/ 86 w 287"/>
              <a:gd name="T17" fmla="*/ 34 h 185"/>
              <a:gd name="T18" fmla="*/ 0 w 287"/>
              <a:gd name="T19" fmla="*/ 75 h 185"/>
              <a:gd name="T20" fmla="*/ 0 w 287"/>
              <a:gd name="T21" fmla="*/ 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7" h="185">
                <a:moveTo>
                  <a:pt x="0" y="0"/>
                </a:moveTo>
                <a:lnTo>
                  <a:pt x="223" y="0"/>
                </a:lnTo>
                <a:lnTo>
                  <a:pt x="223" y="115"/>
                </a:lnTo>
                <a:lnTo>
                  <a:pt x="287" y="115"/>
                </a:lnTo>
                <a:lnTo>
                  <a:pt x="251" y="185"/>
                </a:lnTo>
                <a:lnTo>
                  <a:pt x="175" y="165"/>
                </a:lnTo>
                <a:lnTo>
                  <a:pt x="150" y="73"/>
                </a:lnTo>
                <a:lnTo>
                  <a:pt x="141" y="51"/>
                </a:lnTo>
                <a:lnTo>
                  <a:pt x="86" y="34"/>
                </a:lnTo>
                <a:lnTo>
                  <a:pt x="0" y="75"/>
                </a:lnTo>
                <a:lnTo>
                  <a:pt x="0" y="0"/>
                </a:lnTo>
                <a:close/>
              </a:path>
            </a:pathLst>
          </a:custGeom>
          <a:solidFill>
            <a:srgbClr val="929196"/>
          </a:solidFill>
          <a:ln w="12700">
            <a:solidFill>
              <a:schemeClr val="bg1">
                <a:lumMod val="50000"/>
              </a:schemeClr>
            </a:solidFill>
            <a:prstDash val="solid"/>
            <a:round/>
            <a:headEnd/>
            <a:tailEnd/>
          </a:ln>
        </p:spPr>
        <p:txBody>
          <a:bodyPr/>
          <a:lstStyle/>
          <a:p>
            <a:pPr algn="ctr" eaLnBrk="0" hangingPunct="0">
              <a:spcBef>
                <a:spcPct val="50000"/>
              </a:spcBef>
              <a:defRPr/>
            </a:pPr>
            <a:endParaRPr lang="en-US" sz="1400" b="1" kern="0" dirty="0"/>
          </a:p>
        </p:txBody>
      </p:sp>
      <p:sp>
        <p:nvSpPr>
          <p:cNvPr id="181" name="Text Box 271"/>
          <p:cNvSpPr txBox="1">
            <a:spLocks noChangeArrowheads="1"/>
          </p:cNvSpPr>
          <p:nvPr/>
        </p:nvSpPr>
        <p:spPr bwMode="auto">
          <a:xfrm>
            <a:off x="7017487" y="3970215"/>
            <a:ext cx="1379538" cy="52322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algn="ctr" eaLnBrk="0" hangingPunct="0">
              <a:spcBef>
                <a:spcPct val="50000"/>
              </a:spcBef>
              <a:defRPr/>
            </a:pPr>
            <a:r>
              <a:rPr lang="en-US" altLang="en-US" sz="1400" b="1" kern="0" dirty="0">
                <a:solidFill>
                  <a:schemeClr val="bg1"/>
                </a:solidFill>
              </a:rPr>
              <a:t>Southeast ATTC (4)</a:t>
            </a:r>
          </a:p>
        </p:txBody>
      </p:sp>
      <p:sp>
        <p:nvSpPr>
          <p:cNvPr id="190" name="Text Box 272"/>
          <p:cNvSpPr txBox="1">
            <a:spLocks noChangeArrowheads="1"/>
          </p:cNvSpPr>
          <p:nvPr/>
        </p:nvSpPr>
        <p:spPr bwMode="auto">
          <a:xfrm>
            <a:off x="7845368" y="3124200"/>
            <a:ext cx="1052512" cy="73866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algn="ctr" eaLnBrk="0" hangingPunct="0">
              <a:spcBef>
                <a:spcPct val="50000"/>
              </a:spcBef>
              <a:defRPr/>
            </a:pPr>
            <a:r>
              <a:rPr lang="en-US" altLang="en-US" sz="1400" b="1" kern="0" dirty="0"/>
              <a:t>Central East</a:t>
            </a:r>
            <a:br>
              <a:rPr lang="en-US" altLang="en-US" sz="1400" b="1" kern="0" dirty="0"/>
            </a:br>
            <a:r>
              <a:rPr lang="en-US" altLang="en-US" sz="1400" b="1" kern="0" dirty="0"/>
              <a:t>ATTC (3)</a:t>
            </a:r>
          </a:p>
        </p:txBody>
      </p:sp>
      <p:sp>
        <p:nvSpPr>
          <p:cNvPr id="200" name="Freeform 236"/>
          <p:cNvSpPr>
            <a:spLocks/>
          </p:cNvSpPr>
          <p:nvPr/>
        </p:nvSpPr>
        <p:spPr bwMode="auto">
          <a:xfrm>
            <a:off x="3683738" y="1589945"/>
            <a:ext cx="1514475" cy="882650"/>
          </a:xfrm>
          <a:custGeom>
            <a:avLst/>
            <a:gdLst>
              <a:gd name="T0" fmla="*/ 2 w 800"/>
              <a:gd name="T1" fmla="*/ 0 h 413"/>
              <a:gd name="T2" fmla="*/ 800 w 800"/>
              <a:gd name="T3" fmla="*/ 0 h 413"/>
              <a:gd name="T4" fmla="*/ 800 w 800"/>
              <a:gd name="T5" fmla="*/ 358 h 413"/>
              <a:gd name="T6" fmla="*/ 329 w 800"/>
              <a:gd name="T7" fmla="*/ 358 h 413"/>
              <a:gd name="T8" fmla="*/ 329 w 800"/>
              <a:gd name="T9" fmla="*/ 380 h 413"/>
              <a:gd name="T10" fmla="*/ 216 w 800"/>
              <a:gd name="T11" fmla="*/ 413 h 413"/>
              <a:gd name="T12" fmla="*/ 149 w 800"/>
              <a:gd name="T13" fmla="*/ 298 h 413"/>
              <a:gd name="T14" fmla="*/ 109 w 800"/>
              <a:gd name="T15" fmla="*/ 314 h 413"/>
              <a:gd name="T16" fmla="*/ 99 w 800"/>
              <a:gd name="T17" fmla="*/ 292 h 413"/>
              <a:gd name="T18" fmla="*/ 123 w 800"/>
              <a:gd name="T19" fmla="*/ 231 h 413"/>
              <a:gd name="T20" fmla="*/ 0 w 800"/>
              <a:gd name="T21" fmla="*/ 104 h 413"/>
              <a:gd name="T22" fmla="*/ 2 w 800"/>
              <a:gd name="T23" fmla="*/ 0 h 4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00" h="413">
                <a:moveTo>
                  <a:pt x="2" y="0"/>
                </a:moveTo>
                <a:lnTo>
                  <a:pt x="800" y="0"/>
                </a:lnTo>
                <a:lnTo>
                  <a:pt x="800" y="358"/>
                </a:lnTo>
                <a:lnTo>
                  <a:pt x="329" y="358"/>
                </a:lnTo>
                <a:lnTo>
                  <a:pt x="329" y="380"/>
                </a:lnTo>
                <a:lnTo>
                  <a:pt x="216" y="413"/>
                </a:lnTo>
                <a:lnTo>
                  <a:pt x="149" y="298"/>
                </a:lnTo>
                <a:lnTo>
                  <a:pt x="109" y="314"/>
                </a:lnTo>
                <a:lnTo>
                  <a:pt x="99" y="292"/>
                </a:lnTo>
                <a:lnTo>
                  <a:pt x="123" y="231"/>
                </a:lnTo>
                <a:lnTo>
                  <a:pt x="0" y="104"/>
                </a:lnTo>
                <a:lnTo>
                  <a:pt x="2" y="0"/>
                </a:lnTo>
                <a:close/>
              </a:path>
            </a:pathLst>
          </a:custGeom>
          <a:solidFill>
            <a:srgbClr val="D3D3D5"/>
          </a:solidFill>
          <a:ln w="12700">
            <a:solidFill>
              <a:schemeClr val="bg1">
                <a:lumMod val="50000"/>
              </a:schemeClr>
            </a:solidFill>
            <a:prstDash val="solid"/>
            <a:round/>
            <a:headEnd/>
            <a:tailEnd/>
          </a:ln>
        </p:spPr>
        <p:txBody>
          <a:bodyPr/>
          <a:lstStyle/>
          <a:p>
            <a:pPr algn="ctr" eaLnBrk="0" hangingPunct="0">
              <a:spcBef>
                <a:spcPct val="50000"/>
              </a:spcBef>
              <a:defRPr/>
            </a:pPr>
            <a:endParaRPr lang="en-US" sz="1400" b="1" kern="0" dirty="0"/>
          </a:p>
        </p:txBody>
      </p:sp>
      <p:sp>
        <p:nvSpPr>
          <p:cNvPr id="201" name="Rectangle 237"/>
          <p:cNvSpPr>
            <a:spLocks noChangeArrowheads="1"/>
          </p:cNvSpPr>
          <p:nvPr/>
        </p:nvSpPr>
        <p:spPr bwMode="auto">
          <a:xfrm>
            <a:off x="4313975" y="2350359"/>
            <a:ext cx="876300" cy="731837"/>
          </a:xfrm>
          <a:prstGeom prst="rect">
            <a:avLst/>
          </a:prstGeom>
          <a:solidFill>
            <a:srgbClr val="D3D3D5"/>
          </a:solidFill>
          <a:ln w="12700">
            <a:solidFill>
              <a:schemeClr val="bg1">
                <a:lumMod val="50000"/>
              </a:schemeClr>
            </a:solidFill>
            <a:miter lim="800000"/>
            <a:headEnd/>
            <a:tailEnd/>
          </a:ln>
        </p:spPr>
        <p:txBody>
          <a:bodyPr/>
          <a:lstStyle/>
          <a:p>
            <a:pPr algn="ctr" eaLnBrk="0" hangingPunct="0">
              <a:spcBef>
                <a:spcPct val="50000"/>
              </a:spcBef>
              <a:defRPr/>
            </a:pPr>
            <a:endParaRPr lang="en-US" sz="1400" b="1" kern="0" dirty="0"/>
          </a:p>
        </p:txBody>
      </p:sp>
      <p:sp>
        <p:nvSpPr>
          <p:cNvPr id="202" name="Freeform 238"/>
          <p:cNvSpPr>
            <a:spLocks/>
          </p:cNvSpPr>
          <p:nvPr/>
        </p:nvSpPr>
        <p:spPr bwMode="auto">
          <a:xfrm>
            <a:off x="3963138" y="2890109"/>
            <a:ext cx="627063" cy="911225"/>
          </a:xfrm>
          <a:custGeom>
            <a:avLst/>
            <a:gdLst>
              <a:gd name="T0" fmla="*/ 195 w 332"/>
              <a:gd name="T1" fmla="*/ 81 h 426"/>
              <a:gd name="T2" fmla="*/ 332 w 332"/>
              <a:gd name="T3" fmla="*/ 81 h 426"/>
              <a:gd name="T4" fmla="*/ 332 w 332"/>
              <a:gd name="T5" fmla="*/ 426 h 426"/>
              <a:gd name="T6" fmla="*/ 0 w 332"/>
              <a:gd name="T7" fmla="*/ 426 h 426"/>
              <a:gd name="T8" fmla="*/ 0 w 332"/>
              <a:gd name="T9" fmla="*/ 0 h 426"/>
              <a:gd name="T10" fmla="*/ 195 w 332"/>
              <a:gd name="T11" fmla="*/ 0 h 426"/>
              <a:gd name="T12" fmla="*/ 195 w 332"/>
              <a:gd name="T13" fmla="*/ 81 h 426"/>
            </a:gdLst>
            <a:ahLst/>
            <a:cxnLst>
              <a:cxn ang="0">
                <a:pos x="T0" y="T1"/>
              </a:cxn>
              <a:cxn ang="0">
                <a:pos x="T2" y="T3"/>
              </a:cxn>
              <a:cxn ang="0">
                <a:pos x="T4" y="T5"/>
              </a:cxn>
              <a:cxn ang="0">
                <a:pos x="T6" y="T7"/>
              </a:cxn>
              <a:cxn ang="0">
                <a:pos x="T8" y="T9"/>
              </a:cxn>
              <a:cxn ang="0">
                <a:pos x="T10" y="T11"/>
              </a:cxn>
              <a:cxn ang="0">
                <a:pos x="T12" y="T13"/>
              </a:cxn>
            </a:cxnLst>
            <a:rect l="0" t="0" r="r" b="b"/>
            <a:pathLst>
              <a:path w="332" h="426">
                <a:moveTo>
                  <a:pt x="195" y="81"/>
                </a:moveTo>
                <a:lnTo>
                  <a:pt x="332" y="81"/>
                </a:lnTo>
                <a:lnTo>
                  <a:pt x="332" y="426"/>
                </a:lnTo>
                <a:lnTo>
                  <a:pt x="0" y="426"/>
                </a:lnTo>
                <a:lnTo>
                  <a:pt x="0" y="0"/>
                </a:lnTo>
                <a:lnTo>
                  <a:pt x="195" y="0"/>
                </a:lnTo>
                <a:lnTo>
                  <a:pt x="195" y="81"/>
                </a:lnTo>
                <a:close/>
              </a:path>
            </a:pathLst>
          </a:custGeom>
          <a:solidFill>
            <a:srgbClr val="D3D3D5"/>
          </a:solidFill>
          <a:ln w="12700">
            <a:solidFill>
              <a:schemeClr val="bg1">
                <a:lumMod val="50000"/>
              </a:schemeClr>
            </a:solidFill>
            <a:prstDash val="solid"/>
            <a:round/>
            <a:headEnd/>
            <a:tailEnd/>
          </a:ln>
        </p:spPr>
        <p:txBody>
          <a:bodyPr/>
          <a:lstStyle/>
          <a:p>
            <a:pPr algn="ctr" eaLnBrk="0" hangingPunct="0">
              <a:spcBef>
                <a:spcPct val="50000"/>
              </a:spcBef>
              <a:defRPr/>
            </a:pPr>
            <a:endParaRPr lang="en-US" sz="1400" b="1" kern="0" dirty="0"/>
          </a:p>
        </p:txBody>
      </p:sp>
      <p:sp>
        <p:nvSpPr>
          <p:cNvPr id="203" name="Freeform 239"/>
          <p:cNvSpPr>
            <a:spLocks/>
          </p:cNvSpPr>
          <p:nvPr/>
        </p:nvSpPr>
        <p:spPr bwMode="auto">
          <a:xfrm>
            <a:off x="3229712" y="2890108"/>
            <a:ext cx="730250" cy="1331912"/>
          </a:xfrm>
          <a:custGeom>
            <a:avLst/>
            <a:gdLst>
              <a:gd name="T0" fmla="*/ 0 w 386"/>
              <a:gd name="T1" fmla="*/ 0 h 623"/>
              <a:gd name="T2" fmla="*/ 386 w 386"/>
              <a:gd name="T3" fmla="*/ 0 h 623"/>
              <a:gd name="T4" fmla="*/ 386 w 386"/>
              <a:gd name="T5" fmla="*/ 424 h 623"/>
              <a:gd name="T6" fmla="*/ 386 w 386"/>
              <a:gd name="T7" fmla="*/ 519 h 623"/>
              <a:gd name="T8" fmla="*/ 343 w 386"/>
              <a:gd name="T9" fmla="*/ 509 h 623"/>
              <a:gd name="T10" fmla="*/ 363 w 386"/>
              <a:gd name="T11" fmla="*/ 623 h 623"/>
              <a:gd name="T12" fmla="*/ 0 w 386"/>
              <a:gd name="T13" fmla="*/ 263 h 623"/>
              <a:gd name="T14" fmla="*/ 0 w 386"/>
              <a:gd name="T15" fmla="*/ 0 h 6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6" h="623">
                <a:moveTo>
                  <a:pt x="0" y="0"/>
                </a:moveTo>
                <a:lnTo>
                  <a:pt x="386" y="0"/>
                </a:lnTo>
                <a:lnTo>
                  <a:pt x="386" y="424"/>
                </a:lnTo>
                <a:lnTo>
                  <a:pt x="386" y="519"/>
                </a:lnTo>
                <a:lnTo>
                  <a:pt x="343" y="509"/>
                </a:lnTo>
                <a:lnTo>
                  <a:pt x="363" y="623"/>
                </a:lnTo>
                <a:lnTo>
                  <a:pt x="0" y="263"/>
                </a:lnTo>
                <a:lnTo>
                  <a:pt x="0" y="0"/>
                </a:lnTo>
                <a:close/>
              </a:path>
            </a:pathLst>
          </a:custGeom>
          <a:solidFill>
            <a:srgbClr val="93A444"/>
          </a:solidFill>
          <a:ln w="12700">
            <a:solidFill>
              <a:schemeClr val="bg1">
                <a:lumMod val="50000"/>
              </a:schemeClr>
            </a:solidFill>
            <a:prstDash val="solid"/>
            <a:round/>
            <a:headEnd/>
            <a:tailEnd/>
          </a:ln>
        </p:spPr>
        <p:txBody>
          <a:bodyPr/>
          <a:lstStyle/>
          <a:p>
            <a:pPr algn="ctr" eaLnBrk="0" hangingPunct="0">
              <a:spcBef>
                <a:spcPct val="50000"/>
              </a:spcBef>
              <a:defRPr/>
            </a:pPr>
            <a:endParaRPr lang="en-US" sz="1400" b="1" kern="0" dirty="0"/>
          </a:p>
        </p:txBody>
      </p:sp>
      <p:sp>
        <p:nvSpPr>
          <p:cNvPr id="197" name="Rectangle 187" descr="Large checker board"/>
          <p:cNvSpPr>
            <a:spLocks noChangeArrowheads="1"/>
          </p:cNvSpPr>
          <p:nvPr/>
        </p:nvSpPr>
        <p:spPr bwMode="auto">
          <a:xfrm>
            <a:off x="4598137" y="3082196"/>
            <a:ext cx="846138" cy="708025"/>
          </a:xfrm>
          <a:prstGeom prst="rect">
            <a:avLst/>
          </a:prstGeom>
          <a:solidFill>
            <a:srgbClr val="D3D3D5"/>
          </a:solidFill>
          <a:ln w="12700">
            <a:solidFill>
              <a:schemeClr val="bg1">
                <a:lumMod val="50000"/>
              </a:schemeClr>
            </a:solidFill>
            <a:miter lim="800000"/>
            <a:headEnd/>
            <a:tailEnd/>
          </a:ln>
          <a:effectLst/>
        </p:spPr>
        <p:txBody>
          <a:bodyPr/>
          <a:lstStyle/>
          <a:p>
            <a:pPr algn="ctr" eaLnBrk="0" hangingPunct="0">
              <a:spcBef>
                <a:spcPct val="50000"/>
              </a:spcBef>
              <a:defRPr/>
            </a:pPr>
            <a:endParaRPr lang="en-US" sz="1400" b="1" kern="0" dirty="0"/>
          </a:p>
        </p:txBody>
      </p:sp>
      <p:sp>
        <p:nvSpPr>
          <p:cNvPr id="209" name="Freeform 255"/>
          <p:cNvSpPr>
            <a:spLocks/>
          </p:cNvSpPr>
          <p:nvPr/>
        </p:nvSpPr>
        <p:spPr bwMode="auto">
          <a:xfrm>
            <a:off x="2669325" y="1545495"/>
            <a:ext cx="906462" cy="636588"/>
          </a:xfrm>
          <a:custGeom>
            <a:avLst/>
            <a:gdLst>
              <a:gd name="T0" fmla="*/ 107 w 479"/>
              <a:gd name="T1" fmla="*/ 0 h 298"/>
              <a:gd name="T2" fmla="*/ 125 w 479"/>
              <a:gd name="T3" fmla="*/ 88 h 298"/>
              <a:gd name="T4" fmla="*/ 115 w 479"/>
              <a:gd name="T5" fmla="*/ 108 h 298"/>
              <a:gd name="T6" fmla="*/ 0 w 479"/>
              <a:gd name="T7" fmla="*/ 90 h 298"/>
              <a:gd name="T8" fmla="*/ 36 w 479"/>
              <a:gd name="T9" fmla="*/ 247 h 298"/>
              <a:gd name="T10" fmla="*/ 90 w 479"/>
              <a:gd name="T11" fmla="*/ 251 h 298"/>
              <a:gd name="T12" fmla="*/ 101 w 479"/>
              <a:gd name="T13" fmla="*/ 298 h 298"/>
              <a:gd name="T14" fmla="*/ 320 w 479"/>
              <a:gd name="T15" fmla="*/ 255 h 298"/>
              <a:gd name="T16" fmla="*/ 479 w 479"/>
              <a:gd name="T17" fmla="*/ 255 h 298"/>
              <a:gd name="T18" fmla="*/ 479 w 479"/>
              <a:gd name="T19" fmla="*/ 2 h 298"/>
              <a:gd name="T20" fmla="*/ 107 w 479"/>
              <a:gd name="T21" fmla="*/ 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79" h="298">
                <a:moveTo>
                  <a:pt x="107" y="0"/>
                </a:moveTo>
                <a:lnTo>
                  <a:pt x="125" y="88"/>
                </a:lnTo>
                <a:lnTo>
                  <a:pt x="115" y="108"/>
                </a:lnTo>
                <a:lnTo>
                  <a:pt x="0" y="90"/>
                </a:lnTo>
                <a:lnTo>
                  <a:pt x="36" y="247"/>
                </a:lnTo>
                <a:lnTo>
                  <a:pt x="90" y="251"/>
                </a:lnTo>
                <a:lnTo>
                  <a:pt x="101" y="298"/>
                </a:lnTo>
                <a:lnTo>
                  <a:pt x="320" y="255"/>
                </a:lnTo>
                <a:lnTo>
                  <a:pt x="479" y="255"/>
                </a:lnTo>
                <a:lnTo>
                  <a:pt x="479" y="2"/>
                </a:lnTo>
                <a:lnTo>
                  <a:pt x="107" y="0"/>
                </a:lnTo>
                <a:close/>
              </a:path>
            </a:pathLst>
          </a:custGeom>
          <a:solidFill>
            <a:srgbClr val="794400"/>
          </a:solidFill>
          <a:ln w="12700">
            <a:solidFill>
              <a:schemeClr val="bg1">
                <a:lumMod val="50000"/>
              </a:schemeClr>
            </a:solidFill>
            <a:prstDash val="solid"/>
            <a:round/>
            <a:headEnd/>
            <a:tailEnd/>
          </a:ln>
        </p:spPr>
        <p:txBody>
          <a:bodyPr/>
          <a:lstStyle/>
          <a:p>
            <a:pPr algn="ctr" eaLnBrk="0" hangingPunct="0">
              <a:spcBef>
                <a:spcPct val="50000"/>
              </a:spcBef>
              <a:defRPr/>
            </a:pPr>
            <a:endParaRPr lang="en-US" sz="1400" b="1" kern="0" dirty="0"/>
          </a:p>
        </p:txBody>
      </p:sp>
      <p:sp>
        <p:nvSpPr>
          <p:cNvPr id="210" name="Freeform 256"/>
          <p:cNvSpPr>
            <a:spLocks/>
          </p:cNvSpPr>
          <p:nvPr/>
        </p:nvSpPr>
        <p:spPr bwMode="auto">
          <a:xfrm>
            <a:off x="2661387" y="2074134"/>
            <a:ext cx="947738" cy="814387"/>
          </a:xfrm>
          <a:custGeom>
            <a:avLst/>
            <a:gdLst>
              <a:gd name="T0" fmla="*/ 32 w 501"/>
              <a:gd name="T1" fmla="*/ 0 h 381"/>
              <a:gd name="T2" fmla="*/ 88 w 501"/>
              <a:gd name="T3" fmla="*/ 2 h 381"/>
              <a:gd name="T4" fmla="*/ 101 w 501"/>
              <a:gd name="T5" fmla="*/ 51 h 381"/>
              <a:gd name="T6" fmla="*/ 314 w 501"/>
              <a:gd name="T7" fmla="*/ 8 h 381"/>
              <a:gd name="T8" fmla="*/ 477 w 501"/>
              <a:gd name="T9" fmla="*/ 8 h 381"/>
              <a:gd name="T10" fmla="*/ 501 w 501"/>
              <a:gd name="T11" fmla="*/ 47 h 381"/>
              <a:gd name="T12" fmla="*/ 467 w 501"/>
              <a:gd name="T13" fmla="*/ 190 h 381"/>
              <a:gd name="T14" fmla="*/ 489 w 501"/>
              <a:gd name="T15" fmla="*/ 196 h 381"/>
              <a:gd name="T16" fmla="*/ 489 w 501"/>
              <a:gd name="T17" fmla="*/ 381 h 381"/>
              <a:gd name="T18" fmla="*/ 14 w 501"/>
              <a:gd name="T19" fmla="*/ 381 h 381"/>
              <a:gd name="T20" fmla="*/ 0 w 501"/>
              <a:gd name="T21" fmla="*/ 299 h 381"/>
              <a:gd name="T22" fmla="*/ 32 w 501"/>
              <a:gd name="T23" fmla="*/ 0 h 3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01" h="381">
                <a:moveTo>
                  <a:pt x="32" y="0"/>
                </a:moveTo>
                <a:lnTo>
                  <a:pt x="88" y="2"/>
                </a:lnTo>
                <a:lnTo>
                  <a:pt x="101" y="51"/>
                </a:lnTo>
                <a:lnTo>
                  <a:pt x="314" y="8"/>
                </a:lnTo>
                <a:lnTo>
                  <a:pt x="477" y="8"/>
                </a:lnTo>
                <a:lnTo>
                  <a:pt x="501" y="47"/>
                </a:lnTo>
                <a:lnTo>
                  <a:pt x="467" y="190"/>
                </a:lnTo>
                <a:lnTo>
                  <a:pt x="489" y="196"/>
                </a:lnTo>
                <a:lnTo>
                  <a:pt x="489" y="381"/>
                </a:lnTo>
                <a:lnTo>
                  <a:pt x="14" y="381"/>
                </a:lnTo>
                <a:lnTo>
                  <a:pt x="0" y="299"/>
                </a:lnTo>
                <a:lnTo>
                  <a:pt x="32" y="0"/>
                </a:lnTo>
                <a:close/>
              </a:path>
            </a:pathLst>
          </a:custGeom>
          <a:solidFill>
            <a:srgbClr val="794400"/>
          </a:solidFill>
          <a:ln w="12700">
            <a:solidFill>
              <a:schemeClr val="bg1">
                <a:lumMod val="50000"/>
              </a:schemeClr>
            </a:solidFill>
            <a:prstDash val="solid"/>
            <a:round/>
            <a:headEnd/>
            <a:tailEnd/>
          </a:ln>
        </p:spPr>
        <p:txBody>
          <a:bodyPr/>
          <a:lstStyle/>
          <a:p>
            <a:pPr algn="ctr" eaLnBrk="0" hangingPunct="0">
              <a:spcBef>
                <a:spcPct val="50000"/>
              </a:spcBef>
              <a:defRPr/>
            </a:pPr>
            <a:endParaRPr lang="en-US" sz="1400" b="1" kern="0" dirty="0"/>
          </a:p>
        </p:txBody>
      </p:sp>
      <p:sp>
        <p:nvSpPr>
          <p:cNvPr id="211" name="Freeform 257"/>
          <p:cNvSpPr>
            <a:spLocks/>
          </p:cNvSpPr>
          <p:nvPr/>
        </p:nvSpPr>
        <p:spPr bwMode="auto">
          <a:xfrm>
            <a:off x="3540862" y="1545496"/>
            <a:ext cx="776288" cy="1343025"/>
          </a:xfrm>
          <a:custGeom>
            <a:avLst/>
            <a:gdLst>
              <a:gd name="T0" fmla="*/ 12 w 410"/>
              <a:gd name="T1" fmla="*/ 0 h 628"/>
              <a:gd name="T2" fmla="*/ 84 w 410"/>
              <a:gd name="T3" fmla="*/ 0 h 628"/>
              <a:gd name="T4" fmla="*/ 84 w 410"/>
              <a:gd name="T5" fmla="*/ 104 h 628"/>
              <a:gd name="T6" fmla="*/ 205 w 410"/>
              <a:gd name="T7" fmla="*/ 233 h 628"/>
              <a:gd name="T8" fmla="*/ 180 w 410"/>
              <a:gd name="T9" fmla="*/ 290 h 628"/>
              <a:gd name="T10" fmla="*/ 190 w 410"/>
              <a:gd name="T11" fmla="*/ 316 h 628"/>
              <a:gd name="T12" fmla="*/ 235 w 410"/>
              <a:gd name="T13" fmla="*/ 300 h 628"/>
              <a:gd name="T14" fmla="*/ 299 w 410"/>
              <a:gd name="T15" fmla="*/ 413 h 628"/>
              <a:gd name="T16" fmla="*/ 410 w 410"/>
              <a:gd name="T17" fmla="*/ 380 h 628"/>
              <a:gd name="T18" fmla="*/ 410 w 410"/>
              <a:gd name="T19" fmla="*/ 628 h 628"/>
              <a:gd name="T20" fmla="*/ 211 w 410"/>
              <a:gd name="T21" fmla="*/ 628 h 628"/>
              <a:gd name="T22" fmla="*/ 24 w 410"/>
              <a:gd name="T23" fmla="*/ 628 h 628"/>
              <a:gd name="T24" fmla="*/ 24 w 410"/>
              <a:gd name="T25" fmla="*/ 443 h 628"/>
              <a:gd name="T26" fmla="*/ 0 w 410"/>
              <a:gd name="T27" fmla="*/ 439 h 628"/>
              <a:gd name="T28" fmla="*/ 36 w 410"/>
              <a:gd name="T29" fmla="*/ 296 h 628"/>
              <a:gd name="T30" fmla="*/ 12 w 410"/>
              <a:gd name="T31" fmla="*/ 253 h 628"/>
              <a:gd name="T32" fmla="*/ 12 w 410"/>
              <a:gd name="T33" fmla="*/ 0 h 6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10" h="628">
                <a:moveTo>
                  <a:pt x="12" y="0"/>
                </a:moveTo>
                <a:lnTo>
                  <a:pt x="84" y="0"/>
                </a:lnTo>
                <a:lnTo>
                  <a:pt x="84" y="104"/>
                </a:lnTo>
                <a:lnTo>
                  <a:pt x="205" y="233"/>
                </a:lnTo>
                <a:lnTo>
                  <a:pt x="180" y="290"/>
                </a:lnTo>
                <a:lnTo>
                  <a:pt x="190" y="316"/>
                </a:lnTo>
                <a:lnTo>
                  <a:pt x="235" y="300"/>
                </a:lnTo>
                <a:lnTo>
                  <a:pt x="299" y="413"/>
                </a:lnTo>
                <a:lnTo>
                  <a:pt x="410" y="380"/>
                </a:lnTo>
                <a:lnTo>
                  <a:pt x="410" y="628"/>
                </a:lnTo>
                <a:lnTo>
                  <a:pt x="211" y="628"/>
                </a:lnTo>
                <a:lnTo>
                  <a:pt x="24" y="628"/>
                </a:lnTo>
                <a:lnTo>
                  <a:pt x="24" y="443"/>
                </a:lnTo>
                <a:lnTo>
                  <a:pt x="0" y="439"/>
                </a:lnTo>
                <a:lnTo>
                  <a:pt x="36" y="296"/>
                </a:lnTo>
                <a:lnTo>
                  <a:pt x="12" y="253"/>
                </a:lnTo>
                <a:lnTo>
                  <a:pt x="12" y="0"/>
                </a:lnTo>
                <a:close/>
              </a:path>
            </a:pathLst>
          </a:custGeom>
          <a:solidFill>
            <a:srgbClr val="794400"/>
          </a:solidFill>
          <a:ln w="12700">
            <a:solidFill>
              <a:schemeClr val="bg1">
                <a:lumMod val="50000"/>
              </a:schemeClr>
            </a:solidFill>
            <a:prstDash val="solid"/>
            <a:round/>
            <a:headEnd/>
            <a:tailEnd/>
          </a:ln>
        </p:spPr>
        <p:txBody>
          <a:bodyPr/>
          <a:lstStyle/>
          <a:p>
            <a:pPr algn="ctr" eaLnBrk="0" hangingPunct="0">
              <a:spcBef>
                <a:spcPct val="50000"/>
              </a:spcBef>
              <a:defRPr/>
            </a:pPr>
            <a:endParaRPr lang="en-US" sz="1400" b="1" kern="0" dirty="0"/>
          </a:p>
        </p:txBody>
      </p:sp>
      <p:sp>
        <p:nvSpPr>
          <p:cNvPr id="212" name="Freeform 258"/>
          <p:cNvSpPr>
            <a:spLocks/>
          </p:cNvSpPr>
          <p:nvPr/>
        </p:nvSpPr>
        <p:spPr bwMode="auto">
          <a:xfrm>
            <a:off x="2088300" y="415195"/>
            <a:ext cx="1035050" cy="1079500"/>
          </a:xfrm>
          <a:custGeom>
            <a:avLst/>
            <a:gdLst>
              <a:gd name="T0" fmla="*/ 158 w 990"/>
              <a:gd name="T1" fmla="*/ 144 h 968"/>
              <a:gd name="T2" fmla="*/ 357 w 990"/>
              <a:gd name="T3" fmla="*/ 0 h 968"/>
              <a:gd name="T4" fmla="*/ 452 w 990"/>
              <a:gd name="T5" fmla="*/ 25 h 968"/>
              <a:gd name="T6" fmla="*/ 498 w 990"/>
              <a:gd name="T7" fmla="*/ 71 h 968"/>
              <a:gd name="T8" fmla="*/ 685 w 990"/>
              <a:gd name="T9" fmla="*/ 89 h 968"/>
              <a:gd name="T10" fmla="*/ 691 w 990"/>
              <a:gd name="T11" fmla="*/ 569 h 968"/>
              <a:gd name="T12" fmla="*/ 752 w 990"/>
              <a:gd name="T13" fmla="*/ 583 h 968"/>
              <a:gd name="T14" fmla="*/ 780 w 990"/>
              <a:gd name="T15" fmla="*/ 641 h 968"/>
              <a:gd name="T16" fmla="*/ 823 w 990"/>
              <a:gd name="T17" fmla="*/ 621 h 968"/>
              <a:gd name="T18" fmla="*/ 913 w 990"/>
              <a:gd name="T19" fmla="*/ 751 h 968"/>
              <a:gd name="T20" fmla="*/ 990 w 990"/>
              <a:gd name="T21" fmla="*/ 811 h 968"/>
              <a:gd name="T22" fmla="*/ 987 w 990"/>
              <a:gd name="T23" fmla="*/ 863 h 968"/>
              <a:gd name="T24" fmla="*/ 890 w 990"/>
              <a:gd name="T25" fmla="*/ 869 h 968"/>
              <a:gd name="T26" fmla="*/ 847 w 990"/>
              <a:gd name="T27" fmla="*/ 710 h 968"/>
              <a:gd name="T28" fmla="*/ 538 w 990"/>
              <a:gd name="T29" fmla="*/ 554 h 968"/>
              <a:gd name="T30" fmla="*/ 547 w 990"/>
              <a:gd name="T31" fmla="*/ 603 h 968"/>
              <a:gd name="T32" fmla="*/ 477 w 990"/>
              <a:gd name="T33" fmla="*/ 667 h 968"/>
              <a:gd name="T34" fmla="*/ 466 w 990"/>
              <a:gd name="T35" fmla="*/ 643 h 968"/>
              <a:gd name="T36" fmla="*/ 446 w 990"/>
              <a:gd name="T37" fmla="*/ 643 h 968"/>
              <a:gd name="T38" fmla="*/ 391 w 990"/>
              <a:gd name="T39" fmla="*/ 776 h 968"/>
              <a:gd name="T40" fmla="*/ 219 w 990"/>
              <a:gd name="T41" fmla="*/ 906 h 968"/>
              <a:gd name="T42" fmla="*/ 48 w 990"/>
              <a:gd name="T43" fmla="*/ 968 h 968"/>
              <a:gd name="T44" fmla="*/ 0 w 990"/>
              <a:gd name="T45" fmla="*/ 960 h 968"/>
              <a:gd name="T46" fmla="*/ 195 w 990"/>
              <a:gd name="T47" fmla="*/ 849 h 968"/>
              <a:gd name="T48" fmla="*/ 219 w 990"/>
              <a:gd name="T49" fmla="*/ 849 h 968"/>
              <a:gd name="T50" fmla="*/ 290 w 990"/>
              <a:gd name="T51" fmla="*/ 762 h 968"/>
              <a:gd name="T52" fmla="*/ 322 w 990"/>
              <a:gd name="T53" fmla="*/ 759 h 968"/>
              <a:gd name="T54" fmla="*/ 371 w 990"/>
              <a:gd name="T55" fmla="*/ 693 h 968"/>
              <a:gd name="T56" fmla="*/ 354 w 990"/>
              <a:gd name="T57" fmla="*/ 664 h 968"/>
              <a:gd name="T58" fmla="*/ 250 w 990"/>
              <a:gd name="T59" fmla="*/ 678 h 968"/>
              <a:gd name="T60" fmla="*/ 178 w 990"/>
              <a:gd name="T61" fmla="*/ 513 h 968"/>
              <a:gd name="T62" fmla="*/ 219 w 990"/>
              <a:gd name="T63" fmla="*/ 438 h 968"/>
              <a:gd name="T64" fmla="*/ 285 w 990"/>
              <a:gd name="T65" fmla="*/ 412 h 968"/>
              <a:gd name="T66" fmla="*/ 261 w 990"/>
              <a:gd name="T67" fmla="*/ 346 h 968"/>
              <a:gd name="T68" fmla="*/ 192 w 990"/>
              <a:gd name="T69" fmla="*/ 377 h 968"/>
              <a:gd name="T70" fmla="*/ 141 w 990"/>
              <a:gd name="T71" fmla="*/ 282 h 968"/>
              <a:gd name="T72" fmla="*/ 198 w 990"/>
              <a:gd name="T73" fmla="*/ 259 h 968"/>
              <a:gd name="T74" fmla="*/ 250 w 990"/>
              <a:gd name="T75" fmla="*/ 285 h 968"/>
              <a:gd name="T76" fmla="*/ 273 w 990"/>
              <a:gd name="T77" fmla="*/ 271 h 968"/>
              <a:gd name="T78" fmla="*/ 230 w 990"/>
              <a:gd name="T79" fmla="*/ 190 h 968"/>
              <a:gd name="T80" fmla="*/ 155 w 990"/>
              <a:gd name="T81" fmla="*/ 184 h 968"/>
              <a:gd name="T82" fmla="*/ 158 w 990"/>
              <a:gd name="T83" fmla="*/ 144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990" h="968">
                <a:moveTo>
                  <a:pt x="158" y="144"/>
                </a:moveTo>
                <a:lnTo>
                  <a:pt x="357" y="0"/>
                </a:lnTo>
                <a:lnTo>
                  <a:pt x="452" y="25"/>
                </a:lnTo>
                <a:lnTo>
                  <a:pt x="498" y="71"/>
                </a:lnTo>
                <a:lnTo>
                  <a:pt x="685" y="89"/>
                </a:lnTo>
                <a:lnTo>
                  <a:pt x="691" y="569"/>
                </a:lnTo>
                <a:lnTo>
                  <a:pt x="752" y="583"/>
                </a:lnTo>
                <a:lnTo>
                  <a:pt x="780" y="641"/>
                </a:lnTo>
                <a:lnTo>
                  <a:pt x="823" y="621"/>
                </a:lnTo>
                <a:lnTo>
                  <a:pt x="913" y="751"/>
                </a:lnTo>
                <a:lnTo>
                  <a:pt x="990" y="811"/>
                </a:lnTo>
                <a:lnTo>
                  <a:pt x="987" y="863"/>
                </a:lnTo>
                <a:lnTo>
                  <a:pt x="890" y="869"/>
                </a:lnTo>
                <a:lnTo>
                  <a:pt x="847" y="710"/>
                </a:lnTo>
                <a:lnTo>
                  <a:pt x="538" y="554"/>
                </a:lnTo>
                <a:lnTo>
                  <a:pt x="547" y="603"/>
                </a:lnTo>
                <a:lnTo>
                  <a:pt x="477" y="667"/>
                </a:lnTo>
                <a:lnTo>
                  <a:pt x="466" y="643"/>
                </a:lnTo>
                <a:lnTo>
                  <a:pt x="446" y="643"/>
                </a:lnTo>
                <a:lnTo>
                  <a:pt x="391" y="776"/>
                </a:lnTo>
                <a:lnTo>
                  <a:pt x="219" y="906"/>
                </a:lnTo>
                <a:lnTo>
                  <a:pt x="48" y="968"/>
                </a:lnTo>
                <a:lnTo>
                  <a:pt x="0" y="960"/>
                </a:lnTo>
                <a:lnTo>
                  <a:pt x="195" y="849"/>
                </a:lnTo>
                <a:lnTo>
                  <a:pt x="219" y="849"/>
                </a:lnTo>
                <a:lnTo>
                  <a:pt x="290" y="762"/>
                </a:lnTo>
                <a:lnTo>
                  <a:pt x="322" y="759"/>
                </a:lnTo>
                <a:lnTo>
                  <a:pt x="371" y="693"/>
                </a:lnTo>
                <a:lnTo>
                  <a:pt x="354" y="664"/>
                </a:lnTo>
                <a:lnTo>
                  <a:pt x="250" y="678"/>
                </a:lnTo>
                <a:lnTo>
                  <a:pt x="178" y="513"/>
                </a:lnTo>
                <a:lnTo>
                  <a:pt x="219" y="438"/>
                </a:lnTo>
                <a:lnTo>
                  <a:pt x="285" y="412"/>
                </a:lnTo>
                <a:lnTo>
                  <a:pt x="261" y="346"/>
                </a:lnTo>
                <a:lnTo>
                  <a:pt x="192" y="377"/>
                </a:lnTo>
                <a:lnTo>
                  <a:pt x="141" y="282"/>
                </a:lnTo>
                <a:lnTo>
                  <a:pt x="198" y="259"/>
                </a:lnTo>
                <a:lnTo>
                  <a:pt x="250" y="285"/>
                </a:lnTo>
                <a:lnTo>
                  <a:pt x="273" y="271"/>
                </a:lnTo>
                <a:lnTo>
                  <a:pt x="230" y="190"/>
                </a:lnTo>
                <a:lnTo>
                  <a:pt x="155" y="184"/>
                </a:lnTo>
                <a:lnTo>
                  <a:pt x="158" y="144"/>
                </a:lnTo>
                <a:close/>
              </a:path>
            </a:pathLst>
          </a:custGeom>
          <a:solidFill>
            <a:srgbClr val="794400"/>
          </a:solidFill>
          <a:ln w="12700">
            <a:solidFill>
              <a:schemeClr val="bg1">
                <a:lumMod val="50000"/>
              </a:schemeClr>
            </a:solidFill>
            <a:prstDash val="solid"/>
            <a:round/>
            <a:headEnd/>
            <a:tailEnd/>
          </a:ln>
        </p:spPr>
        <p:txBody>
          <a:bodyPr/>
          <a:lstStyle/>
          <a:p>
            <a:pPr algn="ctr" eaLnBrk="0" hangingPunct="0">
              <a:spcBef>
                <a:spcPct val="50000"/>
              </a:spcBef>
              <a:defRPr/>
            </a:pPr>
            <a:endParaRPr lang="en-US" sz="1400" b="1" kern="0" dirty="0"/>
          </a:p>
        </p:txBody>
      </p:sp>
      <p:sp>
        <p:nvSpPr>
          <p:cNvPr id="206" name="Text Box 263"/>
          <p:cNvSpPr txBox="1">
            <a:spLocks noChangeArrowheads="1"/>
          </p:cNvSpPr>
          <p:nvPr/>
        </p:nvSpPr>
        <p:spPr bwMode="auto">
          <a:xfrm>
            <a:off x="2540737" y="2047145"/>
            <a:ext cx="1676400" cy="73866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defRPr/>
            </a:pPr>
            <a:r>
              <a:rPr lang="en-US" altLang="en-US" sz="1400" b="1" kern="0" dirty="0">
                <a:solidFill>
                  <a:schemeClr val="bg1"/>
                </a:solidFill>
              </a:rPr>
              <a:t>Northwest</a:t>
            </a:r>
            <a:br>
              <a:rPr lang="en-US" altLang="en-US" sz="1400" b="1" kern="0" dirty="0">
                <a:solidFill>
                  <a:schemeClr val="bg1"/>
                </a:solidFill>
              </a:rPr>
            </a:br>
            <a:r>
              <a:rPr lang="en-US" altLang="en-US" sz="1400" b="1" kern="0" dirty="0">
                <a:solidFill>
                  <a:schemeClr val="bg1"/>
                </a:solidFill>
              </a:rPr>
              <a:t>Frontier</a:t>
            </a:r>
            <a:br>
              <a:rPr lang="en-US" altLang="en-US" sz="1400" b="1" kern="0" dirty="0">
                <a:solidFill>
                  <a:schemeClr val="bg1"/>
                </a:solidFill>
              </a:rPr>
            </a:br>
            <a:r>
              <a:rPr lang="en-US" altLang="en-US" sz="1400" b="1" kern="0" dirty="0">
                <a:solidFill>
                  <a:schemeClr val="bg1"/>
                </a:solidFill>
              </a:rPr>
              <a:t>ATTC (10)</a:t>
            </a:r>
          </a:p>
        </p:txBody>
      </p:sp>
      <p:sp>
        <p:nvSpPr>
          <p:cNvPr id="227" name="Freeform 215"/>
          <p:cNvSpPr>
            <a:spLocks/>
          </p:cNvSpPr>
          <p:nvPr/>
        </p:nvSpPr>
        <p:spPr bwMode="auto">
          <a:xfrm>
            <a:off x="6041176" y="1570896"/>
            <a:ext cx="854075" cy="1058863"/>
          </a:xfrm>
          <a:custGeom>
            <a:avLst/>
            <a:gdLst>
              <a:gd name="T0" fmla="*/ 0 w 451"/>
              <a:gd name="T1" fmla="*/ 0 h 495"/>
              <a:gd name="T2" fmla="*/ 151 w 451"/>
              <a:gd name="T3" fmla="*/ 0 h 495"/>
              <a:gd name="T4" fmla="*/ 451 w 451"/>
              <a:gd name="T5" fmla="*/ 60 h 495"/>
              <a:gd name="T6" fmla="*/ 348 w 451"/>
              <a:gd name="T7" fmla="*/ 157 h 495"/>
              <a:gd name="T8" fmla="*/ 304 w 451"/>
              <a:gd name="T9" fmla="*/ 304 h 495"/>
              <a:gd name="T10" fmla="*/ 304 w 451"/>
              <a:gd name="T11" fmla="*/ 382 h 495"/>
              <a:gd name="T12" fmla="*/ 407 w 451"/>
              <a:gd name="T13" fmla="*/ 457 h 495"/>
              <a:gd name="T14" fmla="*/ 413 w 451"/>
              <a:gd name="T15" fmla="*/ 495 h 495"/>
              <a:gd name="T16" fmla="*/ 60 w 451"/>
              <a:gd name="T17" fmla="*/ 495 h 495"/>
              <a:gd name="T18" fmla="*/ 60 w 451"/>
              <a:gd name="T19" fmla="*/ 352 h 495"/>
              <a:gd name="T20" fmla="*/ 30 w 451"/>
              <a:gd name="T21" fmla="*/ 316 h 495"/>
              <a:gd name="T22" fmla="*/ 50 w 451"/>
              <a:gd name="T23" fmla="*/ 294 h 495"/>
              <a:gd name="T24" fmla="*/ 50 w 451"/>
              <a:gd name="T25" fmla="*/ 263 h 495"/>
              <a:gd name="T26" fmla="*/ 38 w 451"/>
              <a:gd name="T27" fmla="*/ 177 h 495"/>
              <a:gd name="T28" fmla="*/ 0 w 451"/>
              <a:gd name="T29" fmla="*/ 0 h 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51" h="495">
                <a:moveTo>
                  <a:pt x="0" y="0"/>
                </a:moveTo>
                <a:lnTo>
                  <a:pt x="151" y="0"/>
                </a:lnTo>
                <a:lnTo>
                  <a:pt x="451" y="60"/>
                </a:lnTo>
                <a:lnTo>
                  <a:pt x="348" y="157"/>
                </a:lnTo>
                <a:lnTo>
                  <a:pt x="304" y="304"/>
                </a:lnTo>
                <a:lnTo>
                  <a:pt x="304" y="382"/>
                </a:lnTo>
                <a:lnTo>
                  <a:pt x="407" y="457"/>
                </a:lnTo>
                <a:lnTo>
                  <a:pt x="413" y="495"/>
                </a:lnTo>
                <a:lnTo>
                  <a:pt x="60" y="495"/>
                </a:lnTo>
                <a:lnTo>
                  <a:pt x="60" y="352"/>
                </a:lnTo>
                <a:lnTo>
                  <a:pt x="30" y="316"/>
                </a:lnTo>
                <a:lnTo>
                  <a:pt x="50" y="294"/>
                </a:lnTo>
                <a:lnTo>
                  <a:pt x="50" y="263"/>
                </a:lnTo>
                <a:lnTo>
                  <a:pt x="38" y="177"/>
                </a:lnTo>
                <a:lnTo>
                  <a:pt x="0" y="0"/>
                </a:lnTo>
                <a:close/>
              </a:path>
            </a:pathLst>
          </a:custGeom>
          <a:solidFill>
            <a:srgbClr val="FCB040"/>
          </a:solidFill>
          <a:ln w="12700">
            <a:solidFill>
              <a:schemeClr val="bg1">
                <a:lumMod val="50000"/>
              </a:schemeClr>
            </a:solidFill>
            <a:prstDash val="solid"/>
            <a:round/>
            <a:headEnd/>
            <a:tailEnd/>
          </a:ln>
        </p:spPr>
        <p:txBody>
          <a:bodyPr/>
          <a:lstStyle/>
          <a:p>
            <a:pPr algn="ctr" eaLnBrk="0" hangingPunct="0">
              <a:spcBef>
                <a:spcPct val="50000"/>
              </a:spcBef>
              <a:defRPr/>
            </a:pPr>
            <a:endParaRPr lang="en-US" sz="1400" b="1" kern="0" dirty="0"/>
          </a:p>
        </p:txBody>
      </p:sp>
      <p:sp>
        <p:nvSpPr>
          <p:cNvPr id="228" name="Freeform 216"/>
          <p:cNvSpPr>
            <a:spLocks/>
          </p:cNvSpPr>
          <p:nvPr/>
        </p:nvSpPr>
        <p:spPr bwMode="auto">
          <a:xfrm>
            <a:off x="5198213" y="2137634"/>
            <a:ext cx="957263" cy="681037"/>
          </a:xfrm>
          <a:custGeom>
            <a:avLst/>
            <a:gdLst>
              <a:gd name="T0" fmla="*/ 0 w 506"/>
              <a:gd name="T1" fmla="*/ 0 h 319"/>
              <a:gd name="T2" fmla="*/ 496 w 506"/>
              <a:gd name="T3" fmla="*/ 0 h 319"/>
              <a:gd name="T4" fmla="*/ 496 w 506"/>
              <a:gd name="T5" fmla="*/ 25 h 319"/>
              <a:gd name="T6" fmla="*/ 474 w 506"/>
              <a:gd name="T7" fmla="*/ 51 h 319"/>
              <a:gd name="T8" fmla="*/ 506 w 506"/>
              <a:gd name="T9" fmla="*/ 89 h 319"/>
              <a:gd name="T10" fmla="*/ 506 w 506"/>
              <a:gd name="T11" fmla="*/ 228 h 319"/>
              <a:gd name="T12" fmla="*/ 484 w 506"/>
              <a:gd name="T13" fmla="*/ 228 h 319"/>
              <a:gd name="T14" fmla="*/ 484 w 506"/>
              <a:gd name="T15" fmla="*/ 319 h 319"/>
              <a:gd name="T16" fmla="*/ 398 w 506"/>
              <a:gd name="T17" fmla="*/ 291 h 319"/>
              <a:gd name="T18" fmla="*/ 363 w 506"/>
              <a:gd name="T19" fmla="*/ 270 h 319"/>
              <a:gd name="T20" fmla="*/ 0 w 506"/>
              <a:gd name="T21" fmla="*/ 270 h 319"/>
              <a:gd name="T22" fmla="*/ 0 w 506"/>
              <a:gd name="T23" fmla="*/ 0 h 3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06" h="319">
                <a:moveTo>
                  <a:pt x="0" y="0"/>
                </a:moveTo>
                <a:lnTo>
                  <a:pt x="496" y="0"/>
                </a:lnTo>
                <a:lnTo>
                  <a:pt x="496" y="25"/>
                </a:lnTo>
                <a:lnTo>
                  <a:pt x="474" y="51"/>
                </a:lnTo>
                <a:lnTo>
                  <a:pt x="506" y="89"/>
                </a:lnTo>
                <a:lnTo>
                  <a:pt x="506" y="228"/>
                </a:lnTo>
                <a:lnTo>
                  <a:pt x="484" y="228"/>
                </a:lnTo>
                <a:lnTo>
                  <a:pt x="484" y="319"/>
                </a:lnTo>
                <a:lnTo>
                  <a:pt x="398" y="291"/>
                </a:lnTo>
                <a:lnTo>
                  <a:pt x="363" y="270"/>
                </a:lnTo>
                <a:lnTo>
                  <a:pt x="0" y="270"/>
                </a:lnTo>
                <a:lnTo>
                  <a:pt x="0" y="0"/>
                </a:lnTo>
                <a:close/>
              </a:path>
            </a:pathLst>
          </a:custGeom>
          <a:solidFill>
            <a:srgbClr val="D3D3D5"/>
          </a:solidFill>
          <a:ln w="12700">
            <a:solidFill>
              <a:schemeClr val="bg1">
                <a:lumMod val="50000"/>
              </a:schemeClr>
            </a:solidFill>
            <a:prstDash val="solid"/>
            <a:round/>
            <a:headEnd/>
            <a:tailEnd/>
          </a:ln>
        </p:spPr>
        <p:txBody>
          <a:bodyPr/>
          <a:lstStyle/>
          <a:p>
            <a:pPr algn="ctr" eaLnBrk="0" hangingPunct="0">
              <a:spcBef>
                <a:spcPct val="50000"/>
              </a:spcBef>
              <a:defRPr/>
            </a:pPr>
            <a:endParaRPr lang="en-US" sz="1400" b="1" kern="0" dirty="0"/>
          </a:p>
        </p:txBody>
      </p:sp>
      <p:sp>
        <p:nvSpPr>
          <p:cNvPr id="229" name="Freeform 217"/>
          <p:cNvSpPr>
            <a:spLocks/>
          </p:cNvSpPr>
          <p:nvPr/>
        </p:nvSpPr>
        <p:spPr bwMode="auto">
          <a:xfrm>
            <a:off x="6114200" y="2624996"/>
            <a:ext cx="830262" cy="530225"/>
          </a:xfrm>
          <a:custGeom>
            <a:avLst/>
            <a:gdLst>
              <a:gd name="T0" fmla="*/ 0 w 439"/>
              <a:gd name="T1" fmla="*/ 0 h 248"/>
              <a:gd name="T2" fmla="*/ 374 w 439"/>
              <a:gd name="T3" fmla="*/ 0 h 248"/>
              <a:gd name="T4" fmla="*/ 386 w 439"/>
              <a:gd name="T5" fmla="*/ 28 h 248"/>
              <a:gd name="T6" fmla="*/ 384 w 439"/>
              <a:gd name="T7" fmla="*/ 62 h 248"/>
              <a:gd name="T8" fmla="*/ 420 w 439"/>
              <a:gd name="T9" fmla="*/ 96 h 248"/>
              <a:gd name="T10" fmla="*/ 439 w 439"/>
              <a:gd name="T11" fmla="*/ 137 h 248"/>
              <a:gd name="T12" fmla="*/ 386 w 439"/>
              <a:gd name="T13" fmla="*/ 176 h 248"/>
              <a:gd name="T14" fmla="*/ 396 w 439"/>
              <a:gd name="T15" fmla="*/ 202 h 248"/>
              <a:gd name="T16" fmla="*/ 352 w 439"/>
              <a:gd name="T17" fmla="*/ 248 h 248"/>
              <a:gd name="T18" fmla="*/ 52 w 439"/>
              <a:gd name="T19" fmla="*/ 248 h 248"/>
              <a:gd name="T20" fmla="*/ 0 w 439"/>
              <a:gd name="T21" fmla="*/ 90 h 248"/>
              <a:gd name="T22" fmla="*/ 0 w 439"/>
              <a:gd name="T23" fmla="*/ 0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39" h="248">
                <a:moveTo>
                  <a:pt x="0" y="0"/>
                </a:moveTo>
                <a:lnTo>
                  <a:pt x="374" y="0"/>
                </a:lnTo>
                <a:lnTo>
                  <a:pt x="386" y="28"/>
                </a:lnTo>
                <a:lnTo>
                  <a:pt x="384" y="62"/>
                </a:lnTo>
                <a:lnTo>
                  <a:pt x="420" y="96"/>
                </a:lnTo>
                <a:lnTo>
                  <a:pt x="439" y="137"/>
                </a:lnTo>
                <a:lnTo>
                  <a:pt x="386" y="176"/>
                </a:lnTo>
                <a:lnTo>
                  <a:pt x="396" y="202"/>
                </a:lnTo>
                <a:lnTo>
                  <a:pt x="352" y="248"/>
                </a:lnTo>
                <a:lnTo>
                  <a:pt x="52" y="248"/>
                </a:lnTo>
                <a:lnTo>
                  <a:pt x="0" y="90"/>
                </a:lnTo>
                <a:lnTo>
                  <a:pt x="0" y="0"/>
                </a:lnTo>
                <a:close/>
              </a:path>
            </a:pathLst>
          </a:custGeom>
          <a:solidFill>
            <a:srgbClr val="F2E08A"/>
          </a:solidFill>
          <a:ln w="12700">
            <a:solidFill>
              <a:schemeClr val="bg1">
                <a:lumMod val="50000"/>
              </a:schemeClr>
            </a:solidFill>
            <a:prstDash val="solid"/>
            <a:round/>
            <a:headEnd/>
            <a:tailEnd/>
          </a:ln>
        </p:spPr>
        <p:txBody>
          <a:bodyPr/>
          <a:lstStyle/>
          <a:p>
            <a:pPr algn="ctr" eaLnBrk="0" hangingPunct="0">
              <a:spcBef>
                <a:spcPct val="50000"/>
              </a:spcBef>
              <a:defRPr/>
            </a:pPr>
            <a:endParaRPr lang="en-US" sz="1400" b="1" kern="0" dirty="0"/>
          </a:p>
        </p:txBody>
      </p:sp>
      <p:sp>
        <p:nvSpPr>
          <p:cNvPr id="230" name="Freeform 218"/>
          <p:cNvSpPr>
            <a:spLocks/>
          </p:cNvSpPr>
          <p:nvPr/>
        </p:nvSpPr>
        <p:spPr bwMode="auto">
          <a:xfrm>
            <a:off x="5193451" y="1570895"/>
            <a:ext cx="942975" cy="566738"/>
          </a:xfrm>
          <a:custGeom>
            <a:avLst/>
            <a:gdLst>
              <a:gd name="T0" fmla="*/ 0 w 498"/>
              <a:gd name="T1" fmla="*/ 0 h 265"/>
              <a:gd name="T2" fmla="*/ 448 w 498"/>
              <a:gd name="T3" fmla="*/ 0 h 265"/>
              <a:gd name="T4" fmla="*/ 490 w 498"/>
              <a:gd name="T5" fmla="*/ 199 h 265"/>
              <a:gd name="T6" fmla="*/ 498 w 498"/>
              <a:gd name="T7" fmla="*/ 265 h 265"/>
              <a:gd name="T8" fmla="*/ 2 w 498"/>
              <a:gd name="T9" fmla="*/ 265 h 265"/>
              <a:gd name="T10" fmla="*/ 0 w 498"/>
              <a:gd name="T11" fmla="*/ 0 h 265"/>
            </a:gdLst>
            <a:ahLst/>
            <a:cxnLst>
              <a:cxn ang="0">
                <a:pos x="T0" y="T1"/>
              </a:cxn>
              <a:cxn ang="0">
                <a:pos x="T2" y="T3"/>
              </a:cxn>
              <a:cxn ang="0">
                <a:pos x="T4" y="T5"/>
              </a:cxn>
              <a:cxn ang="0">
                <a:pos x="T6" y="T7"/>
              </a:cxn>
              <a:cxn ang="0">
                <a:pos x="T8" y="T9"/>
              </a:cxn>
              <a:cxn ang="0">
                <a:pos x="T10" y="T11"/>
              </a:cxn>
            </a:cxnLst>
            <a:rect l="0" t="0" r="r" b="b"/>
            <a:pathLst>
              <a:path w="498" h="265">
                <a:moveTo>
                  <a:pt x="0" y="0"/>
                </a:moveTo>
                <a:lnTo>
                  <a:pt x="448" y="0"/>
                </a:lnTo>
                <a:lnTo>
                  <a:pt x="490" y="199"/>
                </a:lnTo>
                <a:lnTo>
                  <a:pt x="498" y="265"/>
                </a:lnTo>
                <a:lnTo>
                  <a:pt x="2" y="265"/>
                </a:lnTo>
                <a:lnTo>
                  <a:pt x="0" y="0"/>
                </a:lnTo>
                <a:close/>
              </a:path>
            </a:pathLst>
          </a:custGeom>
          <a:solidFill>
            <a:srgbClr val="D3D3D5"/>
          </a:solidFill>
          <a:ln w="12700">
            <a:solidFill>
              <a:schemeClr val="bg1">
                <a:lumMod val="50000"/>
              </a:schemeClr>
            </a:solidFill>
            <a:prstDash val="solid"/>
            <a:round/>
            <a:headEnd/>
            <a:tailEnd/>
          </a:ln>
        </p:spPr>
        <p:txBody>
          <a:bodyPr/>
          <a:lstStyle/>
          <a:p>
            <a:pPr algn="ctr" eaLnBrk="0" hangingPunct="0">
              <a:spcBef>
                <a:spcPct val="50000"/>
              </a:spcBef>
              <a:defRPr/>
            </a:pPr>
            <a:endParaRPr lang="en-US" sz="1400" b="1" kern="0" dirty="0"/>
          </a:p>
        </p:txBody>
      </p:sp>
      <p:sp>
        <p:nvSpPr>
          <p:cNvPr id="231" name="Freeform 219"/>
          <p:cNvSpPr>
            <a:spLocks/>
          </p:cNvSpPr>
          <p:nvPr/>
        </p:nvSpPr>
        <p:spPr bwMode="auto">
          <a:xfrm>
            <a:off x="5195038" y="2717071"/>
            <a:ext cx="1103313" cy="561975"/>
          </a:xfrm>
          <a:custGeom>
            <a:avLst/>
            <a:gdLst>
              <a:gd name="T0" fmla="*/ 0 w 583"/>
              <a:gd name="T1" fmla="*/ 0 h 263"/>
              <a:gd name="T2" fmla="*/ 364 w 583"/>
              <a:gd name="T3" fmla="*/ 0 h 263"/>
              <a:gd name="T4" fmla="*/ 402 w 583"/>
              <a:gd name="T5" fmla="*/ 20 h 263"/>
              <a:gd name="T6" fmla="*/ 485 w 583"/>
              <a:gd name="T7" fmla="*/ 47 h 263"/>
              <a:gd name="T8" fmla="*/ 539 w 583"/>
              <a:gd name="T9" fmla="*/ 211 h 263"/>
              <a:gd name="T10" fmla="*/ 583 w 583"/>
              <a:gd name="T11" fmla="*/ 263 h 263"/>
              <a:gd name="T12" fmla="*/ 125 w 583"/>
              <a:gd name="T13" fmla="*/ 263 h 263"/>
              <a:gd name="T14" fmla="*/ 125 w 583"/>
              <a:gd name="T15" fmla="*/ 172 h 263"/>
              <a:gd name="T16" fmla="*/ 0 w 583"/>
              <a:gd name="T17" fmla="*/ 172 h 263"/>
              <a:gd name="T18" fmla="*/ 0 w 583"/>
              <a:gd name="T19" fmla="*/ 0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83" h="263">
                <a:moveTo>
                  <a:pt x="0" y="0"/>
                </a:moveTo>
                <a:lnTo>
                  <a:pt x="364" y="0"/>
                </a:lnTo>
                <a:lnTo>
                  <a:pt x="402" y="20"/>
                </a:lnTo>
                <a:lnTo>
                  <a:pt x="485" y="47"/>
                </a:lnTo>
                <a:lnTo>
                  <a:pt x="539" y="211"/>
                </a:lnTo>
                <a:lnTo>
                  <a:pt x="583" y="263"/>
                </a:lnTo>
                <a:lnTo>
                  <a:pt x="125" y="263"/>
                </a:lnTo>
                <a:lnTo>
                  <a:pt x="125" y="172"/>
                </a:lnTo>
                <a:lnTo>
                  <a:pt x="0" y="172"/>
                </a:lnTo>
                <a:lnTo>
                  <a:pt x="0" y="0"/>
                </a:lnTo>
                <a:close/>
              </a:path>
            </a:pathLst>
          </a:custGeom>
          <a:solidFill>
            <a:srgbClr val="F2E08A"/>
          </a:solidFill>
          <a:ln w="12700">
            <a:solidFill>
              <a:schemeClr val="bg1">
                <a:lumMod val="50000"/>
              </a:schemeClr>
            </a:solidFill>
            <a:prstDash val="solid"/>
            <a:round/>
            <a:headEnd/>
            <a:tailEnd/>
          </a:ln>
        </p:spPr>
        <p:txBody>
          <a:bodyPr/>
          <a:lstStyle/>
          <a:p>
            <a:pPr algn="ctr" eaLnBrk="0" hangingPunct="0">
              <a:spcBef>
                <a:spcPct val="50000"/>
              </a:spcBef>
              <a:defRPr/>
            </a:pPr>
            <a:endParaRPr lang="en-US" sz="1400" b="1" kern="0" dirty="0"/>
          </a:p>
        </p:txBody>
      </p:sp>
      <p:sp>
        <p:nvSpPr>
          <p:cNvPr id="225" name="Text Box 276"/>
          <p:cNvSpPr txBox="1">
            <a:spLocks noChangeArrowheads="1"/>
          </p:cNvSpPr>
          <p:nvPr/>
        </p:nvSpPr>
        <p:spPr bwMode="auto">
          <a:xfrm>
            <a:off x="7324973" y="1531815"/>
            <a:ext cx="1676400" cy="52322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defRPr/>
            </a:pPr>
            <a:r>
              <a:rPr lang="en-US" altLang="en-US" sz="1400" b="1" kern="0" dirty="0"/>
              <a:t>ATTC Network Coordinating Office</a:t>
            </a:r>
          </a:p>
        </p:txBody>
      </p:sp>
      <p:sp>
        <p:nvSpPr>
          <p:cNvPr id="147" name="Text Box 265"/>
          <p:cNvSpPr txBox="1">
            <a:spLocks noChangeArrowheads="1"/>
          </p:cNvSpPr>
          <p:nvPr/>
        </p:nvSpPr>
        <p:spPr bwMode="auto">
          <a:xfrm>
            <a:off x="5341087" y="3220900"/>
            <a:ext cx="1676400" cy="52322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defRPr/>
            </a:pPr>
            <a:r>
              <a:rPr lang="en-US" altLang="en-US" sz="1400" b="1" kern="0" dirty="0"/>
              <a:t>Mid-America</a:t>
            </a:r>
            <a:br>
              <a:rPr lang="en-US" altLang="en-US" sz="1400" b="1" kern="0" dirty="0"/>
            </a:br>
            <a:r>
              <a:rPr lang="en-US" altLang="en-US" sz="1400" b="1" kern="0" dirty="0"/>
              <a:t>ATTC (7)</a:t>
            </a:r>
          </a:p>
        </p:txBody>
      </p:sp>
      <p:grpSp>
        <p:nvGrpSpPr>
          <p:cNvPr id="3" name="Group 9"/>
          <p:cNvGrpSpPr/>
          <p:nvPr/>
        </p:nvGrpSpPr>
        <p:grpSpPr>
          <a:xfrm>
            <a:off x="2001413" y="4864101"/>
            <a:ext cx="2905934" cy="1926603"/>
            <a:chOff x="175845" y="4864100"/>
            <a:chExt cx="2905934" cy="1926603"/>
          </a:xfrm>
        </p:grpSpPr>
        <p:pic>
          <p:nvPicPr>
            <p:cNvPr id="13386" name="Picture 74"/>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99641" y="4864100"/>
              <a:ext cx="2882138" cy="1926603"/>
            </a:xfrm>
            <a:prstGeom prst="rect">
              <a:avLst/>
            </a:prstGeom>
            <a:noFill/>
            <a:ln w="9525">
              <a:solidFill>
                <a:schemeClr val="bg1"/>
              </a:solidFill>
              <a:miter lim="800000"/>
              <a:headEnd/>
              <a:tailEnd/>
            </a:ln>
            <a:extLst>
              <a:ext uri="{909E8E84-426E-40dd-AFC4-6F175D3DCCD1}">
                <a14:hiddenFill xmlns="" xmlns:a14="http://schemas.microsoft.com/office/drawing/2010/main">
                  <a:solidFill>
                    <a:schemeClr val="accent1"/>
                  </a:solidFill>
                </a14:hiddenFill>
              </a:ext>
            </a:extLst>
          </p:spPr>
        </p:pic>
        <p:sp>
          <p:nvSpPr>
            <p:cNvPr id="2" name="TextBox 1"/>
            <p:cNvSpPr txBox="1"/>
            <p:nvPr/>
          </p:nvSpPr>
          <p:spPr>
            <a:xfrm>
              <a:off x="2278337" y="5096170"/>
              <a:ext cx="479618" cy="215444"/>
            </a:xfrm>
            <a:prstGeom prst="rect">
              <a:avLst/>
            </a:prstGeom>
            <a:noFill/>
          </p:spPr>
          <p:txBody>
            <a:bodyPr wrap="none" rtlCol="0">
              <a:spAutoFit/>
            </a:bodyPr>
            <a:lstStyle/>
            <a:p>
              <a:r>
                <a:rPr lang="en-US" sz="800" b="1" dirty="0"/>
                <a:t>Hawaii</a:t>
              </a:r>
            </a:p>
          </p:txBody>
        </p:sp>
        <p:sp>
          <p:nvSpPr>
            <p:cNvPr id="77" name="TextBox 76"/>
            <p:cNvSpPr txBox="1"/>
            <p:nvPr/>
          </p:nvSpPr>
          <p:spPr>
            <a:xfrm>
              <a:off x="2127318" y="6328935"/>
              <a:ext cx="615873" cy="338554"/>
            </a:xfrm>
            <a:prstGeom prst="rect">
              <a:avLst/>
            </a:prstGeom>
            <a:noFill/>
          </p:spPr>
          <p:txBody>
            <a:bodyPr wrap="none" rtlCol="0">
              <a:spAutoFit/>
            </a:bodyPr>
            <a:lstStyle/>
            <a:p>
              <a:pPr algn="ctr"/>
              <a:r>
                <a:rPr lang="en-US" sz="800" b="1" dirty="0"/>
                <a:t>American </a:t>
              </a:r>
              <a:br>
                <a:rPr lang="en-US" sz="800" b="1" dirty="0"/>
              </a:br>
              <a:r>
                <a:rPr lang="en-US" sz="800" b="1" dirty="0"/>
                <a:t>Samoa</a:t>
              </a:r>
            </a:p>
          </p:txBody>
        </p:sp>
        <p:sp>
          <p:nvSpPr>
            <p:cNvPr id="78" name="TextBox 77"/>
            <p:cNvSpPr txBox="1"/>
            <p:nvPr/>
          </p:nvSpPr>
          <p:spPr>
            <a:xfrm>
              <a:off x="1276355" y="5490401"/>
              <a:ext cx="880369" cy="338554"/>
            </a:xfrm>
            <a:prstGeom prst="rect">
              <a:avLst/>
            </a:prstGeom>
            <a:noFill/>
          </p:spPr>
          <p:txBody>
            <a:bodyPr wrap="none" rtlCol="0">
              <a:spAutoFit/>
            </a:bodyPr>
            <a:lstStyle/>
            <a:p>
              <a:r>
                <a:rPr lang="en-US" sz="800" b="1" dirty="0"/>
                <a:t>Republic of the </a:t>
              </a:r>
            </a:p>
            <a:p>
              <a:r>
                <a:rPr lang="en-US" sz="800" b="1" dirty="0"/>
                <a:t>Marshall Islands</a:t>
              </a:r>
            </a:p>
          </p:txBody>
        </p:sp>
        <p:sp>
          <p:nvSpPr>
            <p:cNvPr id="79" name="TextBox 78"/>
            <p:cNvSpPr txBox="1"/>
            <p:nvPr/>
          </p:nvSpPr>
          <p:spPr>
            <a:xfrm>
              <a:off x="175845" y="5386231"/>
              <a:ext cx="439544" cy="215444"/>
            </a:xfrm>
            <a:prstGeom prst="rect">
              <a:avLst/>
            </a:prstGeom>
            <a:noFill/>
          </p:spPr>
          <p:txBody>
            <a:bodyPr wrap="none" rtlCol="0">
              <a:spAutoFit/>
            </a:bodyPr>
            <a:lstStyle/>
            <a:p>
              <a:r>
                <a:rPr lang="en-US" sz="800" b="1" dirty="0"/>
                <a:t>Guam</a:t>
              </a:r>
            </a:p>
          </p:txBody>
        </p:sp>
        <p:cxnSp>
          <p:nvCxnSpPr>
            <p:cNvPr id="4" name="Straight Arrow Connector 3"/>
            <p:cNvCxnSpPr/>
            <p:nvPr/>
          </p:nvCxnSpPr>
          <p:spPr>
            <a:xfrm>
              <a:off x="603605" y="5509362"/>
              <a:ext cx="190519" cy="90645"/>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87" name="TextBox 86"/>
            <p:cNvSpPr txBox="1"/>
            <p:nvPr/>
          </p:nvSpPr>
          <p:spPr>
            <a:xfrm>
              <a:off x="344120" y="5145085"/>
              <a:ext cx="1005403" cy="338554"/>
            </a:xfrm>
            <a:prstGeom prst="rect">
              <a:avLst/>
            </a:prstGeom>
            <a:noFill/>
          </p:spPr>
          <p:txBody>
            <a:bodyPr wrap="none" rtlCol="0">
              <a:spAutoFit/>
            </a:bodyPr>
            <a:lstStyle/>
            <a:p>
              <a:r>
                <a:rPr lang="en-US" sz="800" b="1" dirty="0" err="1"/>
                <a:t>Cmnwlth</a:t>
              </a:r>
              <a:r>
                <a:rPr lang="en-US" sz="800" b="1" dirty="0"/>
                <a:t> Northern </a:t>
              </a:r>
            </a:p>
            <a:p>
              <a:r>
                <a:rPr lang="en-US" sz="800" b="1" dirty="0"/>
                <a:t>Mariana Islands</a:t>
              </a:r>
            </a:p>
          </p:txBody>
        </p:sp>
        <p:sp>
          <p:nvSpPr>
            <p:cNvPr id="89" name="TextBox 88"/>
            <p:cNvSpPr txBox="1"/>
            <p:nvPr/>
          </p:nvSpPr>
          <p:spPr>
            <a:xfrm>
              <a:off x="527187" y="5754075"/>
              <a:ext cx="925253" cy="338554"/>
            </a:xfrm>
            <a:prstGeom prst="rect">
              <a:avLst/>
            </a:prstGeom>
            <a:noFill/>
          </p:spPr>
          <p:txBody>
            <a:bodyPr wrap="none" rtlCol="0">
              <a:spAutoFit/>
            </a:bodyPr>
            <a:lstStyle/>
            <a:p>
              <a:r>
                <a:rPr lang="en-US" sz="800" b="1" dirty="0"/>
                <a:t>Federated States </a:t>
              </a:r>
            </a:p>
            <a:p>
              <a:pPr algn="ctr"/>
              <a:r>
                <a:rPr lang="en-US" sz="800" b="1" dirty="0"/>
                <a:t>of  Micronesia</a:t>
              </a:r>
            </a:p>
          </p:txBody>
        </p:sp>
        <p:sp>
          <p:nvSpPr>
            <p:cNvPr id="90" name="TextBox 89"/>
            <p:cNvSpPr txBox="1"/>
            <p:nvPr/>
          </p:nvSpPr>
          <p:spPr>
            <a:xfrm>
              <a:off x="178528" y="5750152"/>
              <a:ext cx="421910" cy="215444"/>
            </a:xfrm>
            <a:prstGeom prst="rect">
              <a:avLst/>
            </a:prstGeom>
            <a:noFill/>
          </p:spPr>
          <p:txBody>
            <a:bodyPr wrap="none" rtlCol="0">
              <a:spAutoFit/>
            </a:bodyPr>
            <a:lstStyle/>
            <a:p>
              <a:r>
                <a:rPr lang="en-US" sz="800" b="1" dirty="0"/>
                <a:t>Palau</a:t>
              </a:r>
            </a:p>
          </p:txBody>
        </p:sp>
      </p:grpSp>
      <p:cxnSp>
        <p:nvCxnSpPr>
          <p:cNvPr id="12" name="Straight Arrow Connector 11"/>
          <p:cNvCxnSpPr>
            <a:stCxn id="209" idx="7"/>
          </p:cNvCxnSpPr>
          <p:nvPr/>
        </p:nvCxnSpPr>
        <p:spPr>
          <a:xfrm flipH="1" flipV="1">
            <a:off x="2718901" y="1177196"/>
            <a:ext cx="555994" cy="913031"/>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39" name="Text Box 262"/>
          <p:cNvSpPr txBox="1">
            <a:spLocks noChangeArrowheads="1"/>
          </p:cNvSpPr>
          <p:nvPr/>
        </p:nvSpPr>
        <p:spPr bwMode="auto">
          <a:xfrm>
            <a:off x="3095319" y="3794983"/>
            <a:ext cx="1676400" cy="73866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defRPr/>
            </a:pPr>
            <a:r>
              <a:rPr lang="en-US" altLang="en-US" sz="1400" b="1" kern="0" dirty="0"/>
              <a:t>Pacific</a:t>
            </a:r>
            <a:br>
              <a:rPr lang="en-US" altLang="en-US" sz="1400" b="1" kern="0" dirty="0"/>
            </a:br>
            <a:r>
              <a:rPr lang="en-US" altLang="en-US" sz="1400" b="1" kern="0" dirty="0"/>
              <a:t>Southwest</a:t>
            </a:r>
            <a:br>
              <a:rPr lang="en-US" altLang="en-US" sz="1400" b="1" kern="0" dirty="0"/>
            </a:br>
            <a:r>
              <a:rPr lang="en-US" altLang="en-US" sz="1400" b="1" kern="0" dirty="0"/>
              <a:t>ATTC (9)</a:t>
            </a:r>
          </a:p>
        </p:txBody>
      </p:sp>
      <p:sp>
        <p:nvSpPr>
          <p:cNvPr id="199" name="Text Box 268"/>
          <p:cNvSpPr txBox="1">
            <a:spLocks noChangeArrowheads="1"/>
          </p:cNvSpPr>
          <p:nvPr/>
        </p:nvSpPr>
        <p:spPr bwMode="auto">
          <a:xfrm>
            <a:off x="4263969" y="1611694"/>
            <a:ext cx="1591469" cy="52322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algn="ctr" eaLnBrk="0" hangingPunct="0">
              <a:spcBef>
                <a:spcPct val="50000"/>
              </a:spcBef>
              <a:defRPr/>
            </a:pPr>
            <a:r>
              <a:rPr lang="en-US" altLang="en-US" sz="1400" b="1" kern="0" dirty="0"/>
              <a:t>Central Rockies ATTC (8)</a:t>
            </a:r>
          </a:p>
        </p:txBody>
      </p:sp>
      <p:cxnSp>
        <p:nvCxnSpPr>
          <p:cNvPr id="94" name="Straight Arrow Connector 93"/>
          <p:cNvCxnSpPr>
            <a:stCxn id="139" idx="2"/>
          </p:cNvCxnSpPr>
          <p:nvPr/>
        </p:nvCxnSpPr>
        <p:spPr>
          <a:xfrm flipH="1">
            <a:off x="3683737" y="4533647"/>
            <a:ext cx="249782" cy="474186"/>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97" name="Straight Arrow Connector 96"/>
          <p:cNvCxnSpPr/>
          <p:nvPr/>
        </p:nvCxnSpPr>
        <p:spPr>
          <a:xfrm>
            <a:off x="8919947" y="2928209"/>
            <a:ext cx="192247" cy="1819275"/>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grpSp>
        <p:nvGrpSpPr>
          <p:cNvPr id="6" name="Group 18"/>
          <p:cNvGrpSpPr/>
          <p:nvPr/>
        </p:nvGrpSpPr>
        <p:grpSpPr>
          <a:xfrm>
            <a:off x="8368450" y="4636537"/>
            <a:ext cx="1241425" cy="798534"/>
            <a:chOff x="6932613" y="4756150"/>
            <a:chExt cx="1241425" cy="798534"/>
          </a:xfrm>
        </p:grpSpPr>
        <p:grpSp>
          <p:nvGrpSpPr>
            <p:cNvPr id="7" name="Group 16"/>
            <p:cNvGrpSpPr/>
            <p:nvPr/>
          </p:nvGrpSpPr>
          <p:grpSpPr>
            <a:xfrm>
              <a:off x="6967783" y="4822825"/>
              <a:ext cx="1096717" cy="671128"/>
              <a:chOff x="6967783" y="4822825"/>
              <a:chExt cx="1096717" cy="671128"/>
            </a:xfrm>
          </p:grpSpPr>
          <p:pic>
            <p:nvPicPr>
              <p:cNvPr id="13382" name="Picture 14"/>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251700" y="4822825"/>
                <a:ext cx="812800" cy="52705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1" name="TextBox 100"/>
              <p:cNvSpPr txBox="1"/>
              <p:nvPr/>
            </p:nvSpPr>
            <p:spPr>
              <a:xfrm>
                <a:off x="6967783" y="5155399"/>
                <a:ext cx="893193" cy="338554"/>
              </a:xfrm>
              <a:prstGeom prst="rect">
                <a:avLst/>
              </a:prstGeom>
              <a:noFill/>
            </p:spPr>
            <p:txBody>
              <a:bodyPr wrap="none" rtlCol="0">
                <a:spAutoFit/>
              </a:bodyPr>
              <a:lstStyle/>
              <a:p>
                <a:r>
                  <a:rPr lang="en-US" sz="800" b="1" dirty="0"/>
                  <a:t>Puerto Rico,</a:t>
                </a:r>
                <a:br>
                  <a:rPr lang="en-US" sz="800" b="1" dirty="0"/>
                </a:br>
                <a:r>
                  <a:rPr lang="en-US" sz="800" b="1" dirty="0"/>
                  <a:t>US Virgin Islands</a:t>
                </a:r>
              </a:p>
            </p:txBody>
          </p:sp>
        </p:grpSp>
        <p:sp>
          <p:nvSpPr>
            <p:cNvPr id="18" name="Rectangle 17"/>
            <p:cNvSpPr/>
            <p:nvPr/>
          </p:nvSpPr>
          <p:spPr>
            <a:xfrm>
              <a:off x="6932613" y="4756150"/>
              <a:ext cx="1241425" cy="798534"/>
            </a:xfrm>
            <a:prstGeom prst="rect">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124" name="Text Box 260"/>
          <p:cNvSpPr txBox="1">
            <a:spLocks noChangeArrowheads="1"/>
          </p:cNvSpPr>
          <p:nvPr/>
        </p:nvSpPr>
        <p:spPr bwMode="auto">
          <a:xfrm>
            <a:off x="8797593" y="1852019"/>
            <a:ext cx="1219200" cy="52322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algn="ctr" eaLnBrk="0" hangingPunct="0">
              <a:spcBef>
                <a:spcPct val="50000"/>
              </a:spcBef>
              <a:defRPr/>
            </a:pPr>
            <a:r>
              <a:rPr lang="en-US" altLang="en-US" sz="1400" b="1" kern="0" dirty="0"/>
              <a:t>New England ATTC (1)</a:t>
            </a:r>
          </a:p>
        </p:txBody>
      </p:sp>
      <p:sp>
        <p:nvSpPr>
          <p:cNvPr id="105" name="Text Box 263"/>
          <p:cNvSpPr txBox="1">
            <a:spLocks noChangeArrowheads="1"/>
          </p:cNvSpPr>
          <p:nvPr/>
        </p:nvSpPr>
        <p:spPr bwMode="auto">
          <a:xfrm>
            <a:off x="1825569" y="3571145"/>
            <a:ext cx="1309688" cy="73866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algn="ctr" eaLnBrk="0" hangingPunct="0">
              <a:spcBef>
                <a:spcPct val="50000"/>
              </a:spcBef>
              <a:defRPr/>
            </a:pPr>
            <a:r>
              <a:rPr lang="en-US" altLang="en-US" sz="1400" b="1" kern="0" dirty="0"/>
              <a:t>National </a:t>
            </a:r>
            <a:br>
              <a:rPr lang="en-US" altLang="en-US" sz="1400" b="1" kern="0" dirty="0"/>
            </a:br>
            <a:r>
              <a:rPr lang="en-US" altLang="en-US" sz="1400" b="1" kern="0" dirty="0"/>
              <a:t>Frontier and Rural ATTC</a:t>
            </a:r>
          </a:p>
        </p:txBody>
      </p:sp>
      <p:cxnSp>
        <p:nvCxnSpPr>
          <p:cNvPr id="106" name="Straight Arrow Connector 105"/>
          <p:cNvCxnSpPr/>
          <p:nvPr/>
        </p:nvCxnSpPr>
        <p:spPr>
          <a:xfrm flipV="1">
            <a:off x="2892368" y="3421812"/>
            <a:ext cx="424472" cy="397107"/>
          </a:xfrm>
          <a:prstGeom prst="straightConnector1">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108" name="Text Box 263"/>
          <p:cNvSpPr txBox="1">
            <a:spLocks noChangeArrowheads="1"/>
          </p:cNvSpPr>
          <p:nvPr/>
        </p:nvSpPr>
        <p:spPr bwMode="auto">
          <a:xfrm>
            <a:off x="4844995" y="1075030"/>
            <a:ext cx="2324893" cy="52322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algn="ctr" eaLnBrk="0" hangingPunct="0">
              <a:spcBef>
                <a:spcPct val="50000"/>
              </a:spcBef>
              <a:defRPr/>
            </a:pPr>
            <a:r>
              <a:rPr lang="en-US" altLang="en-US" sz="1400" b="1" kern="0" dirty="0"/>
              <a:t>National American Indian and Alaska Native ATTC</a:t>
            </a:r>
          </a:p>
        </p:txBody>
      </p:sp>
      <p:sp>
        <p:nvSpPr>
          <p:cNvPr id="112" name="Text Box 263"/>
          <p:cNvSpPr txBox="1">
            <a:spLocks noChangeArrowheads="1"/>
          </p:cNvSpPr>
          <p:nvPr/>
        </p:nvSpPr>
        <p:spPr bwMode="auto">
          <a:xfrm>
            <a:off x="8952650" y="3014588"/>
            <a:ext cx="1309688" cy="52322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algn="ctr" eaLnBrk="0" hangingPunct="0">
              <a:spcBef>
                <a:spcPct val="50000"/>
              </a:spcBef>
              <a:defRPr/>
            </a:pPr>
            <a:r>
              <a:rPr lang="en-US" altLang="en-US" sz="1400" b="1" kern="0" dirty="0"/>
              <a:t>National </a:t>
            </a:r>
            <a:br>
              <a:rPr lang="en-US" altLang="en-US" sz="1400" b="1" kern="0" dirty="0"/>
            </a:br>
            <a:r>
              <a:rPr lang="en-US" altLang="en-US" sz="1400" b="1" kern="0" dirty="0"/>
              <a:t>SBIRT ATTC</a:t>
            </a:r>
          </a:p>
        </p:txBody>
      </p:sp>
      <p:sp>
        <p:nvSpPr>
          <p:cNvPr id="114" name="Text Box 263"/>
          <p:cNvSpPr txBox="1">
            <a:spLocks noChangeArrowheads="1"/>
          </p:cNvSpPr>
          <p:nvPr/>
        </p:nvSpPr>
        <p:spPr bwMode="auto">
          <a:xfrm>
            <a:off x="8546250" y="5933143"/>
            <a:ext cx="1737519" cy="52322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algn="ctr" eaLnBrk="0" hangingPunct="0">
              <a:spcBef>
                <a:spcPct val="50000"/>
              </a:spcBef>
              <a:defRPr/>
            </a:pPr>
            <a:r>
              <a:rPr lang="en-US" altLang="en-US" sz="1400" b="1" kern="0" dirty="0"/>
              <a:t>National Hispanic and Latino ATTC</a:t>
            </a:r>
          </a:p>
        </p:txBody>
      </p:sp>
      <p:cxnSp>
        <p:nvCxnSpPr>
          <p:cNvPr id="115" name="Straight Arrow Connector 114"/>
          <p:cNvCxnSpPr/>
          <p:nvPr/>
        </p:nvCxnSpPr>
        <p:spPr>
          <a:xfrm>
            <a:off x="6086114" y="1553438"/>
            <a:ext cx="610698" cy="1349371"/>
          </a:xfrm>
          <a:prstGeom prst="straightConnector1">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17" name="Straight Arrow Connector 116"/>
          <p:cNvCxnSpPr/>
          <p:nvPr/>
        </p:nvCxnSpPr>
        <p:spPr>
          <a:xfrm flipH="1">
            <a:off x="8274787" y="3155222"/>
            <a:ext cx="837406" cy="96837"/>
          </a:xfrm>
          <a:prstGeom prst="straightConnector1">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19" name="Straight Arrow Connector 118"/>
          <p:cNvCxnSpPr/>
          <p:nvPr/>
        </p:nvCxnSpPr>
        <p:spPr>
          <a:xfrm flipH="1" flipV="1">
            <a:off x="9006625" y="4951476"/>
            <a:ext cx="517922" cy="965702"/>
          </a:xfrm>
          <a:prstGeom prst="straightConnector1">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131" name="Rectangle 2"/>
          <p:cNvSpPr txBox="1">
            <a:spLocks noChangeArrowheads="1"/>
          </p:cNvSpPr>
          <p:nvPr/>
        </p:nvSpPr>
        <p:spPr bwMode="auto">
          <a:xfrm>
            <a:off x="3730568" y="609600"/>
            <a:ext cx="4038600" cy="457200"/>
          </a:xfrm>
          <a:prstGeom prst="rect">
            <a:avLst/>
          </a:prstGeom>
          <a:solidFill>
            <a:srgbClr val="271B6F"/>
          </a:solidFill>
          <a:ln>
            <a:noFill/>
          </a:ln>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000">
                <a:solidFill>
                  <a:schemeClr val="bg1"/>
                </a:solidFill>
                <a:latin typeface="+mj-lt"/>
                <a:ea typeface="+mj-ea"/>
                <a:cs typeface="ＭＳ Ｐゴシック" pitchFamily="-64" charset="-128"/>
              </a:defRPr>
            </a:lvl1pPr>
            <a:lvl2pPr algn="ctr" defTabSz="457200" rtl="0" eaLnBrk="0" fontAlgn="base" hangingPunct="0">
              <a:spcBef>
                <a:spcPct val="0"/>
              </a:spcBef>
              <a:spcAft>
                <a:spcPct val="0"/>
              </a:spcAft>
              <a:defRPr sz="4000">
                <a:solidFill>
                  <a:schemeClr val="bg1"/>
                </a:solidFill>
                <a:latin typeface="Impact" pitchFamily="34" charset="0"/>
                <a:ea typeface="ＭＳ Ｐゴシック" pitchFamily="34" charset="-128"/>
                <a:cs typeface="ＭＳ Ｐゴシック" pitchFamily="-64" charset="-128"/>
              </a:defRPr>
            </a:lvl2pPr>
            <a:lvl3pPr algn="ctr" defTabSz="457200" rtl="0" eaLnBrk="0" fontAlgn="base" hangingPunct="0">
              <a:spcBef>
                <a:spcPct val="0"/>
              </a:spcBef>
              <a:spcAft>
                <a:spcPct val="0"/>
              </a:spcAft>
              <a:defRPr sz="4000">
                <a:solidFill>
                  <a:schemeClr val="bg1"/>
                </a:solidFill>
                <a:latin typeface="Impact" pitchFamily="34" charset="0"/>
                <a:ea typeface="ＭＳ Ｐゴシック" pitchFamily="34" charset="-128"/>
                <a:cs typeface="ＭＳ Ｐゴシック" pitchFamily="-64" charset="-128"/>
              </a:defRPr>
            </a:lvl3pPr>
            <a:lvl4pPr algn="ctr" defTabSz="457200" rtl="0" eaLnBrk="0" fontAlgn="base" hangingPunct="0">
              <a:spcBef>
                <a:spcPct val="0"/>
              </a:spcBef>
              <a:spcAft>
                <a:spcPct val="0"/>
              </a:spcAft>
              <a:defRPr sz="4000">
                <a:solidFill>
                  <a:schemeClr val="bg1"/>
                </a:solidFill>
                <a:latin typeface="Impact" pitchFamily="34" charset="0"/>
                <a:ea typeface="ＭＳ Ｐゴシック" pitchFamily="34" charset="-128"/>
                <a:cs typeface="ＭＳ Ｐゴシック" pitchFamily="-64" charset="-128"/>
              </a:defRPr>
            </a:lvl4pPr>
            <a:lvl5pPr algn="ctr" defTabSz="457200" rtl="0" eaLnBrk="0" fontAlgn="base" hangingPunct="0">
              <a:spcBef>
                <a:spcPct val="0"/>
              </a:spcBef>
              <a:spcAft>
                <a:spcPct val="0"/>
              </a:spcAft>
              <a:defRPr sz="4000">
                <a:solidFill>
                  <a:schemeClr val="bg1"/>
                </a:solidFill>
                <a:latin typeface="Impact" pitchFamily="34" charset="0"/>
                <a:ea typeface="ＭＳ Ｐゴシック" pitchFamily="34" charset="-128"/>
                <a:cs typeface="ＭＳ Ｐゴシック" pitchFamily="-64" charset="-128"/>
              </a:defRPr>
            </a:lvl5pPr>
            <a:lvl6pPr marL="457200" algn="ctr" defTabSz="457200" rtl="0" fontAlgn="base">
              <a:spcBef>
                <a:spcPct val="0"/>
              </a:spcBef>
              <a:spcAft>
                <a:spcPct val="0"/>
              </a:spcAft>
              <a:defRPr sz="4000">
                <a:solidFill>
                  <a:schemeClr val="bg1"/>
                </a:solidFill>
                <a:latin typeface="Impact" pitchFamily="34" charset="0"/>
                <a:ea typeface="ＭＳ Ｐゴシック" pitchFamily="34" charset="-128"/>
              </a:defRPr>
            </a:lvl6pPr>
            <a:lvl7pPr marL="914400" algn="ctr" defTabSz="457200" rtl="0" fontAlgn="base">
              <a:spcBef>
                <a:spcPct val="0"/>
              </a:spcBef>
              <a:spcAft>
                <a:spcPct val="0"/>
              </a:spcAft>
              <a:defRPr sz="4000">
                <a:solidFill>
                  <a:schemeClr val="bg1"/>
                </a:solidFill>
                <a:latin typeface="Impact" pitchFamily="34" charset="0"/>
                <a:ea typeface="ＭＳ Ｐゴシック" pitchFamily="34" charset="-128"/>
              </a:defRPr>
            </a:lvl7pPr>
            <a:lvl8pPr marL="1371600" algn="ctr" defTabSz="457200" rtl="0" fontAlgn="base">
              <a:spcBef>
                <a:spcPct val="0"/>
              </a:spcBef>
              <a:spcAft>
                <a:spcPct val="0"/>
              </a:spcAft>
              <a:defRPr sz="4000">
                <a:solidFill>
                  <a:schemeClr val="bg1"/>
                </a:solidFill>
                <a:latin typeface="Impact" pitchFamily="34" charset="0"/>
                <a:ea typeface="ＭＳ Ｐゴシック" pitchFamily="34" charset="-128"/>
              </a:defRPr>
            </a:lvl8pPr>
            <a:lvl9pPr marL="1828800" algn="ctr" defTabSz="457200" rtl="0" fontAlgn="base">
              <a:spcBef>
                <a:spcPct val="0"/>
              </a:spcBef>
              <a:spcAft>
                <a:spcPct val="0"/>
              </a:spcAft>
              <a:defRPr sz="4000">
                <a:solidFill>
                  <a:schemeClr val="bg1"/>
                </a:solidFill>
                <a:latin typeface="Impact" pitchFamily="34" charset="0"/>
                <a:ea typeface="ＭＳ Ｐゴシック" pitchFamily="34" charset="-128"/>
              </a:defRPr>
            </a:lvl9pPr>
          </a:lstStyle>
          <a:p>
            <a:pPr>
              <a:defRPr/>
            </a:pPr>
            <a:r>
              <a:rPr lang="en-US" sz="2800" kern="0" dirty="0">
                <a:effectLst>
                  <a:outerShdw blurRad="38100" dist="38100" dir="2700000" algn="tl">
                    <a:srgbClr val="000000"/>
                  </a:outerShdw>
                </a:effectLst>
              </a:rPr>
              <a:t>National Focus Centers</a:t>
            </a:r>
          </a:p>
        </p:txBody>
      </p:sp>
      <p:cxnSp>
        <p:nvCxnSpPr>
          <p:cNvPr id="132" name="Straight Arrow Connector 131"/>
          <p:cNvCxnSpPr/>
          <p:nvPr/>
        </p:nvCxnSpPr>
        <p:spPr>
          <a:xfrm flipH="1">
            <a:off x="6376138" y="1977296"/>
            <a:ext cx="1203324" cy="1349375"/>
          </a:xfrm>
          <a:prstGeom prst="straightConnector1">
            <a:avLst/>
          </a:prstGeom>
          <a:ln w="28575">
            <a:solidFill>
              <a:srgbClr val="FFFFB3"/>
            </a:solidFill>
            <a:tailEnd type="arrow"/>
          </a:ln>
        </p:spPr>
        <p:style>
          <a:lnRef idx="1">
            <a:schemeClr val="accent1"/>
          </a:lnRef>
          <a:fillRef idx="0">
            <a:schemeClr val="accent1"/>
          </a:fillRef>
          <a:effectRef idx="0">
            <a:schemeClr val="accent1"/>
          </a:effectRef>
          <a:fontRef idx="minor">
            <a:schemeClr val="tx1"/>
          </a:fontRef>
        </p:style>
      </p:cxnSp>
      <p:cxnSp>
        <p:nvCxnSpPr>
          <p:cNvPr id="137" name="Straight Arrow Connector 136"/>
          <p:cNvCxnSpPr/>
          <p:nvPr/>
        </p:nvCxnSpPr>
        <p:spPr>
          <a:xfrm flipH="1">
            <a:off x="7071462" y="1981027"/>
            <a:ext cx="515938" cy="763031"/>
          </a:xfrm>
          <a:prstGeom prst="straightConnector1">
            <a:avLst/>
          </a:prstGeom>
          <a:ln w="28575">
            <a:solidFill>
              <a:srgbClr val="FFFFB3"/>
            </a:solidFill>
            <a:tailEnd type="arrow"/>
          </a:ln>
        </p:spPr>
        <p:style>
          <a:lnRef idx="1">
            <a:schemeClr val="accent1"/>
          </a:lnRef>
          <a:fillRef idx="0">
            <a:schemeClr val="accent1"/>
          </a:fillRef>
          <a:effectRef idx="0">
            <a:schemeClr val="accent1"/>
          </a:effectRef>
          <a:fontRef idx="minor">
            <a:schemeClr val="tx1"/>
          </a:fontRef>
        </p:style>
      </p:cxnSp>
      <p:sp>
        <p:nvSpPr>
          <p:cNvPr id="123" name="Rectangle 2"/>
          <p:cNvSpPr txBox="1">
            <a:spLocks noChangeArrowheads="1"/>
          </p:cNvSpPr>
          <p:nvPr/>
        </p:nvSpPr>
        <p:spPr bwMode="auto">
          <a:xfrm>
            <a:off x="3730568" y="609600"/>
            <a:ext cx="4038600" cy="457200"/>
          </a:xfrm>
          <a:prstGeom prst="rect">
            <a:avLst/>
          </a:prstGeom>
          <a:solidFill>
            <a:srgbClr val="271B6F"/>
          </a:solidFill>
          <a:ln>
            <a:noFill/>
          </a:ln>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000">
                <a:solidFill>
                  <a:schemeClr val="bg1"/>
                </a:solidFill>
                <a:latin typeface="+mj-lt"/>
                <a:ea typeface="+mj-ea"/>
                <a:cs typeface="ＭＳ Ｐゴシック" pitchFamily="-64" charset="-128"/>
              </a:defRPr>
            </a:lvl1pPr>
            <a:lvl2pPr algn="ctr" defTabSz="457200" rtl="0" eaLnBrk="0" fontAlgn="base" hangingPunct="0">
              <a:spcBef>
                <a:spcPct val="0"/>
              </a:spcBef>
              <a:spcAft>
                <a:spcPct val="0"/>
              </a:spcAft>
              <a:defRPr sz="4000">
                <a:solidFill>
                  <a:schemeClr val="bg1"/>
                </a:solidFill>
                <a:latin typeface="Impact" pitchFamily="34" charset="0"/>
                <a:ea typeface="ＭＳ Ｐゴシック" pitchFamily="34" charset="-128"/>
                <a:cs typeface="ＭＳ Ｐゴシック" pitchFamily="-64" charset="-128"/>
              </a:defRPr>
            </a:lvl2pPr>
            <a:lvl3pPr algn="ctr" defTabSz="457200" rtl="0" eaLnBrk="0" fontAlgn="base" hangingPunct="0">
              <a:spcBef>
                <a:spcPct val="0"/>
              </a:spcBef>
              <a:spcAft>
                <a:spcPct val="0"/>
              </a:spcAft>
              <a:defRPr sz="4000">
                <a:solidFill>
                  <a:schemeClr val="bg1"/>
                </a:solidFill>
                <a:latin typeface="Impact" pitchFamily="34" charset="0"/>
                <a:ea typeface="ＭＳ Ｐゴシック" pitchFamily="34" charset="-128"/>
                <a:cs typeface="ＭＳ Ｐゴシック" pitchFamily="-64" charset="-128"/>
              </a:defRPr>
            </a:lvl3pPr>
            <a:lvl4pPr algn="ctr" defTabSz="457200" rtl="0" eaLnBrk="0" fontAlgn="base" hangingPunct="0">
              <a:spcBef>
                <a:spcPct val="0"/>
              </a:spcBef>
              <a:spcAft>
                <a:spcPct val="0"/>
              </a:spcAft>
              <a:defRPr sz="4000">
                <a:solidFill>
                  <a:schemeClr val="bg1"/>
                </a:solidFill>
                <a:latin typeface="Impact" pitchFamily="34" charset="0"/>
                <a:ea typeface="ＭＳ Ｐゴシック" pitchFamily="34" charset="-128"/>
                <a:cs typeface="ＭＳ Ｐゴシック" pitchFamily="-64" charset="-128"/>
              </a:defRPr>
            </a:lvl4pPr>
            <a:lvl5pPr algn="ctr" defTabSz="457200" rtl="0" eaLnBrk="0" fontAlgn="base" hangingPunct="0">
              <a:spcBef>
                <a:spcPct val="0"/>
              </a:spcBef>
              <a:spcAft>
                <a:spcPct val="0"/>
              </a:spcAft>
              <a:defRPr sz="4000">
                <a:solidFill>
                  <a:schemeClr val="bg1"/>
                </a:solidFill>
                <a:latin typeface="Impact" pitchFamily="34" charset="0"/>
                <a:ea typeface="ＭＳ Ｐゴシック" pitchFamily="34" charset="-128"/>
                <a:cs typeface="ＭＳ Ｐゴシック" pitchFamily="-64" charset="-128"/>
              </a:defRPr>
            </a:lvl5pPr>
            <a:lvl6pPr marL="457200" algn="ctr" defTabSz="457200" rtl="0" fontAlgn="base">
              <a:spcBef>
                <a:spcPct val="0"/>
              </a:spcBef>
              <a:spcAft>
                <a:spcPct val="0"/>
              </a:spcAft>
              <a:defRPr sz="4000">
                <a:solidFill>
                  <a:schemeClr val="bg1"/>
                </a:solidFill>
                <a:latin typeface="Impact" pitchFamily="34" charset="0"/>
                <a:ea typeface="ＭＳ Ｐゴシック" pitchFamily="34" charset="-128"/>
              </a:defRPr>
            </a:lvl6pPr>
            <a:lvl7pPr marL="914400" algn="ctr" defTabSz="457200" rtl="0" fontAlgn="base">
              <a:spcBef>
                <a:spcPct val="0"/>
              </a:spcBef>
              <a:spcAft>
                <a:spcPct val="0"/>
              </a:spcAft>
              <a:defRPr sz="4000">
                <a:solidFill>
                  <a:schemeClr val="bg1"/>
                </a:solidFill>
                <a:latin typeface="Impact" pitchFamily="34" charset="0"/>
                <a:ea typeface="ＭＳ Ｐゴシック" pitchFamily="34" charset="-128"/>
              </a:defRPr>
            </a:lvl7pPr>
            <a:lvl8pPr marL="1371600" algn="ctr" defTabSz="457200" rtl="0" fontAlgn="base">
              <a:spcBef>
                <a:spcPct val="0"/>
              </a:spcBef>
              <a:spcAft>
                <a:spcPct val="0"/>
              </a:spcAft>
              <a:defRPr sz="4000">
                <a:solidFill>
                  <a:schemeClr val="bg1"/>
                </a:solidFill>
                <a:latin typeface="Impact" pitchFamily="34" charset="0"/>
                <a:ea typeface="ＭＳ Ｐゴシック" pitchFamily="34" charset="-128"/>
              </a:defRPr>
            </a:lvl8pPr>
            <a:lvl9pPr marL="1828800" algn="ctr" defTabSz="457200" rtl="0" fontAlgn="base">
              <a:spcBef>
                <a:spcPct val="0"/>
              </a:spcBef>
              <a:spcAft>
                <a:spcPct val="0"/>
              </a:spcAft>
              <a:defRPr sz="4000">
                <a:solidFill>
                  <a:schemeClr val="bg1"/>
                </a:solidFill>
                <a:latin typeface="Impact" pitchFamily="34" charset="0"/>
                <a:ea typeface="ＭＳ Ｐゴシック" pitchFamily="34" charset="-128"/>
              </a:defRPr>
            </a:lvl9pPr>
          </a:lstStyle>
          <a:p>
            <a:pPr>
              <a:defRPr/>
            </a:pPr>
            <a:r>
              <a:rPr lang="en-US" sz="2800" kern="0" dirty="0">
                <a:effectLst>
                  <a:outerShdw blurRad="38100" dist="38100" dir="2700000" algn="tl">
                    <a:srgbClr val="000000"/>
                  </a:outerShdw>
                </a:effectLst>
              </a:rPr>
              <a:t>Regional Centers</a:t>
            </a:r>
          </a:p>
        </p:txBody>
      </p:sp>
      <p:sp>
        <p:nvSpPr>
          <p:cNvPr id="5" name="TextBox 4"/>
          <p:cNvSpPr txBox="1"/>
          <p:nvPr/>
        </p:nvSpPr>
        <p:spPr>
          <a:xfrm>
            <a:off x="5070085" y="6188242"/>
            <a:ext cx="3470757" cy="523220"/>
          </a:xfrm>
          <a:prstGeom prst="rect">
            <a:avLst/>
          </a:prstGeom>
          <a:noFill/>
        </p:spPr>
        <p:txBody>
          <a:bodyPr wrap="none" rtlCol="0">
            <a:spAutoFit/>
          </a:bodyPr>
          <a:lstStyle/>
          <a:p>
            <a:pPr algn="ctr"/>
            <a:r>
              <a:rPr lang="en-US" sz="2800" b="1" dirty="0">
                <a:hlinkClick r:id="rId5"/>
              </a:rPr>
              <a:t>www.attcnetwork.org</a:t>
            </a:r>
            <a:endParaRPr lang="en-US" sz="2800" b="1" dirty="0"/>
          </a:p>
        </p:txBody>
      </p:sp>
      <p:sp>
        <p:nvSpPr>
          <p:cNvPr id="10" name="Footer Placeholder 9"/>
          <p:cNvSpPr>
            <a:spLocks noGrp="1"/>
          </p:cNvSpPr>
          <p:nvPr>
            <p:ph type="ftr" sz="quarter" idx="4294967295"/>
          </p:nvPr>
        </p:nvSpPr>
        <p:spPr>
          <a:xfrm>
            <a:off x="4467169" y="6356353"/>
            <a:ext cx="3860800" cy="365125"/>
          </a:xfrm>
        </p:spPr>
        <p:txBody>
          <a:bodyPr/>
          <a:lstStyle/>
          <a:p>
            <a:endParaRPr lang="en-US" dirty="0"/>
          </a:p>
        </p:txBody>
      </p:sp>
      <p:pic>
        <p:nvPicPr>
          <p:cNvPr id="120" name="Picture 2" descr="C:\Users\boeser\AppData\Local\Microsoft\Windows\Temporary Internet Files\Content.Outlook\50NMHPL5\lgbt_attc_logo_people-06 (2).pn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31147"/>
          <a:stretch/>
        </p:blipFill>
        <p:spPr bwMode="auto">
          <a:xfrm>
            <a:off x="754468" y="2171011"/>
            <a:ext cx="669288" cy="433796"/>
          </a:xfrm>
          <a:prstGeom prst="rect">
            <a:avLst/>
          </a:prstGeom>
          <a:noFill/>
        </p:spPr>
      </p:pic>
      <p:sp>
        <p:nvSpPr>
          <p:cNvPr id="121" name="Text Box 263"/>
          <p:cNvSpPr txBox="1">
            <a:spLocks noChangeArrowheads="1"/>
          </p:cNvSpPr>
          <p:nvPr/>
        </p:nvSpPr>
        <p:spPr bwMode="auto">
          <a:xfrm>
            <a:off x="360222" y="2599046"/>
            <a:ext cx="1457779" cy="30777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algn="ctr" eaLnBrk="0" hangingPunct="0">
              <a:spcBef>
                <a:spcPct val="50000"/>
              </a:spcBef>
              <a:defRPr/>
            </a:pPr>
            <a:r>
              <a:rPr lang="en-US" altLang="en-US" sz="1400" b="1" kern="0" dirty="0"/>
              <a:t>YMSM+LGBT </a:t>
            </a:r>
            <a:r>
              <a:rPr lang="en-US" altLang="en-US" sz="1400" b="1" kern="0" dirty="0" err="1"/>
              <a:t>CoE</a:t>
            </a:r>
            <a:endParaRPr lang="en-US" altLang="en-US" sz="1400" b="1" kern="0" dirty="0"/>
          </a:p>
        </p:txBody>
      </p:sp>
      <p:sp>
        <p:nvSpPr>
          <p:cNvPr id="138" name="Text Box 263"/>
          <p:cNvSpPr txBox="1">
            <a:spLocks noChangeArrowheads="1"/>
          </p:cNvSpPr>
          <p:nvPr/>
        </p:nvSpPr>
        <p:spPr bwMode="auto">
          <a:xfrm>
            <a:off x="10283033" y="2606121"/>
            <a:ext cx="1457779" cy="30777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algn="ctr" eaLnBrk="0" hangingPunct="0">
              <a:spcBef>
                <a:spcPct val="50000"/>
              </a:spcBef>
              <a:defRPr/>
            </a:pPr>
            <a:r>
              <a:rPr lang="en-US" altLang="en-US" sz="1400" b="1" kern="0" dirty="0"/>
              <a:t>PPW </a:t>
            </a:r>
            <a:r>
              <a:rPr lang="en-US" altLang="en-US" sz="1400" b="1" kern="0" dirty="0" err="1"/>
              <a:t>CoE</a:t>
            </a:r>
            <a:endParaRPr lang="en-US" altLang="en-US" sz="1400" b="1" kern="0" dirty="0"/>
          </a:p>
        </p:txBody>
      </p:sp>
      <p:pic>
        <p:nvPicPr>
          <p:cNvPr id="4098" name="Picture 2" descr="logo"/>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r="73448"/>
          <a:stretch/>
        </p:blipFill>
        <p:spPr bwMode="auto">
          <a:xfrm>
            <a:off x="10781240" y="2181023"/>
            <a:ext cx="461364" cy="476248"/>
          </a:xfrm>
          <a:prstGeom prst="roundRect">
            <a:avLst>
              <a:gd name="adj" fmla="val 35643"/>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8922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grpId="0" nodeType="withEffect">
                                  <p:stCondLst>
                                    <p:cond delay="0"/>
                                  </p:stCondLst>
                                  <p:childTnLst>
                                    <p:set>
                                      <p:cBhvr>
                                        <p:cTn id="6" dur="1" fill="hold">
                                          <p:stCondLst>
                                            <p:cond delay="0"/>
                                          </p:stCondLst>
                                        </p:cTn>
                                        <p:tgtEl>
                                          <p:spTgt spid="125"/>
                                        </p:tgtEl>
                                        <p:attrNameLst>
                                          <p:attrName>style.visibility</p:attrName>
                                        </p:attrNameLst>
                                      </p:cBhvr>
                                      <p:to>
                                        <p:strVal val="visible"/>
                                      </p:to>
                                    </p:set>
                                    <p:animEffect transition="in" filter="wheel(4)">
                                      <p:cBhvr>
                                        <p:cTn id="7" dur="750"/>
                                        <p:tgtEl>
                                          <p:spTgt spid="125"/>
                                        </p:tgtEl>
                                      </p:cBhvr>
                                    </p:animEffect>
                                  </p:childTnLst>
                                </p:cTn>
                              </p:par>
                              <p:par>
                                <p:cTn id="8" presetID="21" presetClass="entr" presetSubtype="4" fill="hold" grpId="0" nodeType="withEffect">
                                  <p:stCondLst>
                                    <p:cond delay="0"/>
                                  </p:stCondLst>
                                  <p:childTnLst>
                                    <p:set>
                                      <p:cBhvr>
                                        <p:cTn id="9" dur="1" fill="hold">
                                          <p:stCondLst>
                                            <p:cond delay="0"/>
                                          </p:stCondLst>
                                        </p:cTn>
                                        <p:tgtEl>
                                          <p:spTgt spid="126"/>
                                        </p:tgtEl>
                                        <p:attrNameLst>
                                          <p:attrName>style.visibility</p:attrName>
                                        </p:attrNameLst>
                                      </p:cBhvr>
                                      <p:to>
                                        <p:strVal val="visible"/>
                                      </p:to>
                                    </p:set>
                                    <p:animEffect transition="in" filter="wheel(4)">
                                      <p:cBhvr>
                                        <p:cTn id="10" dur="750"/>
                                        <p:tgtEl>
                                          <p:spTgt spid="126"/>
                                        </p:tgtEl>
                                      </p:cBhvr>
                                    </p:animEffect>
                                  </p:childTnLst>
                                </p:cTn>
                              </p:par>
                              <p:par>
                                <p:cTn id="11" presetID="21" presetClass="entr" presetSubtype="4" fill="hold" grpId="0" nodeType="withEffect">
                                  <p:stCondLst>
                                    <p:cond delay="0"/>
                                  </p:stCondLst>
                                  <p:childTnLst>
                                    <p:set>
                                      <p:cBhvr>
                                        <p:cTn id="12" dur="1" fill="hold">
                                          <p:stCondLst>
                                            <p:cond delay="0"/>
                                          </p:stCondLst>
                                        </p:cTn>
                                        <p:tgtEl>
                                          <p:spTgt spid="127"/>
                                        </p:tgtEl>
                                        <p:attrNameLst>
                                          <p:attrName>style.visibility</p:attrName>
                                        </p:attrNameLst>
                                      </p:cBhvr>
                                      <p:to>
                                        <p:strVal val="visible"/>
                                      </p:to>
                                    </p:set>
                                    <p:animEffect transition="in" filter="wheel(4)">
                                      <p:cBhvr>
                                        <p:cTn id="13" dur="750"/>
                                        <p:tgtEl>
                                          <p:spTgt spid="127"/>
                                        </p:tgtEl>
                                      </p:cBhvr>
                                    </p:animEffect>
                                  </p:childTnLst>
                                </p:cTn>
                              </p:par>
                              <p:par>
                                <p:cTn id="14" presetID="21" presetClass="entr" presetSubtype="4" fill="hold" grpId="0" nodeType="withEffect">
                                  <p:stCondLst>
                                    <p:cond delay="0"/>
                                  </p:stCondLst>
                                  <p:childTnLst>
                                    <p:set>
                                      <p:cBhvr>
                                        <p:cTn id="15" dur="1" fill="hold">
                                          <p:stCondLst>
                                            <p:cond delay="0"/>
                                          </p:stCondLst>
                                        </p:cTn>
                                        <p:tgtEl>
                                          <p:spTgt spid="128"/>
                                        </p:tgtEl>
                                        <p:attrNameLst>
                                          <p:attrName>style.visibility</p:attrName>
                                        </p:attrNameLst>
                                      </p:cBhvr>
                                      <p:to>
                                        <p:strVal val="visible"/>
                                      </p:to>
                                    </p:set>
                                    <p:animEffect transition="in" filter="wheel(4)">
                                      <p:cBhvr>
                                        <p:cTn id="16" dur="750"/>
                                        <p:tgtEl>
                                          <p:spTgt spid="128"/>
                                        </p:tgtEl>
                                      </p:cBhvr>
                                    </p:animEffect>
                                  </p:childTnLst>
                                </p:cTn>
                              </p:par>
                              <p:par>
                                <p:cTn id="17" presetID="21" presetClass="entr" presetSubtype="4" fill="hold" grpId="0" nodeType="withEffect">
                                  <p:stCondLst>
                                    <p:cond delay="0"/>
                                  </p:stCondLst>
                                  <p:childTnLst>
                                    <p:set>
                                      <p:cBhvr>
                                        <p:cTn id="18" dur="1" fill="hold">
                                          <p:stCondLst>
                                            <p:cond delay="0"/>
                                          </p:stCondLst>
                                        </p:cTn>
                                        <p:tgtEl>
                                          <p:spTgt spid="129"/>
                                        </p:tgtEl>
                                        <p:attrNameLst>
                                          <p:attrName>style.visibility</p:attrName>
                                        </p:attrNameLst>
                                      </p:cBhvr>
                                      <p:to>
                                        <p:strVal val="visible"/>
                                      </p:to>
                                    </p:set>
                                    <p:animEffect transition="in" filter="wheel(4)">
                                      <p:cBhvr>
                                        <p:cTn id="19" dur="750"/>
                                        <p:tgtEl>
                                          <p:spTgt spid="129"/>
                                        </p:tgtEl>
                                      </p:cBhvr>
                                    </p:animEffect>
                                  </p:childTnLst>
                                </p:cTn>
                              </p:par>
                              <p:par>
                                <p:cTn id="20" presetID="21" presetClass="entr" presetSubtype="4" fill="hold" grpId="0" nodeType="withEffect">
                                  <p:stCondLst>
                                    <p:cond delay="0"/>
                                  </p:stCondLst>
                                  <p:childTnLst>
                                    <p:set>
                                      <p:cBhvr>
                                        <p:cTn id="21" dur="1" fill="hold">
                                          <p:stCondLst>
                                            <p:cond delay="0"/>
                                          </p:stCondLst>
                                        </p:cTn>
                                        <p:tgtEl>
                                          <p:spTgt spid="130"/>
                                        </p:tgtEl>
                                        <p:attrNameLst>
                                          <p:attrName>style.visibility</p:attrName>
                                        </p:attrNameLst>
                                      </p:cBhvr>
                                      <p:to>
                                        <p:strVal val="visible"/>
                                      </p:to>
                                    </p:set>
                                    <p:animEffect transition="in" filter="wheel(4)">
                                      <p:cBhvr>
                                        <p:cTn id="22" dur="750"/>
                                        <p:tgtEl>
                                          <p:spTgt spid="130"/>
                                        </p:tgtEl>
                                      </p:cBhvr>
                                    </p:animEffect>
                                  </p:childTnLst>
                                </p:cTn>
                              </p:par>
                              <p:par>
                                <p:cTn id="23" presetID="21" presetClass="entr" presetSubtype="4" fill="hold" grpId="0" nodeType="withEffect">
                                  <p:stCondLst>
                                    <p:cond delay="0"/>
                                  </p:stCondLst>
                                  <p:childTnLst>
                                    <p:set>
                                      <p:cBhvr>
                                        <p:cTn id="24" dur="1" fill="hold">
                                          <p:stCondLst>
                                            <p:cond delay="0"/>
                                          </p:stCondLst>
                                        </p:cTn>
                                        <p:tgtEl>
                                          <p:spTgt spid="134"/>
                                        </p:tgtEl>
                                        <p:attrNameLst>
                                          <p:attrName>style.visibility</p:attrName>
                                        </p:attrNameLst>
                                      </p:cBhvr>
                                      <p:to>
                                        <p:strVal val="visible"/>
                                      </p:to>
                                    </p:set>
                                    <p:animEffect transition="in" filter="wheel(4)">
                                      <p:cBhvr>
                                        <p:cTn id="25" dur="750"/>
                                        <p:tgtEl>
                                          <p:spTgt spid="134"/>
                                        </p:tgtEl>
                                      </p:cBhvr>
                                    </p:animEffect>
                                  </p:childTnLst>
                                </p:cTn>
                              </p:par>
                              <p:par>
                                <p:cTn id="26" presetID="21" presetClass="entr" presetSubtype="4" fill="hold" grpId="0" nodeType="withEffect">
                                  <p:stCondLst>
                                    <p:cond delay="0"/>
                                  </p:stCondLst>
                                  <p:childTnLst>
                                    <p:set>
                                      <p:cBhvr>
                                        <p:cTn id="27" dur="1" fill="hold">
                                          <p:stCondLst>
                                            <p:cond delay="0"/>
                                          </p:stCondLst>
                                        </p:cTn>
                                        <p:tgtEl>
                                          <p:spTgt spid="135"/>
                                        </p:tgtEl>
                                        <p:attrNameLst>
                                          <p:attrName>style.visibility</p:attrName>
                                        </p:attrNameLst>
                                      </p:cBhvr>
                                      <p:to>
                                        <p:strVal val="visible"/>
                                      </p:to>
                                    </p:set>
                                    <p:animEffect transition="in" filter="wheel(4)">
                                      <p:cBhvr>
                                        <p:cTn id="28" dur="750"/>
                                        <p:tgtEl>
                                          <p:spTgt spid="135"/>
                                        </p:tgtEl>
                                      </p:cBhvr>
                                    </p:animEffect>
                                  </p:childTnLst>
                                </p:cTn>
                              </p:par>
                              <p:par>
                                <p:cTn id="29" presetID="21" presetClass="entr" presetSubtype="4" fill="hold" grpId="0" nodeType="withEffect">
                                  <p:stCondLst>
                                    <p:cond delay="0"/>
                                  </p:stCondLst>
                                  <p:childTnLst>
                                    <p:set>
                                      <p:cBhvr>
                                        <p:cTn id="30" dur="1" fill="hold">
                                          <p:stCondLst>
                                            <p:cond delay="0"/>
                                          </p:stCondLst>
                                        </p:cTn>
                                        <p:tgtEl>
                                          <p:spTgt spid="136"/>
                                        </p:tgtEl>
                                        <p:attrNameLst>
                                          <p:attrName>style.visibility</p:attrName>
                                        </p:attrNameLst>
                                      </p:cBhvr>
                                      <p:to>
                                        <p:strVal val="visible"/>
                                      </p:to>
                                    </p:set>
                                    <p:animEffect transition="in" filter="wheel(4)">
                                      <p:cBhvr>
                                        <p:cTn id="31" dur="750"/>
                                        <p:tgtEl>
                                          <p:spTgt spid="136"/>
                                        </p:tgtEl>
                                      </p:cBhvr>
                                    </p:animEffect>
                                  </p:childTnLst>
                                </p:cTn>
                              </p:par>
                              <p:par>
                                <p:cTn id="32" presetID="21" presetClass="entr" presetSubtype="4" fill="hold" grpId="0" nodeType="withEffect">
                                  <p:stCondLst>
                                    <p:cond delay="0"/>
                                  </p:stCondLst>
                                  <p:childTnLst>
                                    <p:set>
                                      <p:cBhvr>
                                        <p:cTn id="33" dur="1" fill="hold">
                                          <p:stCondLst>
                                            <p:cond delay="0"/>
                                          </p:stCondLst>
                                        </p:cTn>
                                        <p:tgtEl>
                                          <p:spTgt spid="133"/>
                                        </p:tgtEl>
                                        <p:attrNameLst>
                                          <p:attrName>style.visibility</p:attrName>
                                        </p:attrNameLst>
                                      </p:cBhvr>
                                      <p:to>
                                        <p:strVal val="visible"/>
                                      </p:to>
                                    </p:set>
                                    <p:animEffect transition="in" filter="wheel(4)">
                                      <p:cBhvr>
                                        <p:cTn id="34" dur="750"/>
                                        <p:tgtEl>
                                          <p:spTgt spid="133"/>
                                        </p:tgtEl>
                                      </p:cBhvr>
                                    </p:animEffect>
                                  </p:childTnLst>
                                </p:cTn>
                              </p:par>
                              <p:par>
                                <p:cTn id="35" presetID="21" presetClass="entr" presetSubtype="4" fill="hold" grpId="0" nodeType="withEffect">
                                  <p:stCondLst>
                                    <p:cond delay="0"/>
                                  </p:stCondLst>
                                  <p:childTnLst>
                                    <p:set>
                                      <p:cBhvr>
                                        <p:cTn id="36" dur="1" fill="hold">
                                          <p:stCondLst>
                                            <p:cond delay="0"/>
                                          </p:stCondLst>
                                        </p:cTn>
                                        <p:tgtEl>
                                          <p:spTgt spid="140"/>
                                        </p:tgtEl>
                                        <p:attrNameLst>
                                          <p:attrName>style.visibility</p:attrName>
                                        </p:attrNameLst>
                                      </p:cBhvr>
                                      <p:to>
                                        <p:strVal val="visible"/>
                                      </p:to>
                                    </p:set>
                                    <p:animEffect transition="in" filter="wheel(4)">
                                      <p:cBhvr>
                                        <p:cTn id="37" dur="750"/>
                                        <p:tgtEl>
                                          <p:spTgt spid="140"/>
                                        </p:tgtEl>
                                      </p:cBhvr>
                                    </p:animEffect>
                                  </p:childTnLst>
                                </p:cTn>
                              </p:par>
                              <p:par>
                                <p:cTn id="38" presetID="21" presetClass="entr" presetSubtype="4" fill="hold" grpId="0" nodeType="withEffect">
                                  <p:stCondLst>
                                    <p:cond delay="0"/>
                                  </p:stCondLst>
                                  <p:childTnLst>
                                    <p:set>
                                      <p:cBhvr>
                                        <p:cTn id="39" dur="1" fill="hold">
                                          <p:stCondLst>
                                            <p:cond delay="0"/>
                                          </p:stCondLst>
                                        </p:cTn>
                                        <p:tgtEl>
                                          <p:spTgt spid="142"/>
                                        </p:tgtEl>
                                        <p:attrNameLst>
                                          <p:attrName>style.visibility</p:attrName>
                                        </p:attrNameLst>
                                      </p:cBhvr>
                                      <p:to>
                                        <p:strVal val="visible"/>
                                      </p:to>
                                    </p:set>
                                    <p:animEffect transition="in" filter="wheel(4)">
                                      <p:cBhvr>
                                        <p:cTn id="40" dur="750"/>
                                        <p:tgtEl>
                                          <p:spTgt spid="142"/>
                                        </p:tgtEl>
                                      </p:cBhvr>
                                    </p:animEffect>
                                  </p:childTnLst>
                                </p:cTn>
                              </p:par>
                              <p:par>
                                <p:cTn id="41" presetID="21" presetClass="entr" presetSubtype="4" fill="hold" grpId="0" nodeType="withEffect">
                                  <p:stCondLst>
                                    <p:cond delay="0"/>
                                  </p:stCondLst>
                                  <p:childTnLst>
                                    <p:set>
                                      <p:cBhvr>
                                        <p:cTn id="42" dur="1" fill="hold">
                                          <p:stCondLst>
                                            <p:cond delay="0"/>
                                          </p:stCondLst>
                                        </p:cTn>
                                        <p:tgtEl>
                                          <p:spTgt spid="143"/>
                                        </p:tgtEl>
                                        <p:attrNameLst>
                                          <p:attrName>style.visibility</p:attrName>
                                        </p:attrNameLst>
                                      </p:cBhvr>
                                      <p:to>
                                        <p:strVal val="visible"/>
                                      </p:to>
                                    </p:set>
                                    <p:animEffect transition="in" filter="wheel(4)">
                                      <p:cBhvr>
                                        <p:cTn id="43" dur="750"/>
                                        <p:tgtEl>
                                          <p:spTgt spid="143"/>
                                        </p:tgtEl>
                                      </p:cBhvr>
                                    </p:animEffect>
                                  </p:childTnLst>
                                </p:cTn>
                              </p:par>
                              <p:par>
                                <p:cTn id="44" presetID="21" presetClass="entr" presetSubtype="4" fill="hold" grpId="0" nodeType="withEffect">
                                  <p:stCondLst>
                                    <p:cond delay="0"/>
                                  </p:stCondLst>
                                  <p:childTnLst>
                                    <p:set>
                                      <p:cBhvr>
                                        <p:cTn id="45" dur="1" fill="hold">
                                          <p:stCondLst>
                                            <p:cond delay="0"/>
                                          </p:stCondLst>
                                        </p:cTn>
                                        <p:tgtEl>
                                          <p:spTgt spid="144"/>
                                        </p:tgtEl>
                                        <p:attrNameLst>
                                          <p:attrName>style.visibility</p:attrName>
                                        </p:attrNameLst>
                                      </p:cBhvr>
                                      <p:to>
                                        <p:strVal val="visible"/>
                                      </p:to>
                                    </p:set>
                                    <p:animEffect transition="in" filter="wheel(4)">
                                      <p:cBhvr>
                                        <p:cTn id="46" dur="750"/>
                                        <p:tgtEl>
                                          <p:spTgt spid="144"/>
                                        </p:tgtEl>
                                      </p:cBhvr>
                                    </p:animEffect>
                                  </p:childTnLst>
                                </p:cTn>
                              </p:par>
                              <p:par>
                                <p:cTn id="47" presetID="21" presetClass="entr" presetSubtype="4" fill="hold" grpId="0" nodeType="withEffect">
                                  <p:stCondLst>
                                    <p:cond delay="0"/>
                                  </p:stCondLst>
                                  <p:childTnLst>
                                    <p:set>
                                      <p:cBhvr>
                                        <p:cTn id="48" dur="1" fill="hold">
                                          <p:stCondLst>
                                            <p:cond delay="0"/>
                                          </p:stCondLst>
                                        </p:cTn>
                                        <p:tgtEl>
                                          <p:spTgt spid="148"/>
                                        </p:tgtEl>
                                        <p:attrNameLst>
                                          <p:attrName>style.visibility</p:attrName>
                                        </p:attrNameLst>
                                      </p:cBhvr>
                                      <p:to>
                                        <p:strVal val="visible"/>
                                      </p:to>
                                    </p:set>
                                    <p:animEffect transition="in" filter="wheel(4)">
                                      <p:cBhvr>
                                        <p:cTn id="49" dur="750"/>
                                        <p:tgtEl>
                                          <p:spTgt spid="148"/>
                                        </p:tgtEl>
                                      </p:cBhvr>
                                    </p:animEffect>
                                  </p:childTnLst>
                                </p:cTn>
                              </p:par>
                              <p:par>
                                <p:cTn id="50" presetID="21" presetClass="entr" presetSubtype="4" fill="hold" grpId="0" nodeType="withEffect">
                                  <p:stCondLst>
                                    <p:cond delay="0"/>
                                  </p:stCondLst>
                                  <p:childTnLst>
                                    <p:set>
                                      <p:cBhvr>
                                        <p:cTn id="51" dur="1" fill="hold">
                                          <p:stCondLst>
                                            <p:cond delay="0"/>
                                          </p:stCondLst>
                                        </p:cTn>
                                        <p:tgtEl>
                                          <p:spTgt spid="149"/>
                                        </p:tgtEl>
                                        <p:attrNameLst>
                                          <p:attrName>style.visibility</p:attrName>
                                        </p:attrNameLst>
                                      </p:cBhvr>
                                      <p:to>
                                        <p:strVal val="visible"/>
                                      </p:to>
                                    </p:set>
                                    <p:animEffect transition="in" filter="wheel(4)">
                                      <p:cBhvr>
                                        <p:cTn id="52" dur="750"/>
                                        <p:tgtEl>
                                          <p:spTgt spid="149"/>
                                        </p:tgtEl>
                                      </p:cBhvr>
                                    </p:animEffect>
                                  </p:childTnLst>
                                </p:cTn>
                              </p:par>
                              <p:par>
                                <p:cTn id="53" presetID="21" presetClass="entr" presetSubtype="4" fill="hold" grpId="0" nodeType="withEffect">
                                  <p:stCondLst>
                                    <p:cond delay="0"/>
                                  </p:stCondLst>
                                  <p:childTnLst>
                                    <p:set>
                                      <p:cBhvr>
                                        <p:cTn id="54" dur="1" fill="hold">
                                          <p:stCondLst>
                                            <p:cond delay="0"/>
                                          </p:stCondLst>
                                        </p:cTn>
                                        <p:tgtEl>
                                          <p:spTgt spid="150"/>
                                        </p:tgtEl>
                                        <p:attrNameLst>
                                          <p:attrName>style.visibility</p:attrName>
                                        </p:attrNameLst>
                                      </p:cBhvr>
                                      <p:to>
                                        <p:strVal val="visible"/>
                                      </p:to>
                                    </p:set>
                                    <p:animEffect transition="in" filter="wheel(4)">
                                      <p:cBhvr>
                                        <p:cTn id="55" dur="750"/>
                                        <p:tgtEl>
                                          <p:spTgt spid="150"/>
                                        </p:tgtEl>
                                      </p:cBhvr>
                                    </p:animEffect>
                                  </p:childTnLst>
                                </p:cTn>
                              </p:par>
                              <p:par>
                                <p:cTn id="56" presetID="21" presetClass="entr" presetSubtype="4" fill="hold" grpId="0" nodeType="withEffect">
                                  <p:stCondLst>
                                    <p:cond delay="0"/>
                                  </p:stCondLst>
                                  <p:childTnLst>
                                    <p:set>
                                      <p:cBhvr>
                                        <p:cTn id="57" dur="1" fill="hold">
                                          <p:stCondLst>
                                            <p:cond delay="0"/>
                                          </p:stCondLst>
                                        </p:cTn>
                                        <p:tgtEl>
                                          <p:spTgt spid="151"/>
                                        </p:tgtEl>
                                        <p:attrNameLst>
                                          <p:attrName>style.visibility</p:attrName>
                                        </p:attrNameLst>
                                      </p:cBhvr>
                                      <p:to>
                                        <p:strVal val="visible"/>
                                      </p:to>
                                    </p:set>
                                    <p:animEffect transition="in" filter="wheel(4)">
                                      <p:cBhvr>
                                        <p:cTn id="58" dur="750"/>
                                        <p:tgtEl>
                                          <p:spTgt spid="151"/>
                                        </p:tgtEl>
                                      </p:cBhvr>
                                    </p:animEffect>
                                  </p:childTnLst>
                                </p:cTn>
                              </p:par>
                              <p:par>
                                <p:cTn id="59" presetID="21" presetClass="entr" presetSubtype="4" fill="hold" grpId="0" nodeType="withEffect">
                                  <p:stCondLst>
                                    <p:cond delay="0"/>
                                  </p:stCondLst>
                                  <p:childTnLst>
                                    <p:set>
                                      <p:cBhvr>
                                        <p:cTn id="60" dur="1" fill="hold">
                                          <p:stCondLst>
                                            <p:cond delay="0"/>
                                          </p:stCondLst>
                                        </p:cTn>
                                        <p:tgtEl>
                                          <p:spTgt spid="153"/>
                                        </p:tgtEl>
                                        <p:attrNameLst>
                                          <p:attrName>style.visibility</p:attrName>
                                        </p:attrNameLst>
                                      </p:cBhvr>
                                      <p:to>
                                        <p:strVal val="visible"/>
                                      </p:to>
                                    </p:set>
                                    <p:animEffect transition="in" filter="wheel(4)">
                                      <p:cBhvr>
                                        <p:cTn id="61" dur="750"/>
                                        <p:tgtEl>
                                          <p:spTgt spid="153"/>
                                        </p:tgtEl>
                                      </p:cBhvr>
                                    </p:animEffect>
                                  </p:childTnLst>
                                </p:cTn>
                              </p:par>
                              <p:par>
                                <p:cTn id="62" presetID="21" presetClass="entr" presetSubtype="4" fill="hold" grpId="0" nodeType="withEffect">
                                  <p:stCondLst>
                                    <p:cond delay="0"/>
                                  </p:stCondLst>
                                  <p:childTnLst>
                                    <p:set>
                                      <p:cBhvr>
                                        <p:cTn id="63" dur="1" fill="hold">
                                          <p:stCondLst>
                                            <p:cond delay="0"/>
                                          </p:stCondLst>
                                        </p:cTn>
                                        <p:tgtEl>
                                          <p:spTgt spid="157"/>
                                        </p:tgtEl>
                                        <p:attrNameLst>
                                          <p:attrName>style.visibility</p:attrName>
                                        </p:attrNameLst>
                                      </p:cBhvr>
                                      <p:to>
                                        <p:strVal val="visible"/>
                                      </p:to>
                                    </p:set>
                                    <p:animEffect transition="in" filter="wheel(4)">
                                      <p:cBhvr>
                                        <p:cTn id="64" dur="750"/>
                                        <p:tgtEl>
                                          <p:spTgt spid="157"/>
                                        </p:tgtEl>
                                      </p:cBhvr>
                                    </p:animEffect>
                                  </p:childTnLst>
                                </p:cTn>
                              </p:par>
                              <p:par>
                                <p:cTn id="65" presetID="21" presetClass="entr" presetSubtype="4" fill="hold" grpId="0" nodeType="withEffect">
                                  <p:stCondLst>
                                    <p:cond delay="0"/>
                                  </p:stCondLst>
                                  <p:childTnLst>
                                    <p:set>
                                      <p:cBhvr>
                                        <p:cTn id="66" dur="1" fill="hold">
                                          <p:stCondLst>
                                            <p:cond delay="0"/>
                                          </p:stCondLst>
                                        </p:cTn>
                                        <p:tgtEl>
                                          <p:spTgt spid="158"/>
                                        </p:tgtEl>
                                        <p:attrNameLst>
                                          <p:attrName>style.visibility</p:attrName>
                                        </p:attrNameLst>
                                      </p:cBhvr>
                                      <p:to>
                                        <p:strVal val="visible"/>
                                      </p:to>
                                    </p:set>
                                    <p:animEffect transition="in" filter="wheel(4)">
                                      <p:cBhvr>
                                        <p:cTn id="67" dur="750"/>
                                        <p:tgtEl>
                                          <p:spTgt spid="158"/>
                                        </p:tgtEl>
                                      </p:cBhvr>
                                    </p:animEffect>
                                  </p:childTnLst>
                                </p:cTn>
                              </p:par>
                              <p:par>
                                <p:cTn id="68" presetID="21" presetClass="entr" presetSubtype="4" fill="hold" grpId="0" nodeType="withEffect">
                                  <p:stCondLst>
                                    <p:cond delay="0"/>
                                  </p:stCondLst>
                                  <p:childTnLst>
                                    <p:set>
                                      <p:cBhvr>
                                        <p:cTn id="69" dur="1" fill="hold">
                                          <p:stCondLst>
                                            <p:cond delay="0"/>
                                          </p:stCondLst>
                                        </p:cTn>
                                        <p:tgtEl>
                                          <p:spTgt spid="159"/>
                                        </p:tgtEl>
                                        <p:attrNameLst>
                                          <p:attrName>style.visibility</p:attrName>
                                        </p:attrNameLst>
                                      </p:cBhvr>
                                      <p:to>
                                        <p:strVal val="visible"/>
                                      </p:to>
                                    </p:set>
                                    <p:animEffect transition="in" filter="wheel(4)">
                                      <p:cBhvr>
                                        <p:cTn id="70" dur="750"/>
                                        <p:tgtEl>
                                          <p:spTgt spid="159"/>
                                        </p:tgtEl>
                                      </p:cBhvr>
                                    </p:animEffect>
                                  </p:childTnLst>
                                </p:cTn>
                              </p:par>
                              <p:par>
                                <p:cTn id="71" presetID="21" presetClass="entr" presetSubtype="4" fill="hold" grpId="0" nodeType="withEffect">
                                  <p:stCondLst>
                                    <p:cond delay="0"/>
                                  </p:stCondLst>
                                  <p:childTnLst>
                                    <p:set>
                                      <p:cBhvr>
                                        <p:cTn id="72" dur="1" fill="hold">
                                          <p:stCondLst>
                                            <p:cond delay="0"/>
                                          </p:stCondLst>
                                        </p:cTn>
                                        <p:tgtEl>
                                          <p:spTgt spid="160"/>
                                        </p:tgtEl>
                                        <p:attrNameLst>
                                          <p:attrName>style.visibility</p:attrName>
                                        </p:attrNameLst>
                                      </p:cBhvr>
                                      <p:to>
                                        <p:strVal val="visible"/>
                                      </p:to>
                                    </p:set>
                                    <p:animEffect transition="in" filter="wheel(4)">
                                      <p:cBhvr>
                                        <p:cTn id="73" dur="750"/>
                                        <p:tgtEl>
                                          <p:spTgt spid="160"/>
                                        </p:tgtEl>
                                      </p:cBhvr>
                                    </p:animEffect>
                                  </p:childTnLst>
                                </p:cTn>
                              </p:par>
                              <p:par>
                                <p:cTn id="74" presetID="21" presetClass="entr" presetSubtype="4" fill="hold" grpId="0" nodeType="withEffect">
                                  <p:stCondLst>
                                    <p:cond delay="0"/>
                                  </p:stCondLst>
                                  <p:childTnLst>
                                    <p:set>
                                      <p:cBhvr>
                                        <p:cTn id="75" dur="1" fill="hold">
                                          <p:stCondLst>
                                            <p:cond delay="0"/>
                                          </p:stCondLst>
                                        </p:cTn>
                                        <p:tgtEl>
                                          <p:spTgt spid="161"/>
                                        </p:tgtEl>
                                        <p:attrNameLst>
                                          <p:attrName>style.visibility</p:attrName>
                                        </p:attrNameLst>
                                      </p:cBhvr>
                                      <p:to>
                                        <p:strVal val="visible"/>
                                      </p:to>
                                    </p:set>
                                    <p:animEffect transition="in" filter="wheel(4)">
                                      <p:cBhvr>
                                        <p:cTn id="76" dur="750"/>
                                        <p:tgtEl>
                                          <p:spTgt spid="161"/>
                                        </p:tgtEl>
                                      </p:cBhvr>
                                    </p:animEffect>
                                  </p:childTnLst>
                                </p:cTn>
                              </p:par>
                              <p:par>
                                <p:cTn id="77" presetID="21" presetClass="entr" presetSubtype="4" fill="hold" grpId="0" nodeType="withEffect">
                                  <p:stCondLst>
                                    <p:cond delay="0"/>
                                  </p:stCondLst>
                                  <p:childTnLst>
                                    <p:set>
                                      <p:cBhvr>
                                        <p:cTn id="78" dur="1" fill="hold">
                                          <p:stCondLst>
                                            <p:cond delay="0"/>
                                          </p:stCondLst>
                                        </p:cTn>
                                        <p:tgtEl>
                                          <p:spTgt spid="156"/>
                                        </p:tgtEl>
                                        <p:attrNameLst>
                                          <p:attrName>style.visibility</p:attrName>
                                        </p:attrNameLst>
                                      </p:cBhvr>
                                      <p:to>
                                        <p:strVal val="visible"/>
                                      </p:to>
                                    </p:set>
                                    <p:animEffect transition="in" filter="wheel(4)">
                                      <p:cBhvr>
                                        <p:cTn id="79" dur="750"/>
                                        <p:tgtEl>
                                          <p:spTgt spid="156"/>
                                        </p:tgtEl>
                                      </p:cBhvr>
                                    </p:animEffect>
                                  </p:childTnLst>
                                </p:cTn>
                              </p:par>
                              <p:par>
                                <p:cTn id="80" presetID="21" presetClass="entr" presetSubtype="4" fill="hold" grpId="0" nodeType="withEffect">
                                  <p:stCondLst>
                                    <p:cond delay="0"/>
                                  </p:stCondLst>
                                  <p:childTnLst>
                                    <p:set>
                                      <p:cBhvr>
                                        <p:cTn id="81" dur="1" fill="hold">
                                          <p:stCondLst>
                                            <p:cond delay="0"/>
                                          </p:stCondLst>
                                        </p:cTn>
                                        <p:tgtEl>
                                          <p:spTgt spid="165"/>
                                        </p:tgtEl>
                                        <p:attrNameLst>
                                          <p:attrName>style.visibility</p:attrName>
                                        </p:attrNameLst>
                                      </p:cBhvr>
                                      <p:to>
                                        <p:strVal val="visible"/>
                                      </p:to>
                                    </p:set>
                                    <p:animEffect transition="in" filter="wheel(4)">
                                      <p:cBhvr>
                                        <p:cTn id="82" dur="750"/>
                                        <p:tgtEl>
                                          <p:spTgt spid="165"/>
                                        </p:tgtEl>
                                      </p:cBhvr>
                                    </p:animEffect>
                                  </p:childTnLst>
                                </p:cTn>
                              </p:par>
                              <p:par>
                                <p:cTn id="83" presetID="21" presetClass="entr" presetSubtype="4" fill="hold" grpId="0" nodeType="withEffect">
                                  <p:stCondLst>
                                    <p:cond delay="0"/>
                                  </p:stCondLst>
                                  <p:childTnLst>
                                    <p:set>
                                      <p:cBhvr>
                                        <p:cTn id="84" dur="1" fill="hold">
                                          <p:stCondLst>
                                            <p:cond delay="0"/>
                                          </p:stCondLst>
                                        </p:cTn>
                                        <p:tgtEl>
                                          <p:spTgt spid="166"/>
                                        </p:tgtEl>
                                        <p:attrNameLst>
                                          <p:attrName>style.visibility</p:attrName>
                                        </p:attrNameLst>
                                      </p:cBhvr>
                                      <p:to>
                                        <p:strVal val="visible"/>
                                      </p:to>
                                    </p:set>
                                    <p:animEffect transition="in" filter="wheel(4)">
                                      <p:cBhvr>
                                        <p:cTn id="85" dur="750"/>
                                        <p:tgtEl>
                                          <p:spTgt spid="166"/>
                                        </p:tgtEl>
                                      </p:cBhvr>
                                    </p:animEffect>
                                  </p:childTnLst>
                                </p:cTn>
                              </p:par>
                              <p:par>
                                <p:cTn id="86" presetID="21" presetClass="entr" presetSubtype="4" fill="hold" grpId="0" nodeType="withEffect">
                                  <p:stCondLst>
                                    <p:cond delay="0"/>
                                  </p:stCondLst>
                                  <p:childTnLst>
                                    <p:set>
                                      <p:cBhvr>
                                        <p:cTn id="87" dur="1" fill="hold">
                                          <p:stCondLst>
                                            <p:cond delay="0"/>
                                          </p:stCondLst>
                                        </p:cTn>
                                        <p:tgtEl>
                                          <p:spTgt spid="167"/>
                                        </p:tgtEl>
                                        <p:attrNameLst>
                                          <p:attrName>style.visibility</p:attrName>
                                        </p:attrNameLst>
                                      </p:cBhvr>
                                      <p:to>
                                        <p:strVal val="visible"/>
                                      </p:to>
                                    </p:set>
                                    <p:animEffect transition="in" filter="wheel(4)">
                                      <p:cBhvr>
                                        <p:cTn id="88" dur="750"/>
                                        <p:tgtEl>
                                          <p:spTgt spid="167"/>
                                        </p:tgtEl>
                                      </p:cBhvr>
                                    </p:animEffect>
                                  </p:childTnLst>
                                </p:cTn>
                              </p:par>
                              <p:par>
                                <p:cTn id="89" presetID="21" presetClass="entr" presetSubtype="4" fill="hold" grpId="0" nodeType="withEffect">
                                  <p:stCondLst>
                                    <p:cond delay="0"/>
                                  </p:stCondLst>
                                  <p:childTnLst>
                                    <p:set>
                                      <p:cBhvr>
                                        <p:cTn id="90" dur="1" fill="hold">
                                          <p:stCondLst>
                                            <p:cond delay="0"/>
                                          </p:stCondLst>
                                        </p:cTn>
                                        <p:tgtEl>
                                          <p:spTgt spid="164"/>
                                        </p:tgtEl>
                                        <p:attrNameLst>
                                          <p:attrName>style.visibility</p:attrName>
                                        </p:attrNameLst>
                                      </p:cBhvr>
                                      <p:to>
                                        <p:strVal val="visible"/>
                                      </p:to>
                                    </p:set>
                                    <p:animEffect transition="in" filter="wheel(4)">
                                      <p:cBhvr>
                                        <p:cTn id="91" dur="750"/>
                                        <p:tgtEl>
                                          <p:spTgt spid="164"/>
                                        </p:tgtEl>
                                      </p:cBhvr>
                                    </p:animEffect>
                                  </p:childTnLst>
                                </p:cTn>
                              </p:par>
                              <p:par>
                                <p:cTn id="92" presetID="21" presetClass="entr" presetSubtype="4" fill="hold" grpId="0" nodeType="withEffect">
                                  <p:stCondLst>
                                    <p:cond delay="0"/>
                                  </p:stCondLst>
                                  <p:childTnLst>
                                    <p:set>
                                      <p:cBhvr>
                                        <p:cTn id="93" dur="1" fill="hold">
                                          <p:stCondLst>
                                            <p:cond delay="0"/>
                                          </p:stCondLst>
                                        </p:cTn>
                                        <p:tgtEl>
                                          <p:spTgt spid="171"/>
                                        </p:tgtEl>
                                        <p:attrNameLst>
                                          <p:attrName>style.visibility</p:attrName>
                                        </p:attrNameLst>
                                      </p:cBhvr>
                                      <p:to>
                                        <p:strVal val="visible"/>
                                      </p:to>
                                    </p:set>
                                    <p:animEffect transition="in" filter="wheel(4)">
                                      <p:cBhvr>
                                        <p:cTn id="94" dur="750"/>
                                        <p:tgtEl>
                                          <p:spTgt spid="171"/>
                                        </p:tgtEl>
                                      </p:cBhvr>
                                    </p:animEffect>
                                  </p:childTnLst>
                                </p:cTn>
                              </p:par>
                              <p:par>
                                <p:cTn id="95" presetID="21" presetClass="entr" presetSubtype="4" fill="hold" grpId="0" nodeType="withEffect">
                                  <p:stCondLst>
                                    <p:cond delay="0"/>
                                  </p:stCondLst>
                                  <p:childTnLst>
                                    <p:set>
                                      <p:cBhvr>
                                        <p:cTn id="96" dur="1" fill="hold">
                                          <p:stCondLst>
                                            <p:cond delay="0"/>
                                          </p:stCondLst>
                                        </p:cTn>
                                        <p:tgtEl>
                                          <p:spTgt spid="172"/>
                                        </p:tgtEl>
                                        <p:attrNameLst>
                                          <p:attrName>style.visibility</p:attrName>
                                        </p:attrNameLst>
                                      </p:cBhvr>
                                      <p:to>
                                        <p:strVal val="visible"/>
                                      </p:to>
                                    </p:set>
                                    <p:animEffect transition="in" filter="wheel(4)">
                                      <p:cBhvr>
                                        <p:cTn id="97" dur="750"/>
                                        <p:tgtEl>
                                          <p:spTgt spid="172"/>
                                        </p:tgtEl>
                                      </p:cBhvr>
                                    </p:animEffect>
                                  </p:childTnLst>
                                </p:cTn>
                              </p:par>
                              <p:par>
                                <p:cTn id="98" presetID="21" presetClass="entr" presetSubtype="4" fill="hold" grpId="0" nodeType="withEffect">
                                  <p:stCondLst>
                                    <p:cond delay="0"/>
                                  </p:stCondLst>
                                  <p:childTnLst>
                                    <p:set>
                                      <p:cBhvr>
                                        <p:cTn id="99" dur="1" fill="hold">
                                          <p:stCondLst>
                                            <p:cond delay="0"/>
                                          </p:stCondLst>
                                        </p:cTn>
                                        <p:tgtEl>
                                          <p:spTgt spid="173"/>
                                        </p:tgtEl>
                                        <p:attrNameLst>
                                          <p:attrName>style.visibility</p:attrName>
                                        </p:attrNameLst>
                                      </p:cBhvr>
                                      <p:to>
                                        <p:strVal val="visible"/>
                                      </p:to>
                                    </p:set>
                                    <p:animEffect transition="in" filter="wheel(4)">
                                      <p:cBhvr>
                                        <p:cTn id="100" dur="750"/>
                                        <p:tgtEl>
                                          <p:spTgt spid="173"/>
                                        </p:tgtEl>
                                      </p:cBhvr>
                                    </p:animEffect>
                                  </p:childTnLst>
                                </p:cTn>
                              </p:par>
                              <p:par>
                                <p:cTn id="101" presetID="21" presetClass="entr" presetSubtype="4" fill="hold" grpId="0" nodeType="withEffect">
                                  <p:stCondLst>
                                    <p:cond delay="0"/>
                                  </p:stCondLst>
                                  <p:childTnLst>
                                    <p:set>
                                      <p:cBhvr>
                                        <p:cTn id="102" dur="1" fill="hold">
                                          <p:stCondLst>
                                            <p:cond delay="0"/>
                                          </p:stCondLst>
                                        </p:cTn>
                                        <p:tgtEl>
                                          <p:spTgt spid="177"/>
                                        </p:tgtEl>
                                        <p:attrNameLst>
                                          <p:attrName>style.visibility</p:attrName>
                                        </p:attrNameLst>
                                      </p:cBhvr>
                                      <p:to>
                                        <p:strVal val="visible"/>
                                      </p:to>
                                    </p:set>
                                    <p:animEffect transition="in" filter="wheel(4)">
                                      <p:cBhvr>
                                        <p:cTn id="103" dur="750"/>
                                        <p:tgtEl>
                                          <p:spTgt spid="177"/>
                                        </p:tgtEl>
                                      </p:cBhvr>
                                    </p:animEffect>
                                  </p:childTnLst>
                                </p:cTn>
                              </p:par>
                              <p:par>
                                <p:cTn id="104" presetID="21" presetClass="entr" presetSubtype="4" fill="hold" grpId="0" nodeType="withEffect">
                                  <p:stCondLst>
                                    <p:cond delay="0"/>
                                  </p:stCondLst>
                                  <p:childTnLst>
                                    <p:set>
                                      <p:cBhvr>
                                        <p:cTn id="105" dur="1" fill="hold">
                                          <p:stCondLst>
                                            <p:cond delay="0"/>
                                          </p:stCondLst>
                                        </p:cTn>
                                        <p:tgtEl>
                                          <p:spTgt spid="178"/>
                                        </p:tgtEl>
                                        <p:attrNameLst>
                                          <p:attrName>style.visibility</p:attrName>
                                        </p:attrNameLst>
                                      </p:cBhvr>
                                      <p:to>
                                        <p:strVal val="visible"/>
                                      </p:to>
                                    </p:set>
                                    <p:animEffect transition="in" filter="wheel(4)">
                                      <p:cBhvr>
                                        <p:cTn id="106" dur="750"/>
                                        <p:tgtEl>
                                          <p:spTgt spid="178"/>
                                        </p:tgtEl>
                                      </p:cBhvr>
                                    </p:animEffect>
                                  </p:childTnLst>
                                </p:cTn>
                              </p:par>
                              <p:par>
                                <p:cTn id="107" presetID="21" presetClass="entr" presetSubtype="4" fill="hold" grpId="0" nodeType="withEffect">
                                  <p:stCondLst>
                                    <p:cond delay="0"/>
                                  </p:stCondLst>
                                  <p:childTnLst>
                                    <p:set>
                                      <p:cBhvr>
                                        <p:cTn id="108" dur="1" fill="hold">
                                          <p:stCondLst>
                                            <p:cond delay="0"/>
                                          </p:stCondLst>
                                        </p:cTn>
                                        <p:tgtEl>
                                          <p:spTgt spid="182"/>
                                        </p:tgtEl>
                                        <p:attrNameLst>
                                          <p:attrName>style.visibility</p:attrName>
                                        </p:attrNameLst>
                                      </p:cBhvr>
                                      <p:to>
                                        <p:strVal val="visible"/>
                                      </p:to>
                                    </p:set>
                                    <p:animEffect transition="in" filter="wheel(4)">
                                      <p:cBhvr>
                                        <p:cTn id="109" dur="750"/>
                                        <p:tgtEl>
                                          <p:spTgt spid="182"/>
                                        </p:tgtEl>
                                      </p:cBhvr>
                                    </p:animEffect>
                                  </p:childTnLst>
                                </p:cTn>
                              </p:par>
                              <p:par>
                                <p:cTn id="110" presetID="21" presetClass="entr" presetSubtype="4" fill="hold" grpId="0" nodeType="withEffect">
                                  <p:stCondLst>
                                    <p:cond delay="0"/>
                                  </p:stCondLst>
                                  <p:childTnLst>
                                    <p:set>
                                      <p:cBhvr>
                                        <p:cTn id="111" dur="1" fill="hold">
                                          <p:stCondLst>
                                            <p:cond delay="0"/>
                                          </p:stCondLst>
                                        </p:cTn>
                                        <p:tgtEl>
                                          <p:spTgt spid="183"/>
                                        </p:tgtEl>
                                        <p:attrNameLst>
                                          <p:attrName>style.visibility</p:attrName>
                                        </p:attrNameLst>
                                      </p:cBhvr>
                                      <p:to>
                                        <p:strVal val="visible"/>
                                      </p:to>
                                    </p:set>
                                    <p:animEffect transition="in" filter="wheel(4)">
                                      <p:cBhvr>
                                        <p:cTn id="112" dur="750"/>
                                        <p:tgtEl>
                                          <p:spTgt spid="183"/>
                                        </p:tgtEl>
                                      </p:cBhvr>
                                    </p:animEffect>
                                  </p:childTnLst>
                                </p:cTn>
                              </p:par>
                              <p:par>
                                <p:cTn id="113" presetID="21" presetClass="entr" presetSubtype="4" fill="hold" grpId="0" nodeType="withEffect">
                                  <p:stCondLst>
                                    <p:cond delay="0"/>
                                  </p:stCondLst>
                                  <p:childTnLst>
                                    <p:set>
                                      <p:cBhvr>
                                        <p:cTn id="114" dur="1" fill="hold">
                                          <p:stCondLst>
                                            <p:cond delay="0"/>
                                          </p:stCondLst>
                                        </p:cTn>
                                        <p:tgtEl>
                                          <p:spTgt spid="192"/>
                                        </p:tgtEl>
                                        <p:attrNameLst>
                                          <p:attrName>style.visibility</p:attrName>
                                        </p:attrNameLst>
                                      </p:cBhvr>
                                      <p:to>
                                        <p:strVal val="visible"/>
                                      </p:to>
                                    </p:set>
                                    <p:animEffect transition="in" filter="wheel(4)">
                                      <p:cBhvr>
                                        <p:cTn id="115" dur="750"/>
                                        <p:tgtEl>
                                          <p:spTgt spid="192"/>
                                        </p:tgtEl>
                                      </p:cBhvr>
                                    </p:animEffect>
                                  </p:childTnLst>
                                </p:cTn>
                              </p:par>
                              <p:par>
                                <p:cTn id="116" presetID="21" presetClass="entr" presetSubtype="4" fill="hold" grpId="0" nodeType="withEffect">
                                  <p:stCondLst>
                                    <p:cond delay="0"/>
                                  </p:stCondLst>
                                  <p:childTnLst>
                                    <p:set>
                                      <p:cBhvr>
                                        <p:cTn id="117" dur="1" fill="hold">
                                          <p:stCondLst>
                                            <p:cond delay="0"/>
                                          </p:stCondLst>
                                        </p:cTn>
                                        <p:tgtEl>
                                          <p:spTgt spid="193"/>
                                        </p:tgtEl>
                                        <p:attrNameLst>
                                          <p:attrName>style.visibility</p:attrName>
                                        </p:attrNameLst>
                                      </p:cBhvr>
                                      <p:to>
                                        <p:strVal val="visible"/>
                                      </p:to>
                                    </p:set>
                                    <p:animEffect transition="in" filter="wheel(4)">
                                      <p:cBhvr>
                                        <p:cTn id="118" dur="750"/>
                                        <p:tgtEl>
                                          <p:spTgt spid="193"/>
                                        </p:tgtEl>
                                      </p:cBhvr>
                                    </p:animEffect>
                                  </p:childTnLst>
                                </p:cTn>
                              </p:par>
                              <p:par>
                                <p:cTn id="119" presetID="21" presetClass="entr" presetSubtype="4" fill="hold" grpId="0" nodeType="withEffect">
                                  <p:stCondLst>
                                    <p:cond delay="0"/>
                                  </p:stCondLst>
                                  <p:childTnLst>
                                    <p:set>
                                      <p:cBhvr>
                                        <p:cTn id="120" dur="1" fill="hold">
                                          <p:stCondLst>
                                            <p:cond delay="0"/>
                                          </p:stCondLst>
                                        </p:cTn>
                                        <p:tgtEl>
                                          <p:spTgt spid="194"/>
                                        </p:tgtEl>
                                        <p:attrNameLst>
                                          <p:attrName>style.visibility</p:attrName>
                                        </p:attrNameLst>
                                      </p:cBhvr>
                                      <p:to>
                                        <p:strVal val="visible"/>
                                      </p:to>
                                    </p:set>
                                    <p:animEffect transition="in" filter="wheel(4)">
                                      <p:cBhvr>
                                        <p:cTn id="121" dur="750"/>
                                        <p:tgtEl>
                                          <p:spTgt spid="194"/>
                                        </p:tgtEl>
                                      </p:cBhvr>
                                    </p:animEffect>
                                  </p:childTnLst>
                                </p:cTn>
                              </p:par>
                              <p:par>
                                <p:cTn id="122" presetID="21" presetClass="entr" presetSubtype="4" fill="hold" grpId="0" nodeType="withEffect">
                                  <p:stCondLst>
                                    <p:cond delay="0"/>
                                  </p:stCondLst>
                                  <p:childTnLst>
                                    <p:set>
                                      <p:cBhvr>
                                        <p:cTn id="123" dur="1" fill="hold">
                                          <p:stCondLst>
                                            <p:cond delay="0"/>
                                          </p:stCondLst>
                                        </p:cTn>
                                        <p:tgtEl>
                                          <p:spTgt spid="189"/>
                                        </p:tgtEl>
                                        <p:attrNameLst>
                                          <p:attrName>style.visibility</p:attrName>
                                        </p:attrNameLst>
                                      </p:cBhvr>
                                      <p:to>
                                        <p:strVal val="visible"/>
                                      </p:to>
                                    </p:set>
                                    <p:animEffect transition="in" filter="wheel(4)">
                                      <p:cBhvr>
                                        <p:cTn id="124" dur="750"/>
                                        <p:tgtEl>
                                          <p:spTgt spid="189"/>
                                        </p:tgtEl>
                                      </p:cBhvr>
                                    </p:animEffect>
                                  </p:childTnLst>
                                </p:cTn>
                              </p:par>
                              <p:par>
                                <p:cTn id="125" presetID="21" presetClass="entr" presetSubtype="4" fill="hold" grpId="0" nodeType="withEffect">
                                  <p:stCondLst>
                                    <p:cond delay="0"/>
                                  </p:stCondLst>
                                  <p:childTnLst>
                                    <p:set>
                                      <p:cBhvr>
                                        <p:cTn id="126" dur="1" fill="hold">
                                          <p:stCondLst>
                                            <p:cond delay="0"/>
                                          </p:stCondLst>
                                        </p:cTn>
                                        <p:tgtEl>
                                          <p:spTgt spid="181"/>
                                        </p:tgtEl>
                                        <p:attrNameLst>
                                          <p:attrName>style.visibility</p:attrName>
                                        </p:attrNameLst>
                                      </p:cBhvr>
                                      <p:to>
                                        <p:strVal val="visible"/>
                                      </p:to>
                                    </p:set>
                                    <p:animEffect transition="in" filter="wheel(4)">
                                      <p:cBhvr>
                                        <p:cTn id="127" dur="750"/>
                                        <p:tgtEl>
                                          <p:spTgt spid="181"/>
                                        </p:tgtEl>
                                      </p:cBhvr>
                                    </p:animEffect>
                                  </p:childTnLst>
                                </p:cTn>
                              </p:par>
                              <p:par>
                                <p:cTn id="128" presetID="21" presetClass="entr" presetSubtype="4" fill="hold" grpId="0" nodeType="withEffect">
                                  <p:stCondLst>
                                    <p:cond delay="0"/>
                                  </p:stCondLst>
                                  <p:childTnLst>
                                    <p:set>
                                      <p:cBhvr>
                                        <p:cTn id="129" dur="1" fill="hold">
                                          <p:stCondLst>
                                            <p:cond delay="0"/>
                                          </p:stCondLst>
                                        </p:cTn>
                                        <p:tgtEl>
                                          <p:spTgt spid="190"/>
                                        </p:tgtEl>
                                        <p:attrNameLst>
                                          <p:attrName>style.visibility</p:attrName>
                                        </p:attrNameLst>
                                      </p:cBhvr>
                                      <p:to>
                                        <p:strVal val="visible"/>
                                      </p:to>
                                    </p:set>
                                    <p:animEffect transition="in" filter="wheel(4)">
                                      <p:cBhvr>
                                        <p:cTn id="130" dur="750"/>
                                        <p:tgtEl>
                                          <p:spTgt spid="190"/>
                                        </p:tgtEl>
                                      </p:cBhvr>
                                    </p:animEffect>
                                  </p:childTnLst>
                                </p:cTn>
                              </p:par>
                              <p:par>
                                <p:cTn id="131" presetID="21" presetClass="entr" presetSubtype="4" fill="hold" grpId="0" nodeType="withEffect">
                                  <p:stCondLst>
                                    <p:cond delay="0"/>
                                  </p:stCondLst>
                                  <p:childTnLst>
                                    <p:set>
                                      <p:cBhvr>
                                        <p:cTn id="132" dur="1" fill="hold">
                                          <p:stCondLst>
                                            <p:cond delay="0"/>
                                          </p:stCondLst>
                                        </p:cTn>
                                        <p:tgtEl>
                                          <p:spTgt spid="200"/>
                                        </p:tgtEl>
                                        <p:attrNameLst>
                                          <p:attrName>style.visibility</p:attrName>
                                        </p:attrNameLst>
                                      </p:cBhvr>
                                      <p:to>
                                        <p:strVal val="visible"/>
                                      </p:to>
                                    </p:set>
                                    <p:animEffect transition="in" filter="wheel(4)">
                                      <p:cBhvr>
                                        <p:cTn id="133" dur="750"/>
                                        <p:tgtEl>
                                          <p:spTgt spid="200"/>
                                        </p:tgtEl>
                                      </p:cBhvr>
                                    </p:animEffect>
                                  </p:childTnLst>
                                </p:cTn>
                              </p:par>
                              <p:par>
                                <p:cTn id="134" presetID="21" presetClass="entr" presetSubtype="4" fill="hold" grpId="0" nodeType="withEffect">
                                  <p:stCondLst>
                                    <p:cond delay="0"/>
                                  </p:stCondLst>
                                  <p:childTnLst>
                                    <p:set>
                                      <p:cBhvr>
                                        <p:cTn id="135" dur="1" fill="hold">
                                          <p:stCondLst>
                                            <p:cond delay="0"/>
                                          </p:stCondLst>
                                        </p:cTn>
                                        <p:tgtEl>
                                          <p:spTgt spid="201"/>
                                        </p:tgtEl>
                                        <p:attrNameLst>
                                          <p:attrName>style.visibility</p:attrName>
                                        </p:attrNameLst>
                                      </p:cBhvr>
                                      <p:to>
                                        <p:strVal val="visible"/>
                                      </p:to>
                                    </p:set>
                                    <p:animEffect transition="in" filter="wheel(4)">
                                      <p:cBhvr>
                                        <p:cTn id="136" dur="750"/>
                                        <p:tgtEl>
                                          <p:spTgt spid="201"/>
                                        </p:tgtEl>
                                      </p:cBhvr>
                                    </p:animEffect>
                                  </p:childTnLst>
                                </p:cTn>
                              </p:par>
                              <p:par>
                                <p:cTn id="137" presetID="21" presetClass="entr" presetSubtype="4" fill="hold" grpId="0" nodeType="withEffect">
                                  <p:stCondLst>
                                    <p:cond delay="0"/>
                                  </p:stCondLst>
                                  <p:childTnLst>
                                    <p:set>
                                      <p:cBhvr>
                                        <p:cTn id="138" dur="1" fill="hold">
                                          <p:stCondLst>
                                            <p:cond delay="0"/>
                                          </p:stCondLst>
                                        </p:cTn>
                                        <p:tgtEl>
                                          <p:spTgt spid="202"/>
                                        </p:tgtEl>
                                        <p:attrNameLst>
                                          <p:attrName>style.visibility</p:attrName>
                                        </p:attrNameLst>
                                      </p:cBhvr>
                                      <p:to>
                                        <p:strVal val="visible"/>
                                      </p:to>
                                    </p:set>
                                    <p:animEffect transition="in" filter="wheel(4)">
                                      <p:cBhvr>
                                        <p:cTn id="139" dur="750"/>
                                        <p:tgtEl>
                                          <p:spTgt spid="202"/>
                                        </p:tgtEl>
                                      </p:cBhvr>
                                    </p:animEffect>
                                  </p:childTnLst>
                                </p:cTn>
                              </p:par>
                              <p:par>
                                <p:cTn id="140" presetID="21" presetClass="entr" presetSubtype="4" fill="hold" grpId="0" nodeType="withEffect">
                                  <p:stCondLst>
                                    <p:cond delay="0"/>
                                  </p:stCondLst>
                                  <p:childTnLst>
                                    <p:set>
                                      <p:cBhvr>
                                        <p:cTn id="141" dur="1" fill="hold">
                                          <p:stCondLst>
                                            <p:cond delay="0"/>
                                          </p:stCondLst>
                                        </p:cTn>
                                        <p:tgtEl>
                                          <p:spTgt spid="203"/>
                                        </p:tgtEl>
                                        <p:attrNameLst>
                                          <p:attrName>style.visibility</p:attrName>
                                        </p:attrNameLst>
                                      </p:cBhvr>
                                      <p:to>
                                        <p:strVal val="visible"/>
                                      </p:to>
                                    </p:set>
                                    <p:animEffect transition="in" filter="wheel(4)">
                                      <p:cBhvr>
                                        <p:cTn id="142" dur="750"/>
                                        <p:tgtEl>
                                          <p:spTgt spid="203"/>
                                        </p:tgtEl>
                                      </p:cBhvr>
                                    </p:animEffect>
                                  </p:childTnLst>
                                </p:cTn>
                              </p:par>
                              <p:par>
                                <p:cTn id="143" presetID="21" presetClass="entr" presetSubtype="4" fill="hold" grpId="0" nodeType="withEffect">
                                  <p:stCondLst>
                                    <p:cond delay="0"/>
                                  </p:stCondLst>
                                  <p:childTnLst>
                                    <p:set>
                                      <p:cBhvr>
                                        <p:cTn id="144" dur="1" fill="hold">
                                          <p:stCondLst>
                                            <p:cond delay="0"/>
                                          </p:stCondLst>
                                        </p:cTn>
                                        <p:tgtEl>
                                          <p:spTgt spid="197"/>
                                        </p:tgtEl>
                                        <p:attrNameLst>
                                          <p:attrName>style.visibility</p:attrName>
                                        </p:attrNameLst>
                                      </p:cBhvr>
                                      <p:to>
                                        <p:strVal val="visible"/>
                                      </p:to>
                                    </p:set>
                                    <p:animEffect transition="in" filter="wheel(4)">
                                      <p:cBhvr>
                                        <p:cTn id="145" dur="750"/>
                                        <p:tgtEl>
                                          <p:spTgt spid="197"/>
                                        </p:tgtEl>
                                      </p:cBhvr>
                                    </p:animEffect>
                                  </p:childTnLst>
                                </p:cTn>
                              </p:par>
                              <p:par>
                                <p:cTn id="146" presetID="21" presetClass="entr" presetSubtype="4" fill="hold" grpId="0" nodeType="withEffect">
                                  <p:stCondLst>
                                    <p:cond delay="0"/>
                                  </p:stCondLst>
                                  <p:childTnLst>
                                    <p:set>
                                      <p:cBhvr>
                                        <p:cTn id="147" dur="1" fill="hold">
                                          <p:stCondLst>
                                            <p:cond delay="0"/>
                                          </p:stCondLst>
                                        </p:cTn>
                                        <p:tgtEl>
                                          <p:spTgt spid="209"/>
                                        </p:tgtEl>
                                        <p:attrNameLst>
                                          <p:attrName>style.visibility</p:attrName>
                                        </p:attrNameLst>
                                      </p:cBhvr>
                                      <p:to>
                                        <p:strVal val="visible"/>
                                      </p:to>
                                    </p:set>
                                    <p:animEffect transition="in" filter="wheel(4)">
                                      <p:cBhvr>
                                        <p:cTn id="148" dur="750"/>
                                        <p:tgtEl>
                                          <p:spTgt spid="209"/>
                                        </p:tgtEl>
                                      </p:cBhvr>
                                    </p:animEffect>
                                  </p:childTnLst>
                                </p:cTn>
                              </p:par>
                              <p:par>
                                <p:cTn id="149" presetID="21" presetClass="entr" presetSubtype="4" fill="hold" grpId="0" nodeType="withEffect">
                                  <p:stCondLst>
                                    <p:cond delay="0"/>
                                  </p:stCondLst>
                                  <p:childTnLst>
                                    <p:set>
                                      <p:cBhvr>
                                        <p:cTn id="150" dur="1" fill="hold">
                                          <p:stCondLst>
                                            <p:cond delay="0"/>
                                          </p:stCondLst>
                                        </p:cTn>
                                        <p:tgtEl>
                                          <p:spTgt spid="210"/>
                                        </p:tgtEl>
                                        <p:attrNameLst>
                                          <p:attrName>style.visibility</p:attrName>
                                        </p:attrNameLst>
                                      </p:cBhvr>
                                      <p:to>
                                        <p:strVal val="visible"/>
                                      </p:to>
                                    </p:set>
                                    <p:animEffect transition="in" filter="wheel(4)">
                                      <p:cBhvr>
                                        <p:cTn id="151" dur="750"/>
                                        <p:tgtEl>
                                          <p:spTgt spid="210"/>
                                        </p:tgtEl>
                                      </p:cBhvr>
                                    </p:animEffect>
                                  </p:childTnLst>
                                </p:cTn>
                              </p:par>
                              <p:par>
                                <p:cTn id="152" presetID="21" presetClass="entr" presetSubtype="4" fill="hold" grpId="0" nodeType="withEffect">
                                  <p:stCondLst>
                                    <p:cond delay="0"/>
                                  </p:stCondLst>
                                  <p:childTnLst>
                                    <p:set>
                                      <p:cBhvr>
                                        <p:cTn id="153" dur="1" fill="hold">
                                          <p:stCondLst>
                                            <p:cond delay="0"/>
                                          </p:stCondLst>
                                        </p:cTn>
                                        <p:tgtEl>
                                          <p:spTgt spid="211"/>
                                        </p:tgtEl>
                                        <p:attrNameLst>
                                          <p:attrName>style.visibility</p:attrName>
                                        </p:attrNameLst>
                                      </p:cBhvr>
                                      <p:to>
                                        <p:strVal val="visible"/>
                                      </p:to>
                                    </p:set>
                                    <p:animEffect transition="in" filter="wheel(4)">
                                      <p:cBhvr>
                                        <p:cTn id="154" dur="750"/>
                                        <p:tgtEl>
                                          <p:spTgt spid="211"/>
                                        </p:tgtEl>
                                      </p:cBhvr>
                                    </p:animEffect>
                                  </p:childTnLst>
                                </p:cTn>
                              </p:par>
                              <p:par>
                                <p:cTn id="155" presetID="21" presetClass="entr" presetSubtype="4" fill="hold" grpId="0" nodeType="withEffect">
                                  <p:stCondLst>
                                    <p:cond delay="0"/>
                                  </p:stCondLst>
                                  <p:childTnLst>
                                    <p:set>
                                      <p:cBhvr>
                                        <p:cTn id="156" dur="1" fill="hold">
                                          <p:stCondLst>
                                            <p:cond delay="0"/>
                                          </p:stCondLst>
                                        </p:cTn>
                                        <p:tgtEl>
                                          <p:spTgt spid="212"/>
                                        </p:tgtEl>
                                        <p:attrNameLst>
                                          <p:attrName>style.visibility</p:attrName>
                                        </p:attrNameLst>
                                      </p:cBhvr>
                                      <p:to>
                                        <p:strVal val="visible"/>
                                      </p:to>
                                    </p:set>
                                    <p:animEffect transition="in" filter="wheel(4)">
                                      <p:cBhvr>
                                        <p:cTn id="157" dur="750"/>
                                        <p:tgtEl>
                                          <p:spTgt spid="212"/>
                                        </p:tgtEl>
                                      </p:cBhvr>
                                    </p:animEffect>
                                  </p:childTnLst>
                                </p:cTn>
                              </p:par>
                              <p:par>
                                <p:cTn id="158" presetID="21" presetClass="entr" presetSubtype="4" fill="hold" grpId="0" nodeType="withEffect">
                                  <p:stCondLst>
                                    <p:cond delay="0"/>
                                  </p:stCondLst>
                                  <p:childTnLst>
                                    <p:set>
                                      <p:cBhvr>
                                        <p:cTn id="159" dur="1" fill="hold">
                                          <p:stCondLst>
                                            <p:cond delay="0"/>
                                          </p:stCondLst>
                                        </p:cTn>
                                        <p:tgtEl>
                                          <p:spTgt spid="206"/>
                                        </p:tgtEl>
                                        <p:attrNameLst>
                                          <p:attrName>style.visibility</p:attrName>
                                        </p:attrNameLst>
                                      </p:cBhvr>
                                      <p:to>
                                        <p:strVal val="visible"/>
                                      </p:to>
                                    </p:set>
                                    <p:animEffect transition="in" filter="wheel(4)">
                                      <p:cBhvr>
                                        <p:cTn id="160" dur="750"/>
                                        <p:tgtEl>
                                          <p:spTgt spid="206"/>
                                        </p:tgtEl>
                                      </p:cBhvr>
                                    </p:animEffect>
                                  </p:childTnLst>
                                </p:cTn>
                              </p:par>
                              <p:par>
                                <p:cTn id="161" presetID="21" presetClass="entr" presetSubtype="4" fill="hold" grpId="0" nodeType="withEffect">
                                  <p:stCondLst>
                                    <p:cond delay="0"/>
                                  </p:stCondLst>
                                  <p:childTnLst>
                                    <p:set>
                                      <p:cBhvr>
                                        <p:cTn id="162" dur="1" fill="hold">
                                          <p:stCondLst>
                                            <p:cond delay="0"/>
                                          </p:stCondLst>
                                        </p:cTn>
                                        <p:tgtEl>
                                          <p:spTgt spid="227"/>
                                        </p:tgtEl>
                                        <p:attrNameLst>
                                          <p:attrName>style.visibility</p:attrName>
                                        </p:attrNameLst>
                                      </p:cBhvr>
                                      <p:to>
                                        <p:strVal val="visible"/>
                                      </p:to>
                                    </p:set>
                                    <p:animEffect transition="in" filter="wheel(4)">
                                      <p:cBhvr>
                                        <p:cTn id="163" dur="750"/>
                                        <p:tgtEl>
                                          <p:spTgt spid="227"/>
                                        </p:tgtEl>
                                      </p:cBhvr>
                                    </p:animEffect>
                                  </p:childTnLst>
                                </p:cTn>
                              </p:par>
                              <p:par>
                                <p:cTn id="164" presetID="21" presetClass="entr" presetSubtype="4" fill="hold" grpId="0" nodeType="withEffect">
                                  <p:stCondLst>
                                    <p:cond delay="0"/>
                                  </p:stCondLst>
                                  <p:childTnLst>
                                    <p:set>
                                      <p:cBhvr>
                                        <p:cTn id="165" dur="1" fill="hold">
                                          <p:stCondLst>
                                            <p:cond delay="0"/>
                                          </p:stCondLst>
                                        </p:cTn>
                                        <p:tgtEl>
                                          <p:spTgt spid="228"/>
                                        </p:tgtEl>
                                        <p:attrNameLst>
                                          <p:attrName>style.visibility</p:attrName>
                                        </p:attrNameLst>
                                      </p:cBhvr>
                                      <p:to>
                                        <p:strVal val="visible"/>
                                      </p:to>
                                    </p:set>
                                    <p:animEffect transition="in" filter="wheel(4)">
                                      <p:cBhvr>
                                        <p:cTn id="166" dur="750"/>
                                        <p:tgtEl>
                                          <p:spTgt spid="228"/>
                                        </p:tgtEl>
                                      </p:cBhvr>
                                    </p:animEffect>
                                  </p:childTnLst>
                                </p:cTn>
                              </p:par>
                              <p:par>
                                <p:cTn id="167" presetID="21" presetClass="entr" presetSubtype="4" fill="hold" grpId="0" nodeType="withEffect">
                                  <p:stCondLst>
                                    <p:cond delay="0"/>
                                  </p:stCondLst>
                                  <p:childTnLst>
                                    <p:set>
                                      <p:cBhvr>
                                        <p:cTn id="168" dur="1" fill="hold">
                                          <p:stCondLst>
                                            <p:cond delay="0"/>
                                          </p:stCondLst>
                                        </p:cTn>
                                        <p:tgtEl>
                                          <p:spTgt spid="229"/>
                                        </p:tgtEl>
                                        <p:attrNameLst>
                                          <p:attrName>style.visibility</p:attrName>
                                        </p:attrNameLst>
                                      </p:cBhvr>
                                      <p:to>
                                        <p:strVal val="visible"/>
                                      </p:to>
                                    </p:set>
                                    <p:animEffect transition="in" filter="wheel(4)">
                                      <p:cBhvr>
                                        <p:cTn id="169" dur="750"/>
                                        <p:tgtEl>
                                          <p:spTgt spid="229"/>
                                        </p:tgtEl>
                                      </p:cBhvr>
                                    </p:animEffect>
                                  </p:childTnLst>
                                </p:cTn>
                              </p:par>
                              <p:par>
                                <p:cTn id="170" presetID="21" presetClass="entr" presetSubtype="4" fill="hold" grpId="0" nodeType="withEffect">
                                  <p:stCondLst>
                                    <p:cond delay="0"/>
                                  </p:stCondLst>
                                  <p:childTnLst>
                                    <p:set>
                                      <p:cBhvr>
                                        <p:cTn id="171" dur="1" fill="hold">
                                          <p:stCondLst>
                                            <p:cond delay="0"/>
                                          </p:stCondLst>
                                        </p:cTn>
                                        <p:tgtEl>
                                          <p:spTgt spid="230"/>
                                        </p:tgtEl>
                                        <p:attrNameLst>
                                          <p:attrName>style.visibility</p:attrName>
                                        </p:attrNameLst>
                                      </p:cBhvr>
                                      <p:to>
                                        <p:strVal val="visible"/>
                                      </p:to>
                                    </p:set>
                                    <p:animEffect transition="in" filter="wheel(4)">
                                      <p:cBhvr>
                                        <p:cTn id="172" dur="750"/>
                                        <p:tgtEl>
                                          <p:spTgt spid="230"/>
                                        </p:tgtEl>
                                      </p:cBhvr>
                                    </p:animEffect>
                                  </p:childTnLst>
                                </p:cTn>
                              </p:par>
                              <p:par>
                                <p:cTn id="173" presetID="21" presetClass="entr" presetSubtype="4" fill="hold" grpId="0" nodeType="withEffect">
                                  <p:stCondLst>
                                    <p:cond delay="0"/>
                                  </p:stCondLst>
                                  <p:childTnLst>
                                    <p:set>
                                      <p:cBhvr>
                                        <p:cTn id="174" dur="1" fill="hold">
                                          <p:stCondLst>
                                            <p:cond delay="0"/>
                                          </p:stCondLst>
                                        </p:cTn>
                                        <p:tgtEl>
                                          <p:spTgt spid="231"/>
                                        </p:tgtEl>
                                        <p:attrNameLst>
                                          <p:attrName>style.visibility</p:attrName>
                                        </p:attrNameLst>
                                      </p:cBhvr>
                                      <p:to>
                                        <p:strVal val="visible"/>
                                      </p:to>
                                    </p:set>
                                    <p:animEffect transition="in" filter="wheel(4)">
                                      <p:cBhvr>
                                        <p:cTn id="175" dur="750"/>
                                        <p:tgtEl>
                                          <p:spTgt spid="231"/>
                                        </p:tgtEl>
                                      </p:cBhvr>
                                    </p:animEffect>
                                  </p:childTnLst>
                                </p:cTn>
                              </p:par>
                              <p:par>
                                <p:cTn id="176" presetID="21" presetClass="entr" presetSubtype="4" fill="hold" grpId="0" nodeType="withEffect">
                                  <p:stCondLst>
                                    <p:cond delay="0"/>
                                  </p:stCondLst>
                                  <p:childTnLst>
                                    <p:set>
                                      <p:cBhvr>
                                        <p:cTn id="177" dur="1" fill="hold">
                                          <p:stCondLst>
                                            <p:cond delay="0"/>
                                          </p:stCondLst>
                                        </p:cTn>
                                        <p:tgtEl>
                                          <p:spTgt spid="147"/>
                                        </p:tgtEl>
                                        <p:attrNameLst>
                                          <p:attrName>style.visibility</p:attrName>
                                        </p:attrNameLst>
                                      </p:cBhvr>
                                      <p:to>
                                        <p:strVal val="visible"/>
                                      </p:to>
                                    </p:set>
                                    <p:animEffect transition="in" filter="wheel(4)">
                                      <p:cBhvr>
                                        <p:cTn id="178" dur="750"/>
                                        <p:tgtEl>
                                          <p:spTgt spid="147"/>
                                        </p:tgtEl>
                                      </p:cBhvr>
                                    </p:animEffect>
                                  </p:childTnLst>
                                </p:cTn>
                              </p:par>
                              <p:par>
                                <p:cTn id="179" presetID="21" presetClass="entr" presetSubtype="4" fill="hold" nodeType="withEffect">
                                  <p:stCondLst>
                                    <p:cond delay="0"/>
                                  </p:stCondLst>
                                  <p:childTnLst>
                                    <p:set>
                                      <p:cBhvr>
                                        <p:cTn id="180" dur="1" fill="hold">
                                          <p:stCondLst>
                                            <p:cond delay="0"/>
                                          </p:stCondLst>
                                        </p:cTn>
                                        <p:tgtEl>
                                          <p:spTgt spid="3"/>
                                        </p:tgtEl>
                                        <p:attrNameLst>
                                          <p:attrName>style.visibility</p:attrName>
                                        </p:attrNameLst>
                                      </p:cBhvr>
                                      <p:to>
                                        <p:strVal val="visible"/>
                                      </p:to>
                                    </p:set>
                                    <p:animEffect transition="in" filter="wheel(4)">
                                      <p:cBhvr>
                                        <p:cTn id="181" dur="750"/>
                                        <p:tgtEl>
                                          <p:spTgt spid="3"/>
                                        </p:tgtEl>
                                      </p:cBhvr>
                                    </p:animEffect>
                                  </p:childTnLst>
                                </p:cTn>
                              </p:par>
                              <p:par>
                                <p:cTn id="182" presetID="21" presetClass="entr" presetSubtype="4" fill="hold" nodeType="withEffect">
                                  <p:stCondLst>
                                    <p:cond delay="0"/>
                                  </p:stCondLst>
                                  <p:childTnLst>
                                    <p:set>
                                      <p:cBhvr>
                                        <p:cTn id="183" dur="1" fill="hold">
                                          <p:stCondLst>
                                            <p:cond delay="0"/>
                                          </p:stCondLst>
                                        </p:cTn>
                                        <p:tgtEl>
                                          <p:spTgt spid="12"/>
                                        </p:tgtEl>
                                        <p:attrNameLst>
                                          <p:attrName>style.visibility</p:attrName>
                                        </p:attrNameLst>
                                      </p:cBhvr>
                                      <p:to>
                                        <p:strVal val="visible"/>
                                      </p:to>
                                    </p:set>
                                    <p:animEffect transition="in" filter="wheel(4)">
                                      <p:cBhvr>
                                        <p:cTn id="184" dur="750"/>
                                        <p:tgtEl>
                                          <p:spTgt spid="12"/>
                                        </p:tgtEl>
                                      </p:cBhvr>
                                    </p:animEffect>
                                  </p:childTnLst>
                                </p:cTn>
                              </p:par>
                              <p:par>
                                <p:cTn id="185" presetID="21" presetClass="entr" presetSubtype="4" fill="hold" grpId="0" nodeType="withEffect">
                                  <p:stCondLst>
                                    <p:cond delay="0"/>
                                  </p:stCondLst>
                                  <p:childTnLst>
                                    <p:set>
                                      <p:cBhvr>
                                        <p:cTn id="186" dur="1" fill="hold">
                                          <p:stCondLst>
                                            <p:cond delay="0"/>
                                          </p:stCondLst>
                                        </p:cTn>
                                        <p:tgtEl>
                                          <p:spTgt spid="139"/>
                                        </p:tgtEl>
                                        <p:attrNameLst>
                                          <p:attrName>style.visibility</p:attrName>
                                        </p:attrNameLst>
                                      </p:cBhvr>
                                      <p:to>
                                        <p:strVal val="visible"/>
                                      </p:to>
                                    </p:set>
                                    <p:animEffect transition="in" filter="wheel(4)">
                                      <p:cBhvr>
                                        <p:cTn id="187" dur="750"/>
                                        <p:tgtEl>
                                          <p:spTgt spid="139"/>
                                        </p:tgtEl>
                                      </p:cBhvr>
                                    </p:animEffect>
                                  </p:childTnLst>
                                </p:cTn>
                              </p:par>
                              <p:par>
                                <p:cTn id="188" presetID="21" presetClass="entr" presetSubtype="4" fill="hold" grpId="0" nodeType="withEffect">
                                  <p:stCondLst>
                                    <p:cond delay="0"/>
                                  </p:stCondLst>
                                  <p:childTnLst>
                                    <p:set>
                                      <p:cBhvr>
                                        <p:cTn id="189" dur="1" fill="hold">
                                          <p:stCondLst>
                                            <p:cond delay="0"/>
                                          </p:stCondLst>
                                        </p:cTn>
                                        <p:tgtEl>
                                          <p:spTgt spid="199"/>
                                        </p:tgtEl>
                                        <p:attrNameLst>
                                          <p:attrName>style.visibility</p:attrName>
                                        </p:attrNameLst>
                                      </p:cBhvr>
                                      <p:to>
                                        <p:strVal val="visible"/>
                                      </p:to>
                                    </p:set>
                                    <p:animEffect transition="in" filter="wheel(4)">
                                      <p:cBhvr>
                                        <p:cTn id="190" dur="750"/>
                                        <p:tgtEl>
                                          <p:spTgt spid="199"/>
                                        </p:tgtEl>
                                      </p:cBhvr>
                                    </p:animEffect>
                                  </p:childTnLst>
                                </p:cTn>
                              </p:par>
                              <p:par>
                                <p:cTn id="191" presetID="21" presetClass="entr" presetSubtype="4" fill="hold" nodeType="withEffect">
                                  <p:stCondLst>
                                    <p:cond delay="0"/>
                                  </p:stCondLst>
                                  <p:childTnLst>
                                    <p:set>
                                      <p:cBhvr>
                                        <p:cTn id="192" dur="1" fill="hold">
                                          <p:stCondLst>
                                            <p:cond delay="0"/>
                                          </p:stCondLst>
                                        </p:cTn>
                                        <p:tgtEl>
                                          <p:spTgt spid="94"/>
                                        </p:tgtEl>
                                        <p:attrNameLst>
                                          <p:attrName>style.visibility</p:attrName>
                                        </p:attrNameLst>
                                      </p:cBhvr>
                                      <p:to>
                                        <p:strVal val="visible"/>
                                      </p:to>
                                    </p:set>
                                    <p:animEffect transition="in" filter="wheel(4)">
                                      <p:cBhvr>
                                        <p:cTn id="193" dur="750"/>
                                        <p:tgtEl>
                                          <p:spTgt spid="94"/>
                                        </p:tgtEl>
                                      </p:cBhvr>
                                    </p:animEffect>
                                  </p:childTnLst>
                                </p:cTn>
                              </p:par>
                              <p:par>
                                <p:cTn id="194" presetID="21" presetClass="entr" presetSubtype="4" fill="hold" nodeType="withEffect">
                                  <p:stCondLst>
                                    <p:cond delay="0"/>
                                  </p:stCondLst>
                                  <p:childTnLst>
                                    <p:set>
                                      <p:cBhvr>
                                        <p:cTn id="195" dur="1" fill="hold">
                                          <p:stCondLst>
                                            <p:cond delay="0"/>
                                          </p:stCondLst>
                                        </p:cTn>
                                        <p:tgtEl>
                                          <p:spTgt spid="97"/>
                                        </p:tgtEl>
                                        <p:attrNameLst>
                                          <p:attrName>style.visibility</p:attrName>
                                        </p:attrNameLst>
                                      </p:cBhvr>
                                      <p:to>
                                        <p:strVal val="visible"/>
                                      </p:to>
                                    </p:set>
                                    <p:animEffect transition="in" filter="wheel(4)">
                                      <p:cBhvr>
                                        <p:cTn id="196" dur="750"/>
                                        <p:tgtEl>
                                          <p:spTgt spid="97"/>
                                        </p:tgtEl>
                                      </p:cBhvr>
                                    </p:animEffect>
                                  </p:childTnLst>
                                </p:cTn>
                              </p:par>
                              <p:par>
                                <p:cTn id="197" presetID="21" presetClass="entr" presetSubtype="4" fill="hold" nodeType="withEffect">
                                  <p:stCondLst>
                                    <p:cond delay="0"/>
                                  </p:stCondLst>
                                  <p:childTnLst>
                                    <p:set>
                                      <p:cBhvr>
                                        <p:cTn id="198" dur="1" fill="hold">
                                          <p:stCondLst>
                                            <p:cond delay="0"/>
                                          </p:stCondLst>
                                        </p:cTn>
                                        <p:tgtEl>
                                          <p:spTgt spid="6"/>
                                        </p:tgtEl>
                                        <p:attrNameLst>
                                          <p:attrName>style.visibility</p:attrName>
                                        </p:attrNameLst>
                                      </p:cBhvr>
                                      <p:to>
                                        <p:strVal val="visible"/>
                                      </p:to>
                                    </p:set>
                                    <p:animEffect transition="in" filter="wheel(4)">
                                      <p:cBhvr>
                                        <p:cTn id="199" dur="750"/>
                                        <p:tgtEl>
                                          <p:spTgt spid="6"/>
                                        </p:tgtEl>
                                      </p:cBhvr>
                                    </p:animEffect>
                                  </p:childTnLst>
                                </p:cTn>
                              </p:par>
                              <p:par>
                                <p:cTn id="200" presetID="21" presetClass="entr" presetSubtype="4" fill="hold" grpId="0" nodeType="withEffect">
                                  <p:stCondLst>
                                    <p:cond delay="0"/>
                                  </p:stCondLst>
                                  <p:childTnLst>
                                    <p:set>
                                      <p:cBhvr>
                                        <p:cTn id="201" dur="1" fill="hold">
                                          <p:stCondLst>
                                            <p:cond delay="0"/>
                                          </p:stCondLst>
                                        </p:cTn>
                                        <p:tgtEl>
                                          <p:spTgt spid="124"/>
                                        </p:tgtEl>
                                        <p:attrNameLst>
                                          <p:attrName>style.visibility</p:attrName>
                                        </p:attrNameLst>
                                      </p:cBhvr>
                                      <p:to>
                                        <p:strVal val="visible"/>
                                      </p:to>
                                    </p:set>
                                    <p:animEffect transition="in" filter="wheel(4)">
                                      <p:cBhvr>
                                        <p:cTn id="202" dur="750"/>
                                        <p:tgtEl>
                                          <p:spTgt spid="124"/>
                                        </p:tgtEl>
                                      </p:cBhvr>
                                    </p:animEffect>
                                  </p:childTnLst>
                                </p:cTn>
                              </p:par>
                            </p:childTnLst>
                          </p:cTn>
                        </p:par>
                      </p:childTnLst>
                    </p:cTn>
                  </p:par>
                  <p:par>
                    <p:cTn id="203" fill="hold">
                      <p:stCondLst>
                        <p:cond delay="indefinite"/>
                      </p:stCondLst>
                      <p:childTnLst>
                        <p:par>
                          <p:cTn id="204" fill="hold">
                            <p:stCondLst>
                              <p:cond delay="0"/>
                            </p:stCondLst>
                            <p:childTnLst>
                              <p:par>
                                <p:cTn id="205" presetID="21" presetClass="entr" presetSubtype="4" fill="hold" grpId="0" nodeType="clickEffect">
                                  <p:stCondLst>
                                    <p:cond delay="0"/>
                                  </p:stCondLst>
                                  <p:childTnLst>
                                    <p:set>
                                      <p:cBhvr>
                                        <p:cTn id="206" dur="1" fill="hold">
                                          <p:stCondLst>
                                            <p:cond delay="0"/>
                                          </p:stCondLst>
                                        </p:cTn>
                                        <p:tgtEl>
                                          <p:spTgt spid="108"/>
                                        </p:tgtEl>
                                        <p:attrNameLst>
                                          <p:attrName>style.visibility</p:attrName>
                                        </p:attrNameLst>
                                      </p:cBhvr>
                                      <p:to>
                                        <p:strVal val="visible"/>
                                      </p:to>
                                    </p:set>
                                    <p:animEffect transition="in" filter="wheel(4)">
                                      <p:cBhvr>
                                        <p:cTn id="207" dur="750"/>
                                        <p:tgtEl>
                                          <p:spTgt spid="108"/>
                                        </p:tgtEl>
                                      </p:cBhvr>
                                    </p:animEffect>
                                  </p:childTnLst>
                                </p:cTn>
                              </p:par>
                              <p:par>
                                <p:cTn id="208" presetID="21" presetClass="entr" presetSubtype="4" fill="hold" nodeType="withEffect">
                                  <p:stCondLst>
                                    <p:cond delay="0"/>
                                  </p:stCondLst>
                                  <p:childTnLst>
                                    <p:set>
                                      <p:cBhvr>
                                        <p:cTn id="209" dur="1" fill="hold">
                                          <p:stCondLst>
                                            <p:cond delay="0"/>
                                          </p:stCondLst>
                                        </p:cTn>
                                        <p:tgtEl>
                                          <p:spTgt spid="115"/>
                                        </p:tgtEl>
                                        <p:attrNameLst>
                                          <p:attrName>style.visibility</p:attrName>
                                        </p:attrNameLst>
                                      </p:cBhvr>
                                      <p:to>
                                        <p:strVal val="visible"/>
                                      </p:to>
                                    </p:set>
                                    <p:animEffect transition="in" filter="wheel(4)">
                                      <p:cBhvr>
                                        <p:cTn id="210" dur="750"/>
                                        <p:tgtEl>
                                          <p:spTgt spid="115"/>
                                        </p:tgtEl>
                                      </p:cBhvr>
                                    </p:animEffect>
                                  </p:childTnLst>
                                </p:cTn>
                              </p:par>
                              <p:par>
                                <p:cTn id="211" presetID="21" presetClass="entr" presetSubtype="4" fill="hold" grpId="0" nodeType="withEffect">
                                  <p:stCondLst>
                                    <p:cond delay="0"/>
                                  </p:stCondLst>
                                  <p:childTnLst>
                                    <p:set>
                                      <p:cBhvr>
                                        <p:cTn id="212" dur="1" fill="hold">
                                          <p:stCondLst>
                                            <p:cond delay="0"/>
                                          </p:stCondLst>
                                        </p:cTn>
                                        <p:tgtEl>
                                          <p:spTgt spid="225"/>
                                        </p:tgtEl>
                                        <p:attrNameLst>
                                          <p:attrName>style.visibility</p:attrName>
                                        </p:attrNameLst>
                                      </p:cBhvr>
                                      <p:to>
                                        <p:strVal val="visible"/>
                                      </p:to>
                                    </p:set>
                                    <p:animEffect transition="in" filter="wheel(4)">
                                      <p:cBhvr>
                                        <p:cTn id="213" dur="750"/>
                                        <p:tgtEl>
                                          <p:spTgt spid="225"/>
                                        </p:tgtEl>
                                      </p:cBhvr>
                                    </p:animEffect>
                                  </p:childTnLst>
                                </p:cTn>
                              </p:par>
                              <p:par>
                                <p:cTn id="214" presetID="21" presetClass="entr" presetSubtype="4" fill="hold" grpId="0" nodeType="withEffect">
                                  <p:stCondLst>
                                    <p:cond delay="0"/>
                                  </p:stCondLst>
                                  <p:childTnLst>
                                    <p:set>
                                      <p:cBhvr>
                                        <p:cTn id="215" dur="1" fill="hold">
                                          <p:stCondLst>
                                            <p:cond delay="0"/>
                                          </p:stCondLst>
                                        </p:cTn>
                                        <p:tgtEl>
                                          <p:spTgt spid="105"/>
                                        </p:tgtEl>
                                        <p:attrNameLst>
                                          <p:attrName>style.visibility</p:attrName>
                                        </p:attrNameLst>
                                      </p:cBhvr>
                                      <p:to>
                                        <p:strVal val="visible"/>
                                      </p:to>
                                    </p:set>
                                    <p:animEffect transition="in" filter="wheel(4)">
                                      <p:cBhvr>
                                        <p:cTn id="216" dur="750"/>
                                        <p:tgtEl>
                                          <p:spTgt spid="105"/>
                                        </p:tgtEl>
                                      </p:cBhvr>
                                    </p:animEffect>
                                  </p:childTnLst>
                                </p:cTn>
                              </p:par>
                              <p:par>
                                <p:cTn id="217" presetID="21" presetClass="entr" presetSubtype="4" fill="hold" nodeType="withEffect">
                                  <p:stCondLst>
                                    <p:cond delay="0"/>
                                  </p:stCondLst>
                                  <p:childTnLst>
                                    <p:set>
                                      <p:cBhvr>
                                        <p:cTn id="218" dur="1" fill="hold">
                                          <p:stCondLst>
                                            <p:cond delay="0"/>
                                          </p:stCondLst>
                                        </p:cTn>
                                        <p:tgtEl>
                                          <p:spTgt spid="106"/>
                                        </p:tgtEl>
                                        <p:attrNameLst>
                                          <p:attrName>style.visibility</p:attrName>
                                        </p:attrNameLst>
                                      </p:cBhvr>
                                      <p:to>
                                        <p:strVal val="visible"/>
                                      </p:to>
                                    </p:set>
                                    <p:animEffect transition="in" filter="wheel(4)">
                                      <p:cBhvr>
                                        <p:cTn id="219" dur="750"/>
                                        <p:tgtEl>
                                          <p:spTgt spid="106"/>
                                        </p:tgtEl>
                                      </p:cBhvr>
                                    </p:animEffect>
                                  </p:childTnLst>
                                </p:cTn>
                              </p:par>
                              <p:par>
                                <p:cTn id="220" presetID="21" presetClass="entr" presetSubtype="4" fill="hold" grpId="0" nodeType="withEffect">
                                  <p:stCondLst>
                                    <p:cond delay="0"/>
                                  </p:stCondLst>
                                  <p:childTnLst>
                                    <p:set>
                                      <p:cBhvr>
                                        <p:cTn id="221" dur="1" fill="hold">
                                          <p:stCondLst>
                                            <p:cond delay="0"/>
                                          </p:stCondLst>
                                        </p:cTn>
                                        <p:tgtEl>
                                          <p:spTgt spid="114"/>
                                        </p:tgtEl>
                                        <p:attrNameLst>
                                          <p:attrName>style.visibility</p:attrName>
                                        </p:attrNameLst>
                                      </p:cBhvr>
                                      <p:to>
                                        <p:strVal val="visible"/>
                                      </p:to>
                                    </p:set>
                                    <p:animEffect transition="in" filter="wheel(4)">
                                      <p:cBhvr>
                                        <p:cTn id="222" dur="750"/>
                                        <p:tgtEl>
                                          <p:spTgt spid="114"/>
                                        </p:tgtEl>
                                      </p:cBhvr>
                                    </p:animEffect>
                                  </p:childTnLst>
                                </p:cTn>
                              </p:par>
                              <p:par>
                                <p:cTn id="223" presetID="21" presetClass="entr" presetSubtype="4" fill="hold" nodeType="withEffect">
                                  <p:stCondLst>
                                    <p:cond delay="0"/>
                                  </p:stCondLst>
                                  <p:childTnLst>
                                    <p:set>
                                      <p:cBhvr>
                                        <p:cTn id="224" dur="1" fill="hold">
                                          <p:stCondLst>
                                            <p:cond delay="0"/>
                                          </p:stCondLst>
                                        </p:cTn>
                                        <p:tgtEl>
                                          <p:spTgt spid="119"/>
                                        </p:tgtEl>
                                        <p:attrNameLst>
                                          <p:attrName>style.visibility</p:attrName>
                                        </p:attrNameLst>
                                      </p:cBhvr>
                                      <p:to>
                                        <p:strVal val="visible"/>
                                      </p:to>
                                    </p:set>
                                    <p:animEffect transition="in" filter="wheel(4)">
                                      <p:cBhvr>
                                        <p:cTn id="225" dur="750"/>
                                        <p:tgtEl>
                                          <p:spTgt spid="119"/>
                                        </p:tgtEl>
                                      </p:cBhvr>
                                    </p:animEffect>
                                  </p:childTnLst>
                                </p:cTn>
                              </p:par>
                              <p:par>
                                <p:cTn id="226" presetID="21" presetClass="entr" presetSubtype="4" fill="hold" nodeType="withEffect">
                                  <p:stCondLst>
                                    <p:cond delay="0"/>
                                  </p:stCondLst>
                                  <p:childTnLst>
                                    <p:set>
                                      <p:cBhvr>
                                        <p:cTn id="227" dur="1" fill="hold">
                                          <p:stCondLst>
                                            <p:cond delay="0"/>
                                          </p:stCondLst>
                                        </p:cTn>
                                        <p:tgtEl>
                                          <p:spTgt spid="117"/>
                                        </p:tgtEl>
                                        <p:attrNameLst>
                                          <p:attrName>style.visibility</p:attrName>
                                        </p:attrNameLst>
                                      </p:cBhvr>
                                      <p:to>
                                        <p:strVal val="visible"/>
                                      </p:to>
                                    </p:set>
                                    <p:animEffect transition="in" filter="wheel(4)">
                                      <p:cBhvr>
                                        <p:cTn id="228" dur="750"/>
                                        <p:tgtEl>
                                          <p:spTgt spid="117"/>
                                        </p:tgtEl>
                                      </p:cBhvr>
                                    </p:animEffect>
                                  </p:childTnLst>
                                </p:cTn>
                              </p:par>
                              <p:par>
                                <p:cTn id="229" presetID="21" presetClass="entr" presetSubtype="4" fill="hold" grpId="0" nodeType="withEffect">
                                  <p:stCondLst>
                                    <p:cond delay="0"/>
                                  </p:stCondLst>
                                  <p:childTnLst>
                                    <p:set>
                                      <p:cBhvr>
                                        <p:cTn id="230" dur="1" fill="hold">
                                          <p:stCondLst>
                                            <p:cond delay="0"/>
                                          </p:stCondLst>
                                        </p:cTn>
                                        <p:tgtEl>
                                          <p:spTgt spid="112"/>
                                        </p:tgtEl>
                                        <p:attrNameLst>
                                          <p:attrName>style.visibility</p:attrName>
                                        </p:attrNameLst>
                                      </p:cBhvr>
                                      <p:to>
                                        <p:strVal val="visible"/>
                                      </p:to>
                                    </p:set>
                                    <p:animEffect transition="in" filter="wheel(4)">
                                      <p:cBhvr>
                                        <p:cTn id="231" dur="750"/>
                                        <p:tgtEl>
                                          <p:spTgt spid="112"/>
                                        </p:tgtEl>
                                      </p:cBhvr>
                                    </p:animEffect>
                                  </p:childTnLst>
                                </p:cTn>
                              </p:par>
                              <p:par>
                                <p:cTn id="232" presetID="21" presetClass="exit" presetSubtype="4" fill="hold" grpId="1" nodeType="withEffect">
                                  <p:stCondLst>
                                    <p:cond delay="0"/>
                                  </p:stCondLst>
                                  <p:childTnLst>
                                    <p:animEffect transition="out" filter="wheel(4)">
                                      <p:cBhvr>
                                        <p:cTn id="233" dur="750"/>
                                        <p:tgtEl>
                                          <p:spTgt spid="133"/>
                                        </p:tgtEl>
                                      </p:cBhvr>
                                    </p:animEffect>
                                    <p:set>
                                      <p:cBhvr>
                                        <p:cTn id="234" dur="1" fill="hold">
                                          <p:stCondLst>
                                            <p:cond delay="749"/>
                                          </p:stCondLst>
                                        </p:cTn>
                                        <p:tgtEl>
                                          <p:spTgt spid="133"/>
                                        </p:tgtEl>
                                        <p:attrNameLst>
                                          <p:attrName>style.visibility</p:attrName>
                                        </p:attrNameLst>
                                      </p:cBhvr>
                                      <p:to>
                                        <p:strVal val="hidden"/>
                                      </p:to>
                                    </p:set>
                                  </p:childTnLst>
                                </p:cTn>
                              </p:par>
                              <p:par>
                                <p:cTn id="235" presetID="21" presetClass="exit" presetSubtype="4" fill="hold" grpId="1" nodeType="withEffect">
                                  <p:stCondLst>
                                    <p:cond delay="0"/>
                                  </p:stCondLst>
                                  <p:childTnLst>
                                    <p:animEffect transition="out" filter="wheel(4)">
                                      <p:cBhvr>
                                        <p:cTn id="236" dur="750"/>
                                        <p:tgtEl>
                                          <p:spTgt spid="156"/>
                                        </p:tgtEl>
                                      </p:cBhvr>
                                    </p:animEffect>
                                    <p:set>
                                      <p:cBhvr>
                                        <p:cTn id="237" dur="1" fill="hold">
                                          <p:stCondLst>
                                            <p:cond delay="749"/>
                                          </p:stCondLst>
                                        </p:cTn>
                                        <p:tgtEl>
                                          <p:spTgt spid="156"/>
                                        </p:tgtEl>
                                        <p:attrNameLst>
                                          <p:attrName>style.visibility</p:attrName>
                                        </p:attrNameLst>
                                      </p:cBhvr>
                                      <p:to>
                                        <p:strVal val="hidden"/>
                                      </p:to>
                                    </p:set>
                                  </p:childTnLst>
                                </p:cTn>
                              </p:par>
                              <p:par>
                                <p:cTn id="238" presetID="21" presetClass="exit" presetSubtype="4" fill="hold" grpId="1" nodeType="withEffect">
                                  <p:stCondLst>
                                    <p:cond delay="0"/>
                                  </p:stCondLst>
                                  <p:childTnLst>
                                    <p:animEffect transition="out" filter="wheel(4)">
                                      <p:cBhvr>
                                        <p:cTn id="239" dur="750"/>
                                        <p:tgtEl>
                                          <p:spTgt spid="164"/>
                                        </p:tgtEl>
                                      </p:cBhvr>
                                    </p:animEffect>
                                    <p:set>
                                      <p:cBhvr>
                                        <p:cTn id="240" dur="1" fill="hold">
                                          <p:stCondLst>
                                            <p:cond delay="749"/>
                                          </p:stCondLst>
                                        </p:cTn>
                                        <p:tgtEl>
                                          <p:spTgt spid="164"/>
                                        </p:tgtEl>
                                        <p:attrNameLst>
                                          <p:attrName>style.visibility</p:attrName>
                                        </p:attrNameLst>
                                      </p:cBhvr>
                                      <p:to>
                                        <p:strVal val="hidden"/>
                                      </p:to>
                                    </p:set>
                                  </p:childTnLst>
                                </p:cTn>
                              </p:par>
                              <p:par>
                                <p:cTn id="241" presetID="21" presetClass="exit" presetSubtype="4" fill="hold" grpId="1" nodeType="withEffect">
                                  <p:stCondLst>
                                    <p:cond delay="0"/>
                                  </p:stCondLst>
                                  <p:childTnLst>
                                    <p:animEffect transition="out" filter="wheel(4)">
                                      <p:cBhvr>
                                        <p:cTn id="242" dur="750"/>
                                        <p:tgtEl>
                                          <p:spTgt spid="181"/>
                                        </p:tgtEl>
                                      </p:cBhvr>
                                    </p:animEffect>
                                    <p:set>
                                      <p:cBhvr>
                                        <p:cTn id="243" dur="1" fill="hold">
                                          <p:stCondLst>
                                            <p:cond delay="749"/>
                                          </p:stCondLst>
                                        </p:cTn>
                                        <p:tgtEl>
                                          <p:spTgt spid="181"/>
                                        </p:tgtEl>
                                        <p:attrNameLst>
                                          <p:attrName>style.visibility</p:attrName>
                                        </p:attrNameLst>
                                      </p:cBhvr>
                                      <p:to>
                                        <p:strVal val="hidden"/>
                                      </p:to>
                                    </p:set>
                                  </p:childTnLst>
                                </p:cTn>
                              </p:par>
                              <p:par>
                                <p:cTn id="244" presetID="21" presetClass="exit" presetSubtype="4" fill="hold" grpId="1" nodeType="withEffect">
                                  <p:stCondLst>
                                    <p:cond delay="0"/>
                                  </p:stCondLst>
                                  <p:childTnLst>
                                    <p:animEffect transition="out" filter="wheel(4)">
                                      <p:cBhvr>
                                        <p:cTn id="245" dur="750"/>
                                        <p:tgtEl>
                                          <p:spTgt spid="190"/>
                                        </p:tgtEl>
                                      </p:cBhvr>
                                    </p:animEffect>
                                    <p:set>
                                      <p:cBhvr>
                                        <p:cTn id="246" dur="1" fill="hold">
                                          <p:stCondLst>
                                            <p:cond delay="749"/>
                                          </p:stCondLst>
                                        </p:cTn>
                                        <p:tgtEl>
                                          <p:spTgt spid="190"/>
                                        </p:tgtEl>
                                        <p:attrNameLst>
                                          <p:attrName>style.visibility</p:attrName>
                                        </p:attrNameLst>
                                      </p:cBhvr>
                                      <p:to>
                                        <p:strVal val="hidden"/>
                                      </p:to>
                                    </p:set>
                                  </p:childTnLst>
                                </p:cTn>
                              </p:par>
                              <p:par>
                                <p:cTn id="247" presetID="21" presetClass="exit" presetSubtype="4" fill="hold" grpId="1" nodeType="withEffect">
                                  <p:stCondLst>
                                    <p:cond delay="0"/>
                                  </p:stCondLst>
                                  <p:childTnLst>
                                    <p:animEffect transition="out" filter="wheel(4)">
                                      <p:cBhvr>
                                        <p:cTn id="248" dur="750"/>
                                        <p:tgtEl>
                                          <p:spTgt spid="206"/>
                                        </p:tgtEl>
                                      </p:cBhvr>
                                    </p:animEffect>
                                    <p:set>
                                      <p:cBhvr>
                                        <p:cTn id="249" dur="1" fill="hold">
                                          <p:stCondLst>
                                            <p:cond delay="749"/>
                                          </p:stCondLst>
                                        </p:cTn>
                                        <p:tgtEl>
                                          <p:spTgt spid="206"/>
                                        </p:tgtEl>
                                        <p:attrNameLst>
                                          <p:attrName>style.visibility</p:attrName>
                                        </p:attrNameLst>
                                      </p:cBhvr>
                                      <p:to>
                                        <p:strVal val="hidden"/>
                                      </p:to>
                                    </p:set>
                                  </p:childTnLst>
                                </p:cTn>
                              </p:par>
                              <p:par>
                                <p:cTn id="250" presetID="21" presetClass="exit" presetSubtype="4" fill="hold" grpId="1" nodeType="withEffect">
                                  <p:stCondLst>
                                    <p:cond delay="0"/>
                                  </p:stCondLst>
                                  <p:childTnLst>
                                    <p:animEffect transition="out" filter="wheel(4)">
                                      <p:cBhvr>
                                        <p:cTn id="251" dur="750"/>
                                        <p:tgtEl>
                                          <p:spTgt spid="147"/>
                                        </p:tgtEl>
                                      </p:cBhvr>
                                    </p:animEffect>
                                    <p:set>
                                      <p:cBhvr>
                                        <p:cTn id="252" dur="1" fill="hold">
                                          <p:stCondLst>
                                            <p:cond delay="749"/>
                                          </p:stCondLst>
                                        </p:cTn>
                                        <p:tgtEl>
                                          <p:spTgt spid="147"/>
                                        </p:tgtEl>
                                        <p:attrNameLst>
                                          <p:attrName>style.visibility</p:attrName>
                                        </p:attrNameLst>
                                      </p:cBhvr>
                                      <p:to>
                                        <p:strVal val="hidden"/>
                                      </p:to>
                                    </p:set>
                                  </p:childTnLst>
                                </p:cTn>
                              </p:par>
                              <p:par>
                                <p:cTn id="253" presetID="21" presetClass="exit" presetSubtype="4" fill="hold" nodeType="withEffect">
                                  <p:stCondLst>
                                    <p:cond delay="0"/>
                                  </p:stCondLst>
                                  <p:childTnLst>
                                    <p:animEffect transition="out" filter="wheel(4)">
                                      <p:cBhvr>
                                        <p:cTn id="254" dur="750"/>
                                        <p:tgtEl>
                                          <p:spTgt spid="12"/>
                                        </p:tgtEl>
                                      </p:cBhvr>
                                    </p:animEffect>
                                    <p:set>
                                      <p:cBhvr>
                                        <p:cTn id="255" dur="1" fill="hold">
                                          <p:stCondLst>
                                            <p:cond delay="749"/>
                                          </p:stCondLst>
                                        </p:cTn>
                                        <p:tgtEl>
                                          <p:spTgt spid="12"/>
                                        </p:tgtEl>
                                        <p:attrNameLst>
                                          <p:attrName>style.visibility</p:attrName>
                                        </p:attrNameLst>
                                      </p:cBhvr>
                                      <p:to>
                                        <p:strVal val="hidden"/>
                                      </p:to>
                                    </p:set>
                                  </p:childTnLst>
                                </p:cTn>
                              </p:par>
                              <p:par>
                                <p:cTn id="256" presetID="21" presetClass="exit" presetSubtype="4" fill="hold" grpId="1" nodeType="withEffect">
                                  <p:stCondLst>
                                    <p:cond delay="0"/>
                                  </p:stCondLst>
                                  <p:childTnLst>
                                    <p:animEffect transition="out" filter="wheel(4)">
                                      <p:cBhvr>
                                        <p:cTn id="257" dur="750"/>
                                        <p:tgtEl>
                                          <p:spTgt spid="139"/>
                                        </p:tgtEl>
                                      </p:cBhvr>
                                    </p:animEffect>
                                    <p:set>
                                      <p:cBhvr>
                                        <p:cTn id="258" dur="1" fill="hold">
                                          <p:stCondLst>
                                            <p:cond delay="749"/>
                                          </p:stCondLst>
                                        </p:cTn>
                                        <p:tgtEl>
                                          <p:spTgt spid="139"/>
                                        </p:tgtEl>
                                        <p:attrNameLst>
                                          <p:attrName>style.visibility</p:attrName>
                                        </p:attrNameLst>
                                      </p:cBhvr>
                                      <p:to>
                                        <p:strVal val="hidden"/>
                                      </p:to>
                                    </p:set>
                                  </p:childTnLst>
                                </p:cTn>
                              </p:par>
                              <p:par>
                                <p:cTn id="259" presetID="21" presetClass="exit" presetSubtype="4" fill="hold" grpId="1" nodeType="withEffect">
                                  <p:stCondLst>
                                    <p:cond delay="0"/>
                                  </p:stCondLst>
                                  <p:childTnLst>
                                    <p:animEffect transition="out" filter="wheel(4)">
                                      <p:cBhvr>
                                        <p:cTn id="260" dur="750"/>
                                        <p:tgtEl>
                                          <p:spTgt spid="199"/>
                                        </p:tgtEl>
                                      </p:cBhvr>
                                    </p:animEffect>
                                    <p:set>
                                      <p:cBhvr>
                                        <p:cTn id="261" dur="1" fill="hold">
                                          <p:stCondLst>
                                            <p:cond delay="749"/>
                                          </p:stCondLst>
                                        </p:cTn>
                                        <p:tgtEl>
                                          <p:spTgt spid="199"/>
                                        </p:tgtEl>
                                        <p:attrNameLst>
                                          <p:attrName>style.visibility</p:attrName>
                                        </p:attrNameLst>
                                      </p:cBhvr>
                                      <p:to>
                                        <p:strVal val="hidden"/>
                                      </p:to>
                                    </p:set>
                                  </p:childTnLst>
                                </p:cTn>
                              </p:par>
                              <p:par>
                                <p:cTn id="262" presetID="21" presetClass="exit" presetSubtype="4" fill="hold" nodeType="withEffect">
                                  <p:stCondLst>
                                    <p:cond delay="0"/>
                                  </p:stCondLst>
                                  <p:childTnLst>
                                    <p:animEffect transition="out" filter="wheel(4)">
                                      <p:cBhvr>
                                        <p:cTn id="263" dur="750"/>
                                        <p:tgtEl>
                                          <p:spTgt spid="94"/>
                                        </p:tgtEl>
                                      </p:cBhvr>
                                    </p:animEffect>
                                    <p:set>
                                      <p:cBhvr>
                                        <p:cTn id="264" dur="1" fill="hold">
                                          <p:stCondLst>
                                            <p:cond delay="749"/>
                                          </p:stCondLst>
                                        </p:cTn>
                                        <p:tgtEl>
                                          <p:spTgt spid="94"/>
                                        </p:tgtEl>
                                        <p:attrNameLst>
                                          <p:attrName>style.visibility</p:attrName>
                                        </p:attrNameLst>
                                      </p:cBhvr>
                                      <p:to>
                                        <p:strVal val="hidden"/>
                                      </p:to>
                                    </p:set>
                                  </p:childTnLst>
                                </p:cTn>
                              </p:par>
                              <p:par>
                                <p:cTn id="265" presetID="21" presetClass="exit" presetSubtype="4" fill="hold" nodeType="withEffect">
                                  <p:stCondLst>
                                    <p:cond delay="0"/>
                                  </p:stCondLst>
                                  <p:childTnLst>
                                    <p:animEffect transition="out" filter="wheel(4)">
                                      <p:cBhvr>
                                        <p:cTn id="266" dur="750"/>
                                        <p:tgtEl>
                                          <p:spTgt spid="97"/>
                                        </p:tgtEl>
                                      </p:cBhvr>
                                    </p:animEffect>
                                    <p:set>
                                      <p:cBhvr>
                                        <p:cTn id="267" dur="1" fill="hold">
                                          <p:stCondLst>
                                            <p:cond delay="749"/>
                                          </p:stCondLst>
                                        </p:cTn>
                                        <p:tgtEl>
                                          <p:spTgt spid="97"/>
                                        </p:tgtEl>
                                        <p:attrNameLst>
                                          <p:attrName>style.visibility</p:attrName>
                                        </p:attrNameLst>
                                      </p:cBhvr>
                                      <p:to>
                                        <p:strVal val="hidden"/>
                                      </p:to>
                                    </p:set>
                                  </p:childTnLst>
                                </p:cTn>
                              </p:par>
                              <p:par>
                                <p:cTn id="268" presetID="21" presetClass="exit" presetSubtype="4" fill="hold" grpId="1" nodeType="withEffect">
                                  <p:stCondLst>
                                    <p:cond delay="0"/>
                                  </p:stCondLst>
                                  <p:childTnLst>
                                    <p:animEffect transition="out" filter="wheel(4)">
                                      <p:cBhvr>
                                        <p:cTn id="269" dur="750"/>
                                        <p:tgtEl>
                                          <p:spTgt spid="124"/>
                                        </p:tgtEl>
                                      </p:cBhvr>
                                    </p:animEffect>
                                    <p:set>
                                      <p:cBhvr>
                                        <p:cTn id="270" dur="1" fill="hold">
                                          <p:stCondLst>
                                            <p:cond delay="749"/>
                                          </p:stCondLst>
                                        </p:cTn>
                                        <p:tgtEl>
                                          <p:spTgt spid="124"/>
                                        </p:tgtEl>
                                        <p:attrNameLst>
                                          <p:attrName>style.visibility</p:attrName>
                                        </p:attrNameLst>
                                      </p:cBhvr>
                                      <p:to>
                                        <p:strVal val="hidden"/>
                                      </p:to>
                                    </p:set>
                                  </p:childTnLst>
                                </p:cTn>
                              </p:par>
                              <p:par>
                                <p:cTn id="271" presetID="21" presetClass="exit" presetSubtype="4" fill="hold" grpId="0" nodeType="withEffect">
                                  <p:stCondLst>
                                    <p:cond delay="0"/>
                                  </p:stCondLst>
                                  <p:childTnLst>
                                    <p:animEffect transition="out" filter="wheel(4)">
                                      <p:cBhvr>
                                        <p:cTn id="272" dur="750"/>
                                        <p:tgtEl>
                                          <p:spTgt spid="123"/>
                                        </p:tgtEl>
                                      </p:cBhvr>
                                    </p:animEffect>
                                    <p:set>
                                      <p:cBhvr>
                                        <p:cTn id="273" dur="1" fill="hold">
                                          <p:stCondLst>
                                            <p:cond delay="749"/>
                                          </p:stCondLst>
                                        </p:cTn>
                                        <p:tgtEl>
                                          <p:spTgt spid="123"/>
                                        </p:tgtEl>
                                        <p:attrNameLst>
                                          <p:attrName>style.visibility</p:attrName>
                                        </p:attrNameLst>
                                      </p:cBhvr>
                                      <p:to>
                                        <p:strVal val="hidden"/>
                                      </p:to>
                                    </p:set>
                                  </p:childTnLst>
                                </p:cTn>
                              </p:par>
                              <p:par>
                                <p:cTn id="274" presetID="21" presetClass="entr" presetSubtype="4" fill="hold" grpId="0" nodeType="withEffect">
                                  <p:stCondLst>
                                    <p:cond delay="0"/>
                                  </p:stCondLst>
                                  <p:childTnLst>
                                    <p:set>
                                      <p:cBhvr>
                                        <p:cTn id="275" dur="1" fill="hold">
                                          <p:stCondLst>
                                            <p:cond delay="0"/>
                                          </p:stCondLst>
                                        </p:cTn>
                                        <p:tgtEl>
                                          <p:spTgt spid="131"/>
                                        </p:tgtEl>
                                        <p:attrNameLst>
                                          <p:attrName>style.visibility</p:attrName>
                                        </p:attrNameLst>
                                      </p:cBhvr>
                                      <p:to>
                                        <p:strVal val="visible"/>
                                      </p:to>
                                    </p:set>
                                    <p:animEffect transition="in" filter="wheel(4)">
                                      <p:cBhvr>
                                        <p:cTn id="276" dur="750"/>
                                        <p:tgtEl>
                                          <p:spTgt spid="131"/>
                                        </p:tgtEl>
                                      </p:cBhvr>
                                    </p:animEffect>
                                  </p:childTnLst>
                                </p:cTn>
                              </p:par>
                              <p:par>
                                <p:cTn id="277" presetID="21" presetClass="entr" presetSubtype="4" fill="hold" nodeType="withEffect">
                                  <p:stCondLst>
                                    <p:cond delay="0"/>
                                  </p:stCondLst>
                                  <p:childTnLst>
                                    <p:set>
                                      <p:cBhvr>
                                        <p:cTn id="278" dur="1" fill="hold">
                                          <p:stCondLst>
                                            <p:cond delay="0"/>
                                          </p:stCondLst>
                                        </p:cTn>
                                        <p:tgtEl>
                                          <p:spTgt spid="132"/>
                                        </p:tgtEl>
                                        <p:attrNameLst>
                                          <p:attrName>style.visibility</p:attrName>
                                        </p:attrNameLst>
                                      </p:cBhvr>
                                      <p:to>
                                        <p:strVal val="visible"/>
                                      </p:to>
                                    </p:set>
                                    <p:animEffect transition="in" filter="wheel(4)">
                                      <p:cBhvr>
                                        <p:cTn id="279" dur="750"/>
                                        <p:tgtEl>
                                          <p:spTgt spid="132"/>
                                        </p:tgtEl>
                                      </p:cBhvr>
                                    </p:animEffect>
                                  </p:childTnLst>
                                </p:cTn>
                              </p:par>
                              <p:par>
                                <p:cTn id="280" presetID="21" presetClass="entr" presetSubtype="4" fill="hold" nodeType="withEffect">
                                  <p:stCondLst>
                                    <p:cond delay="0"/>
                                  </p:stCondLst>
                                  <p:childTnLst>
                                    <p:set>
                                      <p:cBhvr>
                                        <p:cTn id="281" dur="1" fill="hold">
                                          <p:stCondLst>
                                            <p:cond delay="0"/>
                                          </p:stCondLst>
                                        </p:cTn>
                                        <p:tgtEl>
                                          <p:spTgt spid="137"/>
                                        </p:tgtEl>
                                        <p:attrNameLst>
                                          <p:attrName>style.visibility</p:attrName>
                                        </p:attrNameLst>
                                      </p:cBhvr>
                                      <p:to>
                                        <p:strVal val="visible"/>
                                      </p:to>
                                    </p:set>
                                    <p:animEffect transition="in" filter="wheel(4)">
                                      <p:cBhvr>
                                        <p:cTn id="282" dur="750"/>
                                        <p:tgtEl>
                                          <p:spTgt spid="137"/>
                                        </p:tgtEl>
                                      </p:cBhvr>
                                    </p:animEffect>
                                  </p:childTnLst>
                                </p:cTn>
                              </p:par>
                              <p:par>
                                <p:cTn id="283" presetID="21" presetClass="entr" presetSubtype="4" fill="hold" grpId="0" nodeType="withEffect">
                                  <p:stCondLst>
                                    <p:cond delay="0"/>
                                  </p:stCondLst>
                                  <p:childTnLst>
                                    <p:set>
                                      <p:cBhvr>
                                        <p:cTn id="284" dur="1" fill="hold">
                                          <p:stCondLst>
                                            <p:cond delay="0"/>
                                          </p:stCondLst>
                                        </p:cTn>
                                        <p:tgtEl>
                                          <p:spTgt spid="121"/>
                                        </p:tgtEl>
                                        <p:attrNameLst>
                                          <p:attrName>style.visibility</p:attrName>
                                        </p:attrNameLst>
                                      </p:cBhvr>
                                      <p:to>
                                        <p:strVal val="visible"/>
                                      </p:to>
                                    </p:set>
                                    <p:animEffect transition="in" filter="wheel(4)">
                                      <p:cBhvr>
                                        <p:cTn id="285" dur="750"/>
                                        <p:tgtEl>
                                          <p:spTgt spid="121"/>
                                        </p:tgtEl>
                                      </p:cBhvr>
                                    </p:animEffect>
                                  </p:childTnLst>
                                </p:cTn>
                              </p:par>
                              <p:par>
                                <p:cTn id="286" presetID="21" presetClass="entr" presetSubtype="4" fill="hold" nodeType="withEffect">
                                  <p:stCondLst>
                                    <p:cond delay="0"/>
                                  </p:stCondLst>
                                  <p:childTnLst>
                                    <p:set>
                                      <p:cBhvr>
                                        <p:cTn id="287" dur="1" fill="hold">
                                          <p:stCondLst>
                                            <p:cond delay="0"/>
                                          </p:stCondLst>
                                        </p:cTn>
                                        <p:tgtEl>
                                          <p:spTgt spid="120"/>
                                        </p:tgtEl>
                                        <p:attrNameLst>
                                          <p:attrName>style.visibility</p:attrName>
                                        </p:attrNameLst>
                                      </p:cBhvr>
                                      <p:to>
                                        <p:strVal val="visible"/>
                                      </p:to>
                                    </p:set>
                                    <p:animEffect transition="in" filter="wheel(4)">
                                      <p:cBhvr>
                                        <p:cTn id="288" dur="750"/>
                                        <p:tgtEl>
                                          <p:spTgt spid="120"/>
                                        </p:tgtEl>
                                      </p:cBhvr>
                                    </p:animEffect>
                                  </p:childTnLst>
                                </p:cTn>
                              </p:par>
                              <p:par>
                                <p:cTn id="289" presetID="21" presetClass="entr" presetSubtype="4" fill="hold" nodeType="withEffect">
                                  <p:stCondLst>
                                    <p:cond delay="0"/>
                                  </p:stCondLst>
                                  <p:childTnLst>
                                    <p:set>
                                      <p:cBhvr>
                                        <p:cTn id="290" dur="1" fill="hold">
                                          <p:stCondLst>
                                            <p:cond delay="0"/>
                                          </p:stCondLst>
                                        </p:cTn>
                                        <p:tgtEl>
                                          <p:spTgt spid="4098"/>
                                        </p:tgtEl>
                                        <p:attrNameLst>
                                          <p:attrName>style.visibility</p:attrName>
                                        </p:attrNameLst>
                                      </p:cBhvr>
                                      <p:to>
                                        <p:strVal val="visible"/>
                                      </p:to>
                                    </p:set>
                                    <p:animEffect transition="in" filter="wheel(4)">
                                      <p:cBhvr>
                                        <p:cTn id="291" dur="750"/>
                                        <p:tgtEl>
                                          <p:spTgt spid="4098"/>
                                        </p:tgtEl>
                                      </p:cBhvr>
                                    </p:animEffect>
                                  </p:childTnLst>
                                </p:cTn>
                              </p:par>
                              <p:par>
                                <p:cTn id="292" presetID="21" presetClass="entr" presetSubtype="4" fill="hold" grpId="0" nodeType="withEffect">
                                  <p:stCondLst>
                                    <p:cond delay="0"/>
                                  </p:stCondLst>
                                  <p:childTnLst>
                                    <p:set>
                                      <p:cBhvr>
                                        <p:cTn id="293" dur="1" fill="hold">
                                          <p:stCondLst>
                                            <p:cond delay="0"/>
                                          </p:stCondLst>
                                        </p:cTn>
                                        <p:tgtEl>
                                          <p:spTgt spid="138"/>
                                        </p:tgtEl>
                                        <p:attrNameLst>
                                          <p:attrName>style.visibility</p:attrName>
                                        </p:attrNameLst>
                                      </p:cBhvr>
                                      <p:to>
                                        <p:strVal val="visible"/>
                                      </p:to>
                                    </p:set>
                                    <p:animEffect transition="in" filter="wheel(4)">
                                      <p:cBhvr>
                                        <p:cTn id="294" dur="750"/>
                                        <p:tgtEl>
                                          <p:spTgt spid="138"/>
                                        </p:tgtEl>
                                      </p:cBhvr>
                                    </p:animEffect>
                                  </p:childTnLst>
                                </p:cTn>
                              </p:par>
                              <p:par>
                                <p:cTn id="295" presetID="21" presetClass="entr" presetSubtype="4" fill="hold" grpId="0" nodeType="withEffect">
                                  <p:stCondLst>
                                    <p:cond delay="0"/>
                                  </p:stCondLst>
                                  <p:childTnLst>
                                    <p:set>
                                      <p:cBhvr>
                                        <p:cTn id="296" dur="1" fill="hold">
                                          <p:stCondLst>
                                            <p:cond delay="0"/>
                                          </p:stCondLst>
                                        </p:cTn>
                                        <p:tgtEl>
                                          <p:spTgt spid="174082"/>
                                        </p:tgtEl>
                                        <p:attrNameLst>
                                          <p:attrName>style.visibility</p:attrName>
                                        </p:attrNameLst>
                                      </p:cBhvr>
                                      <p:to>
                                        <p:strVal val="visible"/>
                                      </p:to>
                                    </p:set>
                                    <p:animEffect transition="in" filter="wheel(4)">
                                      <p:cBhvr>
                                        <p:cTn id="297" dur="750"/>
                                        <p:tgtEl>
                                          <p:spTgt spid="1740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082" grpId="0"/>
      <p:bldP spid="125" grpId="0" animBg="1"/>
      <p:bldP spid="126" grpId="0" animBg="1"/>
      <p:bldP spid="127" grpId="0" animBg="1"/>
      <p:bldP spid="128" grpId="0" animBg="1"/>
      <p:bldP spid="129" grpId="0" animBg="1"/>
      <p:bldP spid="130" grpId="0" animBg="1"/>
      <p:bldP spid="134" grpId="0" animBg="1"/>
      <p:bldP spid="135" grpId="0" animBg="1"/>
      <p:bldP spid="136" grpId="0" animBg="1"/>
      <p:bldP spid="133" grpId="0"/>
      <p:bldP spid="133" grpId="1"/>
      <p:bldP spid="140" grpId="0" animBg="1"/>
      <p:bldP spid="142" grpId="0" animBg="1"/>
      <p:bldP spid="143" grpId="0" animBg="1"/>
      <p:bldP spid="144" grpId="0" animBg="1"/>
      <p:bldP spid="148" grpId="0" animBg="1"/>
      <p:bldP spid="149" grpId="0" animBg="1"/>
      <p:bldP spid="150" grpId="0" animBg="1"/>
      <p:bldP spid="151" grpId="0" animBg="1"/>
      <p:bldP spid="153" grpId="0" animBg="1"/>
      <p:bldP spid="157" grpId="0" animBg="1"/>
      <p:bldP spid="158" grpId="0" animBg="1"/>
      <p:bldP spid="159" grpId="0" animBg="1"/>
      <p:bldP spid="160" grpId="0" animBg="1"/>
      <p:bldP spid="161" grpId="0" animBg="1"/>
      <p:bldP spid="156" grpId="0"/>
      <p:bldP spid="156" grpId="1"/>
      <p:bldP spid="165" grpId="0" animBg="1"/>
      <p:bldP spid="166" grpId="0" animBg="1"/>
      <p:bldP spid="167" grpId="0" animBg="1"/>
      <p:bldP spid="164" grpId="0"/>
      <p:bldP spid="164" grpId="1"/>
      <p:bldP spid="171" grpId="0" animBg="1"/>
      <p:bldP spid="172" grpId="0" animBg="1"/>
      <p:bldP spid="173" grpId="0" animBg="1"/>
      <p:bldP spid="177" grpId="0" animBg="1"/>
      <p:bldP spid="178" grpId="0" animBg="1"/>
      <p:bldP spid="182" grpId="0" animBg="1"/>
      <p:bldP spid="183" grpId="0" animBg="1"/>
      <p:bldP spid="192" grpId="0" animBg="1"/>
      <p:bldP spid="193" grpId="0" animBg="1"/>
      <p:bldP spid="194" grpId="0" animBg="1"/>
      <p:bldP spid="189" grpId="0" animBg="1"/>
      <p:bldP spid="181" grpId="0"/>
      <p:bldP spid="181" grpId="1"/>
      <p:bldP spid="190" grpId="0"/>
      <p:bldP spid="190" grpId="1"/>
      <p:bldP spid="200" grpId="0" animBg="1"/>
      <p:bldP spid="201" grpId="0" animBg="1"/>
      <p:bldP spid="202" grpId="0" animBg="1"/>
      <p:bldP spid="203" grpId="0" animBg="1"/>
      <p:bldP spid="197" grpId="0" animBg="1"/>
      <p:bldP spid="209" grpId="0" animBg="1"/>
      <p:bldP spid="210" grpId="0" animBg="1"/>
      <p:bldP spid="211" grpId="0" animBg="1"/>
      <p:bldP spid="212" grpId="0" animBg="1"/>
      <p:bldP spid="206" grpId="0"/>
      <p:bldP spid="206" grpId="1"/>
      <p:bldP spid="227" grpId="0" animBg="1"/>
      <p:bldP spid="228" grpId="0" animBg="1"/>
      <p:bldP spid="229" grpId="0" animBg="1"/>
      <p:bldP spid="230" grpId="0" animBg="1"/>
      <p:bldP spid="231" grpId="0" animBg="1"/>
      <p:bldP spid="225" grpId="0"/>
      <p:bldP spid="147" grpId="0"/>
      <p:bldP spid="147" grpId="1"/>
      <p:bldP spid="139" grpId="0"/>
      <p:bldP spid="139" grpId="1"/>
      <p:bldP spid="199" grpId="0"/>
      <p:bldP spid="199" grpId="1"/>
      <p:bldP spid="124" grpId="0"/>
      <p:bldP spid="124" grpId="1"/>
      <p:bldP spid="105" grpId="0"/>
      <p:bldP spid="108" grpId="0"/>
      <p:bldP spid="112" grpId="0"/>
      <p:bldP spid="114" grpId="0"/>
      <p:bldP spid="131" grpId="0" animBg="1"/>
      <p:bldP spid="123" grpId="0" animBg="1"/>
      <p:bldP spid="121" grpId="0"/>
      <p:bldP spid="13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idx="4294967295"/>
          </p:nvPr>
        </p:nvSpPr>
        <p:spPr>
          <a:xfrm>
            <a:off x="1524000" y="271463"/>
            <a:ext cx="9144000" cy="768350"/>
          </a:xfrm>
        </p:spPr>
        <p:txBody>
          <a:bodyPr>
            <a:spAutoFit/>
          </a:bodyPr>
          <a:lstStyle/>
          <a:p>
            <a:pPr algn="ctr" eaLnBrk="1" hangingPunct="1">
              <a:defRPr/>
            </a:pPr>
            <a:r>
              <a:rPr lang="en-US" dirty="0">
                <a:solidFill>
                  <a:srgbClr val="1F497D"/>
                </a:solidFill>
              </a:rPr>
              <a:t>Continuing Brain Development</a:t>
            </a:r>
          </a:p>
        </p:txBody>
      </p:sp>
      <p:sp>
        <p:nvSpPr>
          <p:cNvPr id="116739" name="Slide Number Placeholder 3"/>
          <p:cNvSpPr txBox="1">
            <a:spLocks noGrp="1"/>
          </p:cNvSpPr>
          <p:nvPr/>
        </p:nvSpPr>
        <p:spPr bwMode="auto">
          <a:xfrm>
            <a:off x="8686800" y="6313488"/>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r">
              <a:defRPr/>
            </a:pPr>
            <a:endParaRPr lang="en-US" altLang="en-US" sz="1400" b="1" kern="0">
              <a:solidFill>
                <a:srgbClr val="FFCC00"/>
              </a:solidFill>
              <a:latin typeface="Arial" pitchFamily="34" charset="0"/>
            </a:endParaRPr>
          </a:p>
        </p:txBody>
      </p:sp>
      <p:pic>
        <p:nvPicPr>
          <p:cNvPr id="11674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3800" y="1219200"/>
            <a:ext cx="4800600" cy="414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741" name="TextBox 6"/>
          <p:cNvSpPr txBox="1">
            <a:spLocks noChangeArrowheads="1"/>
          </p:cNvSpPr>
          <p:nvPr/>
        </p:nvSpPr>
        <p:spPr bwMode="auto">
          <a:xfrm>
            <a:off x="924128" y="5486401"/>
            <a:ext cx="10573966" cy="1138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defRPr/>
            </a:pPr>
            <a:r>
              <a:rPr lang="en-US" altLang="en-US" sz="2600" b="1" kern="0" dirty="0">
                <a:solidFill>
                  <a:srgbClr val="1F497D"/>
                </a:solidFill>
                <a:latin typeface="Calibri" pitchFamily="34" charset="0"/>
              </a:rPr>
              <a:t>Early in development, synapses are rapidly created and then pruned back.  Children’s brains have twice as many synapses as the brains of adults.</a:t>
            </a:r>
            <a:r>
              <a:rPr lang="en-US" altLang="en-US" sz="2800" b="1" kern="0" dirty="0">
                <a:solidFill>
                  <a:srgbClr val="1F497D"/>
                </a:solidFill>
                <a:latin typeface="Calibri" pitchFamily="34" charset="0"/>
              </a:rPr>
              <a:t>                         </a:t>
            </a:r>
            <a:r>
              <a:rPr lang="en-US" altLang="en-US" sz="1400" b="1" kern="0" dirty="0">
                <a:solidFill>
                  <a:srgbClr val="1F497D"/>
                </a:solidFill>
                <a:latin typeface="Calibri" pitchFamily="34" charset="0"/>
              </a:rPr>
              <a:t>Shore, 1997</a:t>
            </a:r>
          </a:p>
        </p:txBody>
      </p:sp>
      <p:sp>
        <p:nvSpPr>
          <p:cNvPr id="8" name="Rectangle 7"/>
          <p:cNvSpPr>
            <a:spLocks noChangeArrowheads="1"/>
          </p:cNvSpPr>
          <p:nvPr/>
        </p:nvSpPr>
        <p:spPr bwMode="auto">
          <a:xfrm>
            <a:off x="5265129" y="1676400"/>
            <a:ext cx="1676400" cy="3733800"/>
          </a:xfrm>
          <a:prstGeom prst="rect">
            <a:avLst/>
          </a:prstGeom>
          <a:solidFill>
            <a:schemeClr val="bg1"/>
          </a:solidFill>
          <a:ln w="9525" algn="ctr">
            <a:noFill/>
            <a:round/>
            <a:headEnd/>
            <a:tailEnd/>
          </a:ln>
        </p:spPr>
        <p:txBody>
          <a:bodyPr wrap="none"/>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a:defRPr/>
            </a:pPr>
            <a:endParaRPr lang="en-US" altLang="en-US" sz="2400" kern="0">
              <a:latin typeface="Times New Roman" pitchFamily="18" charset="0"/>
            </a:endParaRPr>
          </a:p>
        </p:txBody>
      </p:sp>
      <p:sp>
        <p:nvSpPr>
          <p:cNvPr id="9" name="Rectangle 8"/>
          <p:cNvSpPr>
            <a:spLocks noChangeArrowheads="1"/>
          </p:cNvSpPr>
          <p:nvPr/>
        </p:nvSpPr>
        <p:spPr bwMode="auto">
          <a:xfrm>
            <a:off x="3760788" y="1676400"/>
            <a:ext cx="1524000" cy="3733800"/>
          </a:xfrm>
          <a:prstGeom prst="rect">
            <a:avLst/>
          </a:prstGeom>
          <a:solidFill>
            <a:schemeClr val="bg1"/>
          </a:solidFill>
          <a:ln w="9525" algn="ctr">
            <a:noFill/>
            <a:round/>
            <a:headEnd/>
            <a:tailEnd/>
          </a:ln>
        </p:spPr>
        <p:txBody>
          <a:bodyPr wrap="none"/>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a:defRPr/>
            </a:pPr>
            <a:endParaRPr lang="en-US" altLang="en-US" sz="2400" kern="0">
              <a:latin typeface="Times New Roman" pitchFamily="18" charset="0"/>
            </a:endParaRPr>
          </a:p>
        </p:txBody>
      </p:sp>
      <p:sp>
        <p:nvSpPr>
          <p:cNvPr id="10" name="Rectangle 9"/>
          <p:cNvSpPr>
            <a:spLocks noChangeArrowheads="1"/>
          </p:cNvSpPr>
          <p:nvPr/>
        </p:nvSpPr>
        <p:spPr bwMode="auto">
          <a:xfrm>
            <a:off x="6897689" y="1676400"/>
            <a:ext cx="1577975" cy="3733800"/>
          </a:xfrm>
          <a:prstGeom prst="rect">
            <a:avLst/>
          </a:prstGeom>
          <a:solidFill>
            <a:schemeClr val="bg1"/>
          </a:solidFill>
          <a:ln w="9525" algn="ctr">
            <a:noFill/>
            <a:round/>
            <a:headEnd/>
            <a:tailEnd/>
          </a:ln>
        </p:spPr>
        <p:txBody>
          <a:bodyPr wrap="none"/>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a:defRPr/>
            </a:pPr>
            <a:endParaRPr lang="en-US" altLang="en-US" sz="2400" kern="0">
              <a:latin typeface="Times New Roman" pitchFamily="18" charset="0"/>
            </a:endParaRPr>
          </a:p>
        </p:txBody>
      </p:sp>
    </p:spTree>
    <p:extLst>
      <p:ext uri="{BB962C8B-B14F-4D97-AF65-F5344CB8AC3E}">
        <p14:creationId xmlns:p14="http://schemas.microsoft.com/office/powerpoint/2010/main" val="29475491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xit" presetSubtype="8" fill="hold" grpId="0" nodeType="clickEffect">
                                  <p:stCondLst>
                                    <p:cond delay="0"/>
                                  </p:stCondLst>
                                  <p:childTnLst>
                                    <p:animEffect transition="out" filter="wipe(left)">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xit" presetSubtype="8" fill="hold" grpId="0" nodeType="clickEffect">
                                  <p:stCondLst>
                                    <p:cond delay="0"/>
                                  </p:stCondLst>
                                  <p:childTnLst>
                                    <p:animEffect transition="out" filter="wipe(left)">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xit" presetSubtype="8" fill="hold" grpId="0" nodeType="clickEffect">
                                  <p:stCondLst>
                                    <p:cond delay="0"/>
                                  </p:stCondLst>
                                  <p:childTnLst>
                                    <p:animEffect transition="out" filter="wipe(left)">
                                      <p:cBhvr>
                                        <p:cTn id="16" dur="500"/>
                                        <p:tgtEl>
                                          <p:spTgt spid="10"/>
                                        </p:tgtEl>
                                      </p:cBhvr>
                                    </p:animEffect>
                                    <p:set>
                                      <p:cBhvr>
                                        <p:cTn id="17"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rbrainmaturing.mp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6248400" y="3568700"/>
            <a:ext cx="36576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rbrainmaturing.mp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6248400" y="3581400"/>
            <a:ext cx="36576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7764" name="Rectangle 7"/>
          <p:cNvSpPr>
            <a:spLocks noChangeArrowheads="1"/>
          </p:cNvSpPr>
          <p:nvPr/>
        </p:nvSpPr>
        <p:spPr bwMode="auto">
          <a:xfrm>
            <a:off x="1524000" y="6367791"/>
            <a:ext cx="44196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a:defRPr/>
            </a:pPr>
            <a:r>
              <a:rPr lang="en-US" altLang="en-US" sz="1400" kern="0" dirty="0">
                <a:latin typeface="Calibri" pitchFamily="34" charset="0"/>
                <a:cs typeface="Times New Roman" pitchFamily="18" charset="0"/>
              </a:rPr>
              <a:t>Information taken from NIDA’s </a:t>
            </a:r>
            <a:r>
              <a:rPr lang="en-US" altLang="en-US" sz="1400" i="1" kern="0" dirty="0">
                <a:latin typeface="Calibri" pitchFamily="34" charset="0"/>
                <a:cs typeface="Times New Roman" pitchFamily="18" charset="0"/>
              </a:rPr>
              <a:t>Science of Addiction</a:t>
            </a:r>
            <a:endParaRPr lang="en-US" altLang="en-US" sz="1400" kern="0" dirty="0">
              <a:latin typeface="Calibri" pitchFamily="34" charset="0"/>
              <a:cs typeface="Times New Roman" pitchFamily="18" charset="0"/>
            </a:endParaRPr>
          </a:p>
          <a:p>
            <a:pPr algn="ctr">
              <a:defRPr/>
            </a:pPr>
            <a:r>
              <a:rPr lang="en-US" altLang="en-US" sz="1400" kern="0" dirty="0">
                <a:latin typeface="Calibri" pitchFamily="34" charset="0"/>
                <a:cs typeface="Times New Roman" pitchFamily="18" charset="0"/>
                <a:hlinkClick r:id="rId6"/>
              </a:rPr>
              <a:t>http://www.drugabuse.gov/ScienceofAddiction/</a:t>
            </a:r>
            <a:endParaRPr lang="en-US" altLang="en-US" sz="1400" kern="0" dirty="0">
              <a:latin typeface="Calibri" pitchFamily="34" charset="0"/>
              <a:cs typeface="Times New Roman" pitchFamily="18" charset="0"/>
            </a:endParaRPr>
          </a:p>
        </p:txBody>
      </p:sp>
      <p:sp>
        <p:nvSpPr>
          <p:cNvPr id="117765" name="Rectangle 15"/>
          <p:cNvSpPr>
            <a:spLocks noChangeArrowheads="1"/>
          </p:cNvSpPr>
          <p:nvPr/>
        </p:nvSpPr>
        <p:spPr bwMode="auto">
          <a:xfrm>
            <a:off x="6096000" y="6327942"/>
            <a:ext cx="4572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r">
              <a:defRPr/>
            </a:pPr>
            <a:r>
              <a:rPr lang="en-US" altLang="en-US" sz="1400" i="1" kern="0" dirty="0">
                <a:latin typeface="Calibri" pitchFamily="34" charset="0"/>
                <a:cs typeface="Times New Roman" pitchFamily="18" charset="0"/>
              </a:rPr>
              <a:t>Source: Paul Thompson, Ph.D.</a:t>
            </a:r>
            <a:br>
              <a:rPr lang="en-US" altLang="en-US" sz="1400" i="1" kern="0" dirty="0">
                <a:latin typeface="Calibri" pitchFamily="34" charset="0"/>
                <a:cs typeface="Times New Roman" pitchFamily="18" charset="0"/>
              </a:rPr>
            </a:br>
            <a:r>
              <a:rPr lang="en-US" altLang="en-US" sz="1400" i="1" kern="0" dirty="0">
                <a:latin typeface="Calibri" pitchFamily="34" charset="0"/>
                <a:cs typeface="Times New Roman" pitchFamily="18" charset="0"/>
              </a:rPr>
              <a:t>UCLA Laboratory of Neuroimaging</a:t>
            </a:r>
          </a:p>
        </p:txBody>
      </p:sp>
      <p:pic>
        <p:nvPicPr>
          <p:cNvPr id="14" name="prbrainmaturing.mp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6248400" y="3581400"/>
            <a:ext cx="36576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2" name="Picture 2" descr="Images of brain development from the ages of 5 to 20, showing the side view and top view of the brain and highlighting the prefrontal cortex."/>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14525" y="3568700"/>
            <a:ext cx="3943350" cy="282733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8"/>
          <a:stretch>
            <a:fillRect/>
          </a:stretch>
        </p:blipFill>
        <p:spPr>
          <a:xfrm>
            <a:off x="1" y="0"/>
            <a:ext cx="11391088" cy="6858000"/>
          </a:xfrm>
          <a:prstGeom prst="rect">
            <a:avLst/>
          </a:prstGeom>
        </p:spPr>
      </p:pic>
      <p:sp>
        <p:nvSpPr>
          <p:cNvPr id="8" name="TextBox 7"/>
          <p:cNvSpPr txBox="1">
            <a:spLocks noChangeArrowheads="1"/>
          </p:cNvSpPr>
          <p:nvPr/>
        </p:nvSpPr>
        <p:spPr bwMode="auto">
          <a:xfrm>
            <a:off x="1524000" y="1447801"/>
            <a:ext cx="10482470" cy="2092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31775" indent="-231775">
              <a:defRPr sz="4400" b="1">
                <a:solidFill>
                  <a:srgbClr val="FFCC00"/>
                </a:solidFill>
                <a:latin typeface="Arial" pitchFamily="34" charset="0"/>
              </a:defRPr>
            </a:lvl1pPr>
            <a:lvl2pPr marL="742950" indent="-285750">
              <a:defRPr sz="4400" b="1">
                <a:solidFill>
                  <a:srgbClr val="FFCC00"/>
                </a:solidFill>
                <a:latin typeface="Arial" pitchFamily="34" charset="0"/>
              </a:defRPr>
            </a:lvl2pPr>
            <a:lvl3pPr marL="1143000" indent="-228600">
              <a:defRPr sz="4400" b="1">
                <a:solidFill>
                  <a:srgbClr val="FFCC00"/>
                </a:solidFill>
                <a:latin typeface="Arial" pitchFamily="34" charset="0"/>
              </a:defRPr>
            </a:lvl3pPr>
            <a:lvl4pPr marL="1600200" indent="-228600">
              <a:defRPr sz="4400" b="1">
                <a:solidFill>
                  <a:srgbClr val="FFCC00"/>
                </a:solidFill>
                <a:latin typeface="Arial" pitchFamily="34" charset="0"/>
              </a:defRPr>
            </a:lvl4pPr>
            <a:lvl5pPr marL="2057400" indent="-228600">
              <a:defRPr sz="4400" b="1">
                <a:solidFill>
                  <a:srgbClr val="FFCC00"/>
                </a:solidFill>
                <a:latin typeface="Arial" pitchFamily="34" charset="0"/>
              </a:defRPr>
            </a:lvl5pPr>
            <a:lvl6pPr marL="2514600" indent="-228600" algn="ctr" eaLnBrk="0" fontAlgn="base" hangingPunct="0">
              <a:lnSpc>
                <a:spcPct val="80000"/>
              </a:lnSpc>
              <a:spcBef>
                <a:spcPct val="0"/>
              </a:spcBef>
              <a:spcAft>
                <a:spcPct val="0"/>
              </a:spcAft>
              <a:defRPr sz="4400" b="1">
                <a:solidFill>
                  <a:srgbClr val="FFCC00"/>
                </a:solidFill>
                <a:latin typeface="Arial" pitchFamily="34" charset="0"/>
              </a:defRPr>
            </a:lvl6pPr>
            <a:lvl7pPr marL="2971800" indent="-228600" algn="ctr" eaLnBrk="0" fontAlgn="base" hangingPunct="0">
              <a:lnSpc>
                <a:spcPct val="80000"/>
              </a:lnSpc>
              <a:spcBef>
                <a:spcPct val="0"/>
              </a:spcBef>
              <a:spcAft>
                <a:spcPct val="0"/>
              </a:spcAft>
              <a:defRPr sz="4400" b="1">
                <a:solidFill>
                  <a:srgbClr val="FFCC00"/>
                </a:solidFill>
                <a:latin typeface="Arial" pitchFamily="34" charset="0"/>
              </a:defRPr>
            </a:lvl7pPr>
            <a:lvl8pPr marL="3429000" indent="-228600" algn="ctr" eaLnBrk="0" fontAlgn="base" hangingPunct="0">
              <a:lnSpc>
                <a:spcPct val="80000"/>
              </a:lnSpc>
              <a:spcBef>
                <a:spcPct val="0"/>
              </a:spcBef>
              <a:spcAft>
                <a:spcPct val="0"/>
              </a:spcAft>
              <a:defRPr sz="4400" b="1">
                <a:solidFill>
                  <a:srgbClr val="FFCC00"/>
                </a:solidFill>
                <a:latin typeface="Arial" pitchFamily="34" charset="0"/>
              </a:defRPr>
            </a:lvl8pPr>
            <a:lvl9pPr marL="3886200" indent="-228600" algn="ctr" eaLnBrk="0" fontAlgn="base" hangingPunct="0">
              <a:lnSpc>
                <a:spcPct val="80000"/>
              </a:lnSpc>
              <a:spcBef>
                <a:spcPct val="0"/>
              </a:spcBef>
              <a:spcAft>
                <a:spcPct val="0"/>
              </a:spcAft>
              <a:defRPr sz="4400" b="1">
                <a:solidFill>
                  <a:srgbClr val="FFCC00"/>
                </a:solidFill>
                <a:latin typeface="Arial" pitchFamily="34" charset="0"/>
              </a:defRPr>
            </a:lvl9pPr>
          </a:lstStyle>
          <a:p>
            <a:pPr marL="457200" indent="-457200" eaLnBrk="0" hangingPunct="0">
              <a:buFont typeface="Arial" panose="020B0604020202020204" pitchFamily="34" charset="0"/>
              <a:buChar char="•"/>
              <a:defRPr/>
            </a:pPr>
            <a:r>
              <a:rPr lang="en-US" sz="2600" kern="0" dirty="0">
                <a:solidFill>
                  <a:srgbClr val="1F497D"/>
                </a:solidFill>
                <a:latin typeface="Calibri" pitchFamily="34" charset="0"/>
              </a:rPr>
              <a:t>MRI scans of healthy children and teens compressing </a:t>
            </a:r>
            <a:br>
              <a:rPr lang="en-US" sz="2600" kern="0" dirty="0">
                <a:solidFill>
                  <a:srgbClr val="1F497D"/>
                </a:solidFill>
                <a:latin typeface="Calibri" pitchFamily="34" charset="0"/>
              </a:rPr>
            </a:br>
            <a:r>
              <a:rPr lang="en-US" sz="2600" kern="0" dirty="0">
                <a:solidFill>
                  <a:srgbClr val="1F497D"/>
                </a:solidFill>
                <a:latin typeface="Calibri" pitchFamily="34" charset="0"/>
              </a:rPr>
              <a:t>15 years of brain development (ages 5–20). </a:t>
            </a:r>
          </a:p>
          <a:p>
            <a:pPr marL="457200" indent="-457200" eaLnBrk="0" hangingPunct="0">
              <a:buFont typeface="Arial" panose="020B0604020202020204" pitchFamily="34" charset="0"/>
              <a:buChar char="•"/>
              <a:defRPr/>
            </a:pPr>
            <a:r>
              <a:rPr lang="en-US" sz="2600" kern="0" dirty="0">
                <a:solidFill>
                  <a:srgbClr val="1F497D"/>
                </a:solidFill>
                <a:latin typeface="Calibri" pitchFamily="34" charset="0"/>
              </a:rPr>
              <a:t>Red indicates more gray matter, blue less gray matter. </a:t>
            </a:r>
          </a:p>
          <a:p>
            <a:pPr marL="457200" indent="-457200" eaLnBrk="0" hangingPunct="0">
              <a:buFont typeface="Arial" panose="020B0604020202020204" pitchFamily="34" charset="0"/>
              <a:buChar char="•"/>
              <a:defRPr/>
            </a:pPr>
            <a:r>
              <a:rPr lang="en-US" sz="2600" kern="0" dirty="0">
                <a:solidFill>
                  <a:srgbClr val="1F497D"/>
                </a:solidFill>
                <a:latin typeface="Calibri" pitchFamily="34" charset="0"/>
              </a:rPr>
              <a:t>Neural connections are </a:t>
            </a:r>
            <a:r>
              <a:rPr lang="en-US" sz="2600" kern="0" dirty="0">
                <a:solidFill>
                  <a:srgbClr val="0070C0"/>
                </a:solidFill>
                <a:latin typeface="Calibri" pitchFamily="34" charset="0"/>
              </a:rPr>
              <a:t>pruned back-to-front</a:t>
            </a:r>
            <a:r>
              <a:rPr lang="en-US" sz="2600" kern="0" dirty="0">
                <a:solidFill>
                  <a:schemeClr val="tx1"/>
                </a:solidFill>
                <a:latin typeface="Calibri" pitchFamily="34" charset="0"/>
              </a:rPr>
              <a:t>. </a:t>
            </a:r>
          </a:p>
          <a:p>
            <a:pPr marL="457200" indent="-457200" eaLnBrk="0" hangingPunct="0">
              <a:buFont typeface="Arial" panose="020B0604020202020204" pitchFamily="34" charset="0"/>
              <a:buChar char="•"/>
              <a:defRPr/>
            </a:pPr>
            <a:r>
              <a:rPr lang="en-US" sz="2600" kern="0" dirty="0">
                <a:solidFill>
                  <a:srgbClr val="0070C0"/>
                </a:solidFill>
                <a:latin typeface="Calibri" pitchFamily="34" charset="0"/>
              </a:rPr>
              <a:t>The prefrontal cortex ("executive" functions), is last to mature</a:t>
            </a:r>
            <a:r>
              <a:rPr lang="en-US" sz="2600" kern="0" dirty="0">
                <a:solidFill>
                  <a:schemeClr val="bg1"/>
                </a:solidFill>
                <a:latin typeface="Calibri" pitchFamily="34" charset="0"/>
              </a:rPr>
              <a:t>.</a:t>
            </a:r>
            <a:r>
              <a:rPr lang="en-US" sz="2600" kern="0" dirty="0">
                <a:solidFill>
                  <a:schemeClr val="bg1"/>
                </a:solidFill>
              </a:rPr>
              <a:t> </a:t>
            </a:r>
          </a:p>
        </p:txBody>
      </p:sp>
      <p:sp>
        <p:nvSpPr>
          <p:cNvPr id="34820" name="Title 1"/>
          <p:cNvSpPr>
            <a:spLocks noGrp="1"/>
          </p:cNvSpPr>
          <p:nvPr>
            <p:ph type="title" idx="4294967295"/>
          </p:nvPr>
        </p:nvSpPr>
        <p:spPr>
          <a:xfrm>
            <a:off x="1524000" y="17464"/>
            <a:ext cx="9144000" cy="1354137"/>
          </a:xfrm>
        </p:spPr>
        <p:txBody>
          <a:bodyPr>
            <a:spAutoFit/>
          </a:bodyPr>
          <a:lstStyle/>
          <a:p>
            <a:pPr algn="ctr" eaLnBrk="1" hangingPunct="1">
              <a:defRPr/>
            </a:pPr>
            <a:r>
              <a:rPr lang="en-US" dirty="0">
                <a:solidFill>
                  <a:srgbClr val="1F497D"/>
                </a:solidFill>
              </a:rPr>
              <a:t>Brain Development </a:t>
            </a:r>
            <a:br>
              <a:rPr lang="en-US" dirty="0">
                <a:solidFill>
                  <a:srgbClr val="1F497D"/>
                </a:solidFill>
              </a:rPr>
            </a:br>
            <a:r>
              <a:rPr lang="en-US" sz="3800" dirty="0">
                <a:solidFill>
                  <a:srgbClr val="1F497D"/>
                </a:solidFill>
              </a:rPr>
              <a:t>Ages 5-20 years</a:t>
            </a:r>
          </a:p>
        </p:txBody>
      </p:sp>
    </p:spTree>
    <p:extLst>
      <p:ext uri="{BB962C8B-B14F-4D97-AF65-F5344CB8AC3E}">
        <p14:creationId xmlns:p14="http://schemas.microsoft.com/office/powerpoint/2010/main" val="427867198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left)">
                                      <p:cBhvr>
                                        <p:cTn id="7" dur="500"/>
                                        <p:tgtEl>
                                          <p:spTgt spid="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wipe(left)">
                                      <p:cBhvr>
                                        <p:cTn id="12" dur="500"/>
                                        <p:tgtEl>
                                          <p:spTgt spid="8">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wipe(left)">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xit" presetSubtype="0" fill="hold" nodeType="clickEffect">
                                  <p:stCondLst>
                                    <p:cond delay="0"/>
                                  </p:stCondLst>
                                  <p:childTnLst>
                                    <p:set>
                                      <p:cBhvr>
                                        <p:cTn id="21" dur="1" fill="hold">
                                          <p:stCondLst>
                                            <p:cond delay="0"/>
                                          </p:stCondLst>
                                        </p:cTn>
                                        <p:tgtEl>
                                          <p:spTgt spid="2"/>
                                        </p:tgtEl>
                                        <p:attrNameLst>
                                          <p:attrName>style.visibility</p:attrName>
                                        </p:attrNameLst>
                                      </p:cBhvr>
                                      <p:to>
                                        <p:strVal val="hidden"/>
                                      </p:to>
                                    </p:set>
                                  </p:childTnLst>
                                </p:cTn>
                              </p:par>
                            </p:childTnLst>
                          </p:cTn>
                        </p:par>
                        <p:par>
                          <p:cTn id="22" fill="hold" nodeType="afterGroup">
                            <p:stCondLst>
                              <p:cond delay="0"/>
                            </p:stCondLst>
                            <p:childTnLst>
                              <p:par>
                                <p:cTn id="23" presetID="1" presetClass="mediacall" presetSubtype="0" fill="hold" nodeType="afterEffect">
                                  <p:stCondLst>
                                    <p:cond delay="0"/>
                                  </p:stCondLst>
                                  <p:childTnLst>
                                    <p:cmd type="call" cmd="playFrom(0.0)">
                                      <p:cBhvr>
                                        <p:cTn id="24" dur="6441" fill="hold"/>
                                        <p:tgtEl>
                                          <p:spTgt spid="10"/>
                                        </p:tgtEl>
                                      </p:cBhvr>
                                    </p:cmd>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8">
                                            <p:txEl>
                                              <p:pRg st="3" end="3"/>
                                            </p:txEl>
                                          </p:spTgt>
                                        </p:tgtEl>
                                        <p:attrNameLst>
                                          <p:attrName>style.visibility</p:attrName>
                                        </p:attrNameLst>
                                      </p:cBhvr>
                                      <p:to>
                                        <p:strVal val="visible"/>
                                      </p:to>
                                    </p:set>
                                    <p:animEffect transition="in" filter="wipe(left)">
                                      <p:cBhvr>
                                        <p:cTn id="29" dur="500"/>
                                        <p:tgtEl>
                                          <p:spTgt spid="8">
                                            <p:txEl>
                                              <p:pRg st="3" end="3"/>
                                            </p:txEl>
                                          </p:spTgt>
                                        </p:tgtEl>
                                      </p:cBhvr>
                                    </p:animEffect>
                                  </p:childTnLst>
                                </p:cTn>
                              </p:par>
                            </p:childTnLst>
                          </p:cTn>
                        </p:par>
                        <p:par>
                          <p:cTn id="30" fill="hold" nodeType="afterGroup">
                            <p:stCondLst>
                              <p:cond delay="500"/>
                            </p:stCondLst>
                            <p:childTnLst>
                              <p:par>
                                <p:cTn id="31" presetID="1" presetClass="mediacall" presetSubtype="0" fill="hold" nodeType="afterEffect">
                                  <p:stCondLst>
                                    <p:cond delay="0"/>
                                  </p:stCondLst>
                                  <p:childTnLst>
                                    <p:cmd type="call" cmd="playFrom(0.0)">
                                      <p:cBhvr>
                                        <p:cTn id="32" dur="644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showWhenStopped="0">
                <p:cTn id="33" fill="hold" display="0">
                  <p:stCondLst>
                    <p:cond delay="indefinite"/>
                  </p:stCondLst>
                  <p:endCondLst>
                    <p:cond evt="onNext" delay="0">
                      <p:tgtEl>
                        <p:sldTgt/>
                      </p:tgtEl>
                    </p:cond>
                    <p:cond evt="onPrev" delay="0">
                      <p:tgtEl>
                        <p:sldTgt/>
                      </p:tgtEl>
                    </p:cond>
                  </p:endCondLst>
                </p:cTn>
                <p:tgtEl>
                  <p:spTgt spid="10"/>
                </p:tgtEl>
              </p:cMediaNode>
            </p:video>
            <p:seq concurrent="1" nextAc="seek">
              <p:cTn id="34" restart="whenNotActive" fill="hold" evtFilter="cancelBubble" nodeType="interactiveSeq">
                <p:stCondLst>
                  <p:cond evt="onClick" delay="0">
                    <p:tgtEl>
                      <p:spTgt spid="10"/>
                    </p:tgtEl>
                  </p:cond>
                </p:stCondLst>
                <p:endSync evt="end" delay="0">
                  <p:rtn val="all"/>
                </p:endSync>
                <p:childTnLst>
                  <p:par>
                    <p:cTn id="35" fill="hold" nodeType="clickPar">
                      <p:stCondLst>
                        <p:cond delay="0"/>
                      </p:stCondLst>
                      <p:childTnLst>
                        <p:par>
                          <p:cTn id="36" fill="hold" nodeType="withGroup">
                            <p:stCondLst>
                              <p:cond delay="0"/>
                            </p:stCondLst>
                            <p:childTnLst>
                              <p:par>
                                <p:cTn id="37" presetID="2" presetClass="mediacall" presetSubtype="0" fill="hold" nodeType="clickEffect">
                                  <p:stCondLst>
                                    <p:cond delay="0"/>
                                  </p:stCondLst>
                                  <p:childTnLst>
                                    <p:cmd type="call" cmd="togglePause">
                                      <p:cBhvr>
                                        <p:cTn id="38" dur="1" fill="hold"/>
                                        <p:tgtEl>
                                          <p:spTgt spid="10"/>
                                        </p:tgtEl>
                                      </p:cBhvr>
                                    </p:cmd>
                                  </p:childTnLst>
                                </p:cTn>
                              </p:par>
                            </p:childTnLst>
                          </p:cTn>
                        </p:par>
                      </p:childTnLst>
                    </p:cTn>
                  </p:par>
                </p:childTnLst>
              </p:cTn>
              <p:nextCondLst>
                <p:cond evt="onClick" delay="0">
                  <p:tgtEl>
                    <p:spTgt spid="10"/>
                  </p:tgtEl>
                </p:cond>
              </p:nextCondLst>
            </p:seq>
            <p:video fullScrn="1">
              <p:cMediaNode>
                <p:cTn id="39" fill="hold" display="0">
                  <p:stCondLst>
                    <p:cond delay="indefinite"/>
                  </p:stCondLst>
                  <p:endCondLst>
                    <p:cond evt="onNext" delay="0">
                      <p:tgtEl>
                        <p:sldTgt/>
                      </p:tgtEl>
                    </p:cond>
                    <p:cond evt="onPrev" delay="0">
                      <p:tgtEl>
                        <p:sldTgt/>
                      </p:tgtEl>
                    </p:cond>
                  </p:endCondLst>
                </p:cTn>
                <p:tgtEl>
                  <p:spTgt spid="11"/>
                </p:tgtEl>
              </p:cMediaNode>
            </p:video>
            <p:video>
              <p:cMediaNode>
                <p:cTn id="40" repeatCount="indefinite" fill="hold" display="0">
                  <p:stCondLst>
                    <p:cond delay="indefinite"/>
                  </p:stCondLst>
                  <p:endCondLst>
                    <p:cond evt="onNext" delay="0">
                      <p:tgtEl>
                        <p:sldTgt/>
                      </p:tgtEl>
                    </p:cond>
                    <p:cond evt="onPrev" delay="0">
                      <p:tgtEl>
                        <p:sldTgt/>
                      </p:tgtEl>
                    </p:cond>
                  </p:endCondLst>
                </p:cTn>
                <p:tgtEl>
                  <p:spTgt spid="14"/>
                </p:tgtEl>
              </p:cMediaNode>
            </p:video>
            <p:seq concurrent="1" nextAc="seek">
              <p:cTn id="41" restart="whenNotActive" fill="hold" evtFilter="cancelBubble" nodeType="interactiveSeq">
                <p:stCondLst>
                  <p:cond evt="onClick" delay="0">
                    <p:tgtEl>
                      <p:spTgt spid="14"/>
                    </p:tgtEl>
                  </p:cond>
                </p:stCondLst>
                <p:endSync evt="end" delay="0">
                  <p:rtn val="all"/>
                </p:endSync>
                <p:childTnLst>
                  <p:par>
                    <p:cTn id="42" fill="hold" nodeType="clickPar">
                      <p:stCondLst>
                        <p:cond delay="0"/>
                      </p:stCondLst>
                      <p:childTnLst>
                        <p:par>
                          <p:cTn id="43" fill="hold" nodeType="withGroup">
                            <p:stCondLst>
                              <p:cond delay="0"/>
                            </p:stCondLst>
                            <p:childTnLst>
                              <p:par>
                                <p:cTn id="44" presetID="2" presetClass="mediacall" presetSubtype="0" fill="hold" nodeType="clickEffect">
                                  <p:stCondLst>
                                    <p:cond delay="0"/>
                                  </p:stCondLst>
                                  <p:childTnLst>
                                    <p:cmd type="call" cmd="togglePause">
                                      <p:cBhvr>
                                        <p:cTn id="45" dur="1" fill="hold"/>
                                        <p:tgtEl>
                                          <p:spTgt spid="14"/>
                                        </p:tgtEl>
                                      </p:cBhvr>
                                    </p:cmd>
                                  </p:childTnLst>
                                </p:cTn>
                              </p:par>
                            </p:childTnLst>
                          </p:cTn>
                        </p:par>
                      </p:childTnLst>
                    </p:cTn>
                  </p:par>
                </p:childTnLst>
              </p:cTn>
              <p:nextCondLst>
                <p:cond evt="onClick" delay="0">
                  <p:tgtEl>
                    <p:spTgt spid="14"/>
                  </p:tgtEl>
                </p:cond>
              </p:nextCondLst>
            </p:seq>
          </p:childTnLst>
        </p:cTn>
      </p:par>
    </p:tnLst>
    <p:bldLst>
      <p:bldP spid="8"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idx="4294967295"/>
          </p:nvPr>
        </p:nvSpPr>
        <p:spPr>
          <a:xfrm>
            <a:off x="1524000" y="53112"/>
            <a:ext cx="9144000" cy="1754326"/>
          </a:xfrm>
        </p:spPr>
        <p:txBody>
          <a:bodyPr>
            <a:spAutoFit/>
          </a:bodyPr>
          <a:lstStyle/>
          <a:p>
            <a:pPr algn="ctr" eaLnBrk="1" hangingPunct="1">
              <a:defRPr/>
            </a:pPr>
            <a:r>
              <a:rPr lang="en-US" sz="3600" dirty="0">
                <a:solidFill>
                  <a:srgbClr val="1F497D"/>
                </a:solidFill>
              </a:rPr>
              <a:t>The interaction between the developing nervous system and drugs of abuse leads to:</a:t>
            </a:r>
            <a:r>
              <a:rPr lang="en-US" sz="2800" dirty="0">
                <a:solidFill>
                  <a:srgbClr val="1F497D"/>
                </a:solidFill>
              </a:rPr>
              <a:t> </a:t>
            </a:r>
          </a:p>
        </p:txBody>
      </p:sp>
      <p:sp>
        <p:nvSpPr>
          <p:cNvPr id="118787" name="Slide Number Placeholder 3"/>
          <p:cNvSpPr txBox="1">
            <a:spLocks noGrp="1"/>
          </p:cNvSpPr>
          <p:nvPr/>
        </p:nvSpPr>
        <p:spPr bwMode="auto">
          <a:xfrm>
            <a:off x="7272169" y="6313487"/>
            <a:ext cx="3319631" cy="675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defRPr/>
            </a:pPr>
            <a:r>
              <a:rPr lang="en-US" altLang="en-US" sz="1400" b="1" kern="0" dirty="0" err="1">
                <a:solidFill>
                  <a:srgbClr val="1F497D"/>
                </a:solidFill>
                <a:latin typeface="Calibri" pitchFamily="34" charset="0"/>
              </a:rPr>
              <a:t>Feillin</a:t>
            </a:r>
            <a:r>
              <a:rPr lang="en-US" altLang="en-US" sz="1400" b="1" kern="0" dirty="0">
                <a:solidFill>
                  <a:srgbClr val="1F497D"/>
                </a:solidFill>
                <a:latin typeface="Calibri" pitchFamily="34" charset="0"/>
              </a:rPr>
              <a:t>, 2008</a:t>
            </a:r>
          </a:p>
          <a:p>
            <a:pPr algn="r">
              <a:defRPr/>
            </a:pPr>
            <a:endParaRPr lang="en-US" altLang="en-US" sz="1400" b="1" kern="0" dirty="0">
              <a:solidFill>
                <a:srgbClr val="FFCC00"/>
              </a:solidFill>
              <a:latin typeface="Arial" pitchFamily="34" charset="0"/>
            </a:endParaRPr>
          </a:p>
        </p:txBody>
      </p:sp>
      <p:sp>
        <p:nvSpPr>
          <p:cNvPr id="7" name="TextBox 6"/>
          <p:cNvSpPr txBox="1">
            <a:spLocks noChangeArrowheads="1"/>
          </p:cNvSpPr>
          <p:nvPr/>
        </p:nvSpPr>
        <p:spPr bwMode="auto">
          <a:xfrm>
            <a:off x="1905000" y="1920420"/>
            <a:ext cx="8153400" cy="4955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buFont typeface="Wingdings" pitchFamily="2" charset="2"/>
              <a:buChar char="§"/>
              <a:defRPr/>
            </a:pPr>
            <a:r>
              <a:rPr lang="en-US" altLang="en-US" sz="3200" b="1" kern="0" dirty="0">
                <a:solidFill>
                  <a:srgbClr val="1F497D"/>
                </a:solidFill>
                <a:latin typeface="Calibri" pitchFamily="34" charset="0"/>
              </a:rPr>
              <a:t>Difficulty in decision making</a:t>
            </a:r>
          </a:p>
          <a:p>
            <a:pPr>
              <a:buFont typeface="Wingdings" pitchFamily="2" charset="2"/>
              <a:buChar char="§"/>
              <a:defRPr/>
            </a:pPr>
            <a:r>
              <a:rPr lang="en-US" altLang="en-US" sz="3200" b="1" kern="0" dirty="0">
                <a:solidFill>
                  <a:srgbClr val="1F497D"/>
                </a:solidFill>
                <a:latin typeface="Calibri" pitchFamily="34" charset="0"/>
              </a:rPr>
              <a:t>Difficulty understanding the consequences </a:t>
            </a:r>
            <a:br>
              <a:rPr lang="en-US" altLang="en-US" sz="3200" b="1" kern="0" dirty="0">
                <a:solidFill>
                  <a:srgbClr val="1F497D"/>
                </a:solidFill>
                <a:latin typeface="Calibri" pitchFamily="34" charset="0"/>
              </a:rPr>
            </a:br>
            <a:r>
              <a:rPr lang="en-US" altLang="en-US" sz="3200" b="1" kern="0" dirty="0">
                <a:solidFill>
                  <a:srgbClr val="1F497D"/>
                </a:solidFill>
                <a:latin typeface="Calibri" pitchFamily="34" charset="0"/>
              </a:rPr>
              <a:t>of behavior</a:t>
            </a:r>
          </a:p>
          <a:p>
            <a:pPr>
              <a:buFont typeface="Wingdings" pitchFamily="2" charset="2"/>
              <a:buChar char="§"/>
              <a:defRPr/>
            </a:pPr>
            <a:r>
              <a:rPr lang="en-US" altLang="en-US" sz="3200" b="1" kern="0" dirty="0">
                <a:solidFill>
                  <a:srgbClr val="1F497D"/>
                </a:solidFill>
                <a:latin typeface="Calibri" pitchFamily="34" charset="0"/>
              </a:rPr>
              <a:t>Increased vulnerability to memory and attention problems</a:t>
            </a:r>
          </a:p>
          <a:p>
            <a:pPr>
              <a:buClr>
                <a:schemeClr val="bg1"/>
              </a:buClr>
              <a:buFont typeface="Wingdings" pitchFamily="2" charset="2"/>
              <a:buChar char="§"/>
              <a:defRPr/>
            </a:pPr>
            <a:endParaRPr lang="en-US" altLang="en-US" sz="1400" b="1" kern="0" dirty="0">
              <a:solidFill>
                <a:srgbClr val="FFCC00"/>
              </a:solidFill>
              <a:latin typeface="Calibri" pitchFamily="34" charset="0"/>
            </a:endParaRPr>
          </a:p>
          <a:p>
            <a:pPr>
              <a:buClr>
                <a:schemeClr val="tx1"/>
              </a:buClr>
              <a:defRPr/>
            </a:pPr>
            <a:r>
              <a:rPr lang="en-US" altLang="en-US" sz="3200" b="1" kern="0" dirty="0">
                <a:solidFill>
                  <a:srgbClr val="1F497D"/>
                </a:solidFill>
                <a:latin typeface="Impact" pitchFamily="34" charset="0"/>
              </a:rPr>
              <a:t>This can lead to:</a:t>
            </a:r>
          </a:p>
          <a:p>
            <a:pPr>
              <a:buClr>
                <a:schemeClr val="tx1"/>
              </a:buClr>
              <a:defRPr/>
            </a:pPr>
            <a:endParaRPr lang="en-US" altLang="en-US" sz="1400" b="1" kern="0" dirty="0">
              <a:solidFill>
                <a:schemeClr val="bg1"/>
              </a:solidFill>
              <a:latin typeface="Impact" pitchFamily="34" charset="0"/>
            </a:endParaRPr>
          </a:p>
          <a:p>
            <a:pPr>
              <a:buFont typeface="Wingdings" pitchFamily="2" charset="2"/>
              <a:buChar char="§"/>
              <a:defRPr/>
            </a:pPr>
            <a:r>
              <a:rPr lang="en-US" altLang="en-US" sz="3200" b="1" kern="0" dirty="0">
                <a:solidFill>
                  <a:srgbClr val="1F497D"/>
                </a:solidFill>
                <a:latin typeface="Calibri" pitchFamily="34" charset="0"/>
              </a:rPr>
              <a:t>Increased experimentation </a:t>
            </a:r>
          </a:p>
          <a:p>
            <a:pPr>
              <a:buFont typeface="Wingdings" pitchFamily="2" charset="2"/>
              <a:buChar char="§"/>
              <a:defRPr/>
            </a:pPr>
            <a:r>
              <a:rPr lang="en-US" altLang="en-US" sz="3200" b="1" kern="0" dirty="0">
                <a:solidFill>
                  <a:srgbClr val="1F497D"/>
                </a:solidFill>
                <a:latin typeface="Calibri" pitchFamily="34" charset="0"/>
              </a:rPr>
              <a:t>Increased risk associated with substance use, coping, mental health, etc.</a:t>
            </a:r>
          </a:p>
        </p:txBody>
      </p:sp>
    </p:spTree>
    <p:extLst>
      <p:ext uri="{BB962C8B-B14F-4D97-AF65-F5344CB8AC3E}">
        <p14:creationId xmlns:p14="http://schemas.microsoft.com/office/powerpoint/2010/main" val="185395195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left)">
                                      <p:cBhvr>
                                        <p:cTn id="7" dur="500"/>
                                        <p:tgtEl>
                                          <p:spTgt spid="7">
                                            <p:txEl>
                                              <p:pRg st="0" end="0"/>
                                            </p:txEl>
                                          </p:spTgt>
                                        </p:tgtEl>
                                      </p:cBhvr>
                                    </p:animEffect>
                                  </p:childTnLst>
                                  <p:subTnLst>
                                    <p:animClr clrSpc="rgb" dir="cw">
                                      <p:cBhvr override="childStyle">
                                        <p:cTn dur="1" fill="hold" display="0" masterRel="nextClick" afterEffect="1"/>
                                        <p:tgtEl>
                                          <p:spTgt spid="7">
                                            <p:txEl>
                                              <p:pRg st="0" end="0"/>
                                            </p:txEl>
                                          </p:spTgt>
                                        </p:tgtEl>
                                        <p:attrNameLst>
                                          <p:attrName>ppt_c</p:attrName>
                                        </p:attrNameLst>
                                      </p:cBhvr>
                                      <p:to>
                                        <a:srgbClr val="B2B2B2"/>
                                      </p:to>
                                    </p:animClr>
                                  </p:sub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wipe(left)">
                                      <p:cBhvr>
                                        <p:cTn id="12" dur="500"/>
                                        <p:tgtEl>
                                          <p:spTgt spid="7">
                                            <p:txEl>
                                              <p:pRg st="1" end="1"/>
                                            </p:txEl>
                                          </p:spTgt>
                                        </p:tgtEl>
                                      </p:cBhvr>
                                    </p:animEffect>
                                  </p:childTnLst>
                                  <p:subTnLst>
                                    <p:animClr clrSpc="rgb" dir="cw">
                                      <p:cBhvr override="childStyle">
                                        <p:cTn dur="1" fill="hold" display="0" masterRel="nextClick" afterEffect="1"/>
                                        <p:tgtEl>
                                          <p:spTgt spid="7">
                                            <p:txEl>
                                              <p:pRg st="1" end="1"/>
                                            </p:txEl>
                                          </p:spTgt>
                                        </p:tgtEl>
                                        <p:attrNameLst>
                                          <p:attrName>ppt_c</p:attrName>
                                        </p:attrNameLst>
                                      </p:cBhvr>
                                      <p:to>
                                        <a:srgbClr val="B2B2B2"/>
                                      </p:to>
                                    </p:animClr>
                                  </p:sub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wipe(left)">
                                      <p:cBhvr>
                                        <p:cTn id="17" dur="500"/>
                                        <p:tgtEl>
                                          <p:spTgt spid="7">
                                            <p:txEl>
                                              <p:pRg st="2" end="2"/>
                                            </p:txEl>
                                          </p:spTgt>
                                        </p:tgtEl>
                                      </p:cBhvr>
                                    </p:animEffect>
                                  </p:childTnLst>
                                  <p:subTnLst>
                                    <p:animClr clrSpc="rgb" dir="cw">
                                      <p:cBhvr override="childStyle">
                                        <p:cTn dur="1" fill="hold" display="0" masterRel="nextClick" afterEffect="1"/>
                                        <p:tgtEl>
                                          <p:spTgt spid="7">
                                            <p:txEl>
                                              <p:pRg st="2" end="2"/>
                                            </p:txEl>
                                          </p:spTgt>
                                        </p:tgtEl>
                                        <p:attrNameLst>
                                          <p:attrName>ppt_c</p:attrName>
                                        </p:attrNameLst>
                                      </p:cBhvr>
                                      <p:to>
                                        <a:srgbClr val="B2B2B2"/>
                                      </p:to>
                                    </p:animClr>
                                  </p:sub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7">
                                            <p:txEl>
                                              <p:pRg st="4" end="4"/>
                                            </p:txEl>
                                          </p:spTgt>
                                        </p:tgtEl>
                                        <p:attrNameLst>
                                          <p:attrName>style.visibility</p:attrName>
                                        </p:attrNameLst>
                                      </p:cBhvr>
                                      <p:to>
                                        <p:strVal val="visible"/>
                                      </p:to>
                                    </p:set>
                                    <p:animEffect transition="in" filter="wipe(left)">
                                      <p:cBhvr>
                                        <p:cTn id="22" dur="500"/>
                                        <p:tgtEl>
                                          <p:spTgt spid="7">
                                            <p:txEl>
                                              <p:pRg st="4" end="4"/>
                                            </p:txEl>
                                          </p:spTgt>
                                        </p:tgtEl>
                                      </p:cBhvr>
                                    </p:animEffect>
                                  </p:childTnLst>
                                  <p:subTnLst>
                                    <p:animClr clrSpc="rgb" dir="cw">
                                      <p:cBhvr override="childStyle">
                                        <p:cTn dur="1" fill="hold" display="0" masterRel="nextClick" afterEffect="1"/>
                                        <p:tgtEl>
                                          <p:spTgt spid="7">
                                            <p:txEl>
                                              <p:pRg st="4" end="4"/>
                                            </p:txEl>
                                          </p:spTgt>
                                        </p:tgtEl>
                                        <p:attrNameLst>
                                          <p:attrName>ppt_c</p:attrName>
                                        </p:attrNameLst>
                                      </p:cBhvr>
                                      <p:to>
                                        <a:schemeClr val="bg1"/>
                                      </p:to>
                                    </p:animClr>
                                  </p:sub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7">
                                            <p:txEl>
                                              <p:pRg st="6" end="6"/>
                                            </p:txEl>
                                          </p:spTgt>
                                        </p:tgtEl>
                                        <p:attrNameLst>
                                          <p:attrName>style.visibility</p:attrName>
                                        </p:attrNameLst>
                                      </p:cBhvr>
                                      <p:to>
                                        <p:strVal val="visible"/>
                                      </p:to>
                                    </p:set>
                                    <p:animEffect transition="in" filter="wipe(left)">
                                      <p:cBhvr>
                                        <p:cTn id="27" dur="500"/>
                                        <p:tgtEl>
                                          <p:spTgt spid="7">
                                            <p:txEl>
                                              <p:pRg st="6" end="6"/>
                                            </p:txEl>
                                          </p:spTgt>
                                        </p:tgtEl>
                                      </p:cBhvr>
                                    </p:animEffect>
                                  </p:childTnLst>
                                  <p:subTnLst>
                                    <p:animClr clrSpc="rgb" dir="cw">
                                      <p:cBhvr override="childStyle">
                                        <p:cTn dur="1" fill="hold" display="0" masterRel="nextClick" afterEffect="1"/>
                                        <p:tgtEl>
                                          <p:spTgt spid="7">
                                            <p:txEl>
                                              <p:pRg st="6" end="6"/>
                                            </p:txEl>
                                          </p:spTgt>
                                        </p:tgtEl>
                                        <p:attrNameLst>
                                          <p:attrName>ppt_c</p:attrName>
                                        </p:attrNameLst>
                                      </p:cBhvr>
                                      <p:to>
                                        <a:srgbClr val="B2B2B2"/>
                                      </p:to>
                                    </p:animClr>
                                  </p:sub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7">
                                            <p:txEl>
                                              <p:pRg st="7" end="7"/>
                                            </p:txEl>
                                          </p:spTgt>
                                        </p:tgtEl>
                                        <p:attrNameLst>
                                          <p:attrName>style.visibility</p:attrName>
                                        </p:attrNameLst>
                                      </p:cBhvr>
                                      <p:to>
                                        <p:strVal val="visible"/>
                                      </p:to>
                                    </p:set>
                                    <p:animEffect transition="in" filter="wipe(left)">
                                      <p:cBhvr>
                                        <p:cTn id="32" dur="500"/>
                                        <p:tgtEl>
                                          <p:spTgt spid="7">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a:t>So, What Do We Know</a:t>
            </a:r>
            <a:br>
              <a:rPr lang="en-US" dirty="0"/>
            </a:br>
            <a:r>
              <a:rPr lang="en-US" dirty="0"/>
              <a:t>about YMSM?</a:t>
            </a:r>
          </a:p>
        </p:txBody>
      </p:sp>
      <p:pic>
        <p:nvPicPr>
          <p:cNvPr id="6" name="Picture 2" descr="C:\Users\boeser\AppData\Local\Microsoft\Windows\Temporary Internet Files\Content.Outlook\50NMHPL5\lgbt_attc_logo_people-06 (2).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flipH="1">
            <a:off x="8260525" y="4509551"/>
            <a:ext cx="602280" cy="1996274"/>
          </a:xfrm>
          <a:prstGeom prst="rect">
            <a:avLst/>
          </a:prstGeom>
          <a:noFill/>
        </p:spPr>
      </p:pic>
      <p:pic>
        <p:nvPicPr>
          <p:cNvPr id="7" name="Picture 2" descr="C:\Users\boeser\AppData\Local\Microsoft\Windows\Temporary Internet Files\Content.Outlook\50NMHPL5\lgbt_attc_logo_people-06 (2).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9750907" y="1689372"/>
            <a:ext cx="694844" cy="2032794"/>
          </a:xfrm>
          <a:prstGeom prst="rect">
            <a:avLst/>
          </a:prstGeom>
          <a:noFill/>
        </p:spPr>
      </p:pic>
      <p:pic>
        <p:nvPicPr>
          <p:cNvPr id="8" name="Picture 2" descr="C:\Users\boeser\AppData\Local\Microsoft\Windows\Temporary Internet Files\Content.Outlook\50NMHPL5\lgbt_attc_logo_people-06 (2).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4733006" y="4050557"/>
            <a:ext cx="608620" cy="1969900"/>
          </a:xfrm>
          <a:prstGeom prst="rect">
            <a:avLst/>
          </a:prstGeom>
          <a:noFill/>
        </p:spPr>
      </p:pic>
      <p:pic>
        <p:nvPicPr>
          <p:cNvPr id="9" name="Picture 2" descr="C:\Users\boeser\AppData\Local\Microsoft\Windows\Temporary Internet Files\Content.Outlook\50NMHPL5\lgbt_attc_logo_people-06 (2).pn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flipH="1">
            <a:off x="1778417" y="1369980"/>
            <a:ext cx="818594" cy="2139302"/>
          </a:xfrm>
          <a:prstGeom prst="rect">
            <a:avLst/>
          </a:prstGeom>
          <a:noFill/>
        </p:spPr>
      </p:pic>
      <p:pic>
        <p:nvPicPr>
          <p:cNvPr id="10" name="Picture 2" descr="C:\Users\boeser\AppData\Local\Microsoft\Windows\Temporary Internet Files\Content.Outlook\50NMHPL5\lgbt_attc_logo_people-06 (2).pn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a:stretch/>
        </p:blipFill>
        <p:spPr bwMode="auto">
          <a:xfrm>
            <a:off x="3614009" y="4509551"/>
            <a:ext cx="708030" cy="2139302"/>
          </a:xfrm>
          <a:prstGeom prst="rect">
            <a:avLst/>
          </a:prstGeom>
          <a:noFill/>
        </p:spPr>
      </p:pic>
      <p:sp>
        <p:nvSpPr>
          <p:cNvPr id="11" name="Slide Number Placeholder 3"/>
          <p:cNvSpPr txBox="1">
            <a:spLocks/>
          </p:cNvSpPr>
          <p:nvPr/>
        </p:nvSpPr>
        <p:spPr>
          <a:xfrm>
            <a:off x="8890001" y="6508753"/>
            <a:ext cx="284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D1119996-BF18-4DBE-A1C0-00A82C436D85}" type="slidenum">
              <a:rPr lang="en-US" smtClean="0"/>
              <a:pPr algn="r"/>
              <a:t>23</a:t>
            </a:fld>
            <a:endParaRPr lang="en-US" dirty="0"/>
          </a:p>
        </p:txBody>
      </p:sp>
    </p:spTree>
    <p:extLst>
      <p:ext uri="{BB962C8B-B14F-4D97-AF65-F5344CB8AC3E}">
        <p14:creationId xmlns:p14="http://schemas.microsoft.com/office/powerpoint/2010/main" val="3937318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a:off x="0" y="445167"/>
            <a:ext cx="9157368" cy="1275348"/>
          </a:xfrm>
        </p:spPr>
        <p:txBody>
          <a:bodyPr>
            <a:normAutofit fontScale="90000"/>
          </a:bodyPr>
          <a:lstStyle/>
          <a:p>
            <a:r>
              <a:rPr lang="en-US" altLang="en-US" dirty="0"/>
              <a:t>Limitations in our knowledge of the LGBT (and YMSM) Populations</a:t>
            </a:r>
          </a:p>
        </p:txBody>
      </p:sp>
      <p:pic>
        <p:nvPicPr>
          <p:cNvPr id="49160" name="Picture 8" descr="lesbian rally"/>
          <p:cNvPicPr>
            <a:picLocks noGrp="1" noChangeAspect="1" noChangeArrowheads="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9278864" y="0"/>
            <a:ext cx="2913136" cy="218598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sp>
        <p:nvSpPr>
          <p:cNvPr id="49155" name="Rectangle 3"/>
          <p:cNvSpPr>
            <a:spLocks noGrp="1" noChangeArrowheads="1"/>
          </p:cNvSpPr>
          <p:nvPr>
            <p:ph type="body" sz="half" idx="2"/>
          </p:nvPr>
        </p:nvSpPr>
        <p:spPr>
          <a:xfrm>
            <a:off x="204537" y="2237873"/>
            <a:ext cx="11987463" cy="4367464"/>
          </a:xfrm>
        </p:spPr>
        <p:txBody>
          <a:bodyPr>
            <a:normAutofit/>
          </a:bodyPr>
          <a:lstStyle/>
          <a:p>
            <a:r>
              <a:rPr lang="en-US" altLang="en-US" sz="3300" b="1" dirty="0"/>
              <a:t>Lack of reliable data</a:t>
            </a:r>
            <a:r>
              <a:rPr lang="en-US" altLang="en-US" sz="3300" dirty="0"/>
              <a:t> on the number of lesbians, gay men, bisexuals, and transgender people in the general population</a:t>
            </a:r>
          </a:p>
          <a:p>
            <a:pPr lvl="1"/>
            <a:r>
              <a:rPr lang="en-US" altLang="en-US" sz="2900" b="1" dirty="0"/>
              <a:t>Reluctance to disclose</a:t>
            </a:r>
            <a:r>
              <a:rPr lang="en-US" altLang="en-US" sz="2900" dirty="0"/>
              <a:t> sexual orientation, gender identity, and drug use </a:t>
            </a:r>
          </a:p>
          <a:p>
            <a:pPr lvl="1">
              <a:spcAft>
                <a:spcPts val="1200"/>
              </a:spcAft>
            </a:pPr>
            <a:r>
              <a:rPr lang="en-US" altLang="en-US" sz="2900" b="1" dirty="0"/>
              <a:t>Use of convenience samples</a:t>
            </a:r>
            <a:r>
              <a:rPr lang="en-US" altLang="en-US" sz="2900" dirty="0"/>
              <a:t> which may bias results (e.g., collecting data in gay bars, from LGBT events, or at HIV service organizations)</a:t>
            </a:r>
            <a:endParaRPr lang="en-US" altLang="en-US" sz="3300" dirty="0"/>
          </a:p>
          <a:p>
            <a:r>
              <a:rPr lang="en-US" altLang="en-US" sz="3300" dirty="0"/>
              <a:t>YMSM is often inclusive of gay and bisexual young men so that it may be difficult to distinguish YMSM who do not identify as gay/bi-sexual</a:t>
            </a:r>
          </a:p>
          <a:p>
            <a:pPr lvl="1">
              <a:buNone/>
            </a:pPr>
            <a:endParaRPr lang="en-US" altLang="en-US" sz="2900" b="1" dirty="0"/>
          </a:p>
          <a:p>
            <a:pPr lvl="1">
              <a:buNone/>
            </a:pPr>
            <a:endParaRPr lang="en-US" altLang="en-US" sz="2900" dirty="0"/>
          </a:p>
        </p:txBody>
      </p:sp>
    </p:spTree>
    <p:extLst>
      <p:ext uri="{BB962C8B-B14F-4D97-AF65-F5344CB8AC3E}">
        <p14:creationId xmlns:p14="http://schemas.microsoft.com/office/powerpoint/2010/main" val="375979861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49154"/>
                                        </p:tgtEl>
                                        <p:attrNameLst>
                                          <p:attrName>style.visibility</p:attrName>
                                        </p:attrNameLst>
                                      </p:cBhvr>
                                      <p:to>
                                        <p:strVal val="visible"/>
                                      </p:to>
                                    </p:set>
                                    <p:anim calcmode="lin" valueType="num">
                                      <p:cBhvr>
                                        <p:cTn id="7" dur="500" fill="hold"/>
                                        <p:tgtEl>
                                          <p:spTgt spid="49154"/>
                                        </p:tgtEl>
                                        <p:attrNameLst>
                                          <p:attrName>ppt_w</p:attrName>
                                        </p:attrNameLst>
                                      </p:cBhvr>
                                      <p:tavLst>
                                        <p:tav tm="0">
                                          <p:val>
                                            <p:fltVal val="0"/>
                                          </p:val>
                                        </p:tav>
                                        <p:tav tm="100000">
                                          <p:val>
                                            <p:strVal val="#ppt_w"/>
                                          </p:val>
                                        </p:tav>
                                      </p:tavLst>
                                    </p:anim>
                                    <p:anim calcmode="lin" valueType="num">
                                      <p:cBhvr>
                                        <p:cTn id="8" dur="500" fill="hold"/>
                                        <p:tgtEl>
                                          <p:spTgt spid="49154"/>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49155">
                                            <p:txEl>
                                              <p:pRg st="0" end="0"/>
                                            </p:txEl>
                                          </p:spTgt>
                                        </p:tgtEl>
                                        <p:attrNameLst>
                                          <p:attrName>style.visibility</p:attrName>
                                        </p:attrNameLst>
                                      </p:cBhvr>
                                      <p:to>
                                        <p:strVal val="visible"/>
                                      </p:to>
                                    </p:set>
                                    <p:anim calcmode="lin" valueType="num">
                                      <p:cBhvr>
                                        <p:cTn id="13" dur="500" fill="hold"/>
                                        <p:tgtEl>
                                          <p:spTgt spid="49155">
                                            <p:txEl>
                                              <p:pRg st="0" end="0"/>
                                            </p:txEl>
                                          </p:spTgt>
                                        </p:tgtEl>
                                        <p:attrNameLst>
                                          <p:attrName>ppt_w</p:attrName>
                                        </p:attrNameLst>
                                      </p:cBhvr>
                                      <p:tavLst>
                                        <p:tav tm="0">
                                          <p:val>
                                            <p:fltVal val="0"/>
                                          </p:val>
                                        </p:tav>
                                        <p:tav tm="100000">
                                          <p:val>
                                            <p:strVal val="#ppt_w"/>
                                          </p:val>
                                        </p:tav>
                                      </p:tavLst>
                                    </p:anim>
                                    <p:anim calcmode="lin" valueType="num">
                                      <p:cBhvr>
                                        <p:cTn id="14" dur="500" fill="hold"/>
                                        <p:tgtEl>
                                          <p:spTgt spid="49155">
                                            <p:txEl>
                                              <p:pRg st="0" end="0"/>
                                            </p:txEl>
                                          </p:spTgt>
                                        </p:tgtEl>
                                        <p:attrNameLst>
                                          <p:attrName>ppt_h</p:attrName>
                                        </p:attrNameLst>
                                      </p:cBhvr>
                                      <p:tavLst>
                                        <p:tav tm="0">
                                          <p:val>
                                            <p:fltVal val="0"/>
                                          </p:val>
                                        </p:tav>
                                        <p:tav tm="100000">
                                          <p:val>
                                            <p:strVal val="#ppt_h"/>
                                          </p:val>
                                        </p:tav>
                                      </p:tavLst>
                                    </p:anim>
                                  </p:childTnLst>
                                </p:cTn>
                              </p:par>
                              <p:par>
                                <p:cTn id="15" presetID="23" presetClass="entr" presetSubtype="16" fill="hold" grpId="0" nodeType="withEffect">
                                  <p:stCondLst>
                                    <p:cond delay="0"/>
                                  </p:stCondLst>
                                  <p:childTnLst>
                                    <p:set>
                                      <p:cBhvr>
                                        <p:cTn id="16" dur="1" fill="hold">
                                          <p:stCondLst>
                                            <p:cond delay="0"/>
                                          </p:stCondLst>
                                        </p:cTn>
                                        <p:tgtEl>
                                          <p:spTgt spid="49155">
                                            <p:txEl>
                                              <p:pRg st="1" end="1"/>
                                            </p:txEl>
                                          </p:spTgt>
                                        </p:tgtEl>
                                        <p:attrNameLst>
                                          <p:attrName>style.visibility</p:attrName>
                                        </p:attrNameLst>
                                      </p:cBhvr>
                                      <p:to>
                                        <p:strVal val="visible"/>
                                      </p:to>
                                    </p:set>
                                    <p:anim calcmode="lin" valueType="num">
                                      <p:cBhvr>
                                        <p:cTn id="17" dur="500" fill="hold"/>
                                        <p:tgtEl>
                                          <p:spTgt spid="49155">
                                            <p:txEl>
                                              <p:pRg st="1" end="1"/>
                                            </p:txEl>
                                          </p:spTgt>
                                        </p:tgtEl>
                                        <p:attrNameLst>
                                          <p:attrName>ppt_w</p:attrName>
                                        </p:attrNameLst>
                                      </p:cBhvr>
                                      <p:tavLst>
                                        <p:tav tm="0">
                                          <p:val>
                                            <p:fltVal val="0"/>
                                          </p:val>
                                        </p:tav>
                                        <p:tav tm="100000">
                                          <p:val>
                                            <p:strVal val="#ppt_w"/>
                                          </p:val>
                                        </p:tav>
                                      </p:tavLst>
                                    </p:anim>
                                    <p:anim calcmode="lin" valueType="num">
                                      <p:cBhvr>
                                        <p:cTn id="18" dur="500" fill="hold"/>
                                        <p:tgtEl>
                                          <p:spTgt spid="49155">
                                            <p:txEl>
                                              <p:pRg st="1" end="1"/>
                                            </p:txEl>
                                          </p:spTgt>
                                        </p:tgtEl>
                                        <p:attrNameLst>
                                          <p:attrName>ppt_h</p:attrName>
                                        </p:attrNameLst>
                                      </p:cBhvr>
                                      <p:tavLst>
                                        <p:tav tm="0">
                                          <p:val>
                                            <p:fltVal val="0"/>
                                          </p:val>
                                        </p:tav>
                                        <p:tav tm="100000">
                                          <p:val>
                                            <p:strVal val="#ppt_h"/>
                                          </p:val>
                                        </p:tav>
                                      </p:tavLst>
                                    </p:anim>
                                  </p:childTnLst>
                                </p:cTn>
                              </p:par>
                              <p:par>
                                <p:cTn id="19" presetID="23" presetClass="entr" presetSubtype="16" fill="hold" grpId="0" nodeType="withEffect">
                                  <p:stCondLst>
                                    <p:cond delay="0"/>
                                  </p:stCondLst>
                                  <p:childTnLst>
                                    <p:set>
                                      <p:cBhvr>
                                        <p:cTn id="20" dur="1" fill="hold">
                                          <p:stCondLst>
                                            <p:cond delay="0"/>
                                          </p:stCondLst>
                                        </p:cTn>
                                        <p:tgtEl>
                                          <p:spTgt spid="49155">
                                            <p:txEl>
                                              <p:pRg st="2" end="2"/>
                                            </p:txEl>
                                          </p:spTgt>
                                        </p:tgtEl>
                                        <p:attrNameLst>
                                          <p:attrName>style.visibility</p:attrName>
                                        </p:attrNameLst>
                                      </p:cBhvr>
                                      <p:to>
                                        <p:strVal val="visible"/>
                                      </p:to>
                                    </p:set>
                                    <p:anim calcmode="lin" valueType="num">
                                      <p:cBhvr>
                                        <p:cTn id="21" dur="500" fill="hold"/>
                                        <p:tgtEl>
                                          <p:spTgt spid="49155">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49155">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3" fill="hold">
                      <p:stCondLst>
                        <p:cond delay="indefinite"/>
                      </p:stCondLst>
                      <p:childTnLst>
                        <p:par>
                          <p:cTn id="24" fill="hold">
                            <p:stCondLst>
                              <p:cond delay="0"/>
                            </p:stCondLst>
                            <p:childTnLst>
                              <p:par>
                                <p:cTn id="25" presetID="23" presetClass="entr" presetSubtype="16" fill="hold" grpId="0" nodeType="clickEffect">
                                  <p:stCondLst>
                                    <p:cond delay="0"/>
                                  </p:stCondLst>
                                  <p:childTnLst>
                                    <p:set>
                                      <p:cBhvr>
                                        <p:cTn id="26" dur="1" fill="hold">
                                          <p:stCondLst>
                                            <p:cond delay="0"/>
                                          </p:stCondLst>
                                        </p:cTn>
                                        <p:tgtEl>
                                          <p:spTgt spid="49155">
                                            <p:txEl>
                                              <p:pRg st="3" end="3"/>
                                            </p:txEl>
                                          </p:spTgt>
                                        </p:tgtEl>
                                        <p:attrNameLst>
                                          <p:attrName>style.visibility</p:attrName>
                                        </p:attrNameLst>
                                      </p:cBhvr>
                                      <p:to>
                                        <p:strVal val="visible"/>
                                      </p:to>
                                    </p:set>
                                    <p:anim calcmode="lin" valueType="num">
                                      <p:cBhvr>
                                        <p:cTn id="27" dur="500" fill="hold"/>
                                        <p:tgtEl>
                                          <p:spTgt spid="49155">
                                            <p:txEl>
                                              <p:pRg st="3" end="3"/>
                                            </p:txEl>
                                          </p:spTgt>
                                        </p:tgtEl>
                                        <p:attrNameLst>
                                          <p:attrName>ppt_w</p:attrName>
                                        </p:attrNameLst>
                                      </p:cBhvr>
                                      <p:tavLst>
                                        <p:tav tm="0">
                                          <p:val>
                                            <p:fltVal val="0"/>
                                          </p:val>
                                        </p:tav>
                                        <p:tav tm="100000">
                                          <p:val>
                                            <p:strVal val="#ppt_w"/>
                                          </p:val>
                                        </p:tav>
                                      </p:tavLst>
                                    </p:anim>
                                    <p:anim calcmode="lin" valueType="num">
                                      <p:cBhvr>
                                        <p:cTn id="28" dur="500" fill="hold"/>
                                        <p:tgtEl>
                                          <p:spTgt spid="49155">
                                            <p:txEl>
                                              <p:pRg st="3" end="3"/>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4" grpId="0"/>
      <p:bldP spid="49155"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4644" y="231494"/>
            <a:ext cx="11667280" cy="944163"/>
          </a:xfrm>
        </p:spPr>
        <p:txBody>
          <a:bodyPr/>
          <a:lstStyle/>
          <a:p>
            <a:r>
              <a:rPr lang="en-US" b="1" dirty="0"/>
              <a:t>More Research Needed</a:t>
            </a:r>
          </a:p>
        </p:txBody>
      </p:sp>
      <p:sp>
        <p:nvSpPr>
          <p:cNvPr id="3" name="Content Placeholder 2"/>
          <p:cNvSpPr>
            <a:spLocks noGrp="1"/>
          </p:cNvSpPr>
          <p:nvPr>
            <p:ph idx="1"/>
          </p:nvPr>
        </p:nvSpPr>
        <p:spPr>
          <a:xfrm>
            <a:off x="356260" y="1282534"/>
            <a:ext cx="11614068" cy="5035138"/>
          </a:xfrm>
        </p:spPr>
        <p:txBody>
          <a:bodyPr>
            <a:noAutofit/>
          </a:bodyPr>
          <a:lstStyle/>
          <a:p>
            <a:pPr>
              <a:lnSpc>
                <a:spcPct val="110000"/>
              </a:lnSpc>
              <a:spcAft>
                <a:spcPts val="1800"/>
              </a:spcAft>
            </a:pPr>
            <a:r>
              <a:rPr lang="en-US" sz="4000" dirty="0"/>
              <a:t>Sexual minorities who do </a:t>
            </a:r>
            <a:r>
              <a:rPr lang="en-US" sz="4000" i="1" u="sng" dirty="0"/>
              <a:t>not</a:t>
            </a:r>
            <a:r>
              <a:rPr lang="en-US" sz="4000" dirty="0"/>
              <a:t> identify as gay or bisexual are generally under studied</a:t>
            </a:r>
          </a:p>
          <a:p>
            <a:pPr>
              <a:spcAft>
                <a:spcPts val="1800"/>
              </a:spcAft>
            </a:pPr>
            <a:r>
              <a:rPr lang="en-US" sz="4000" dirty="0"/>
              <a:t>MSM is not an identity so it is inherently difficult to engage for further study</a:t>
            </a:r>
          </a:p>
          <a:p>
            <a:pPr>
              <a:spcAft>
                <a:spcPts val="1800"/>
              </a:spcAft>
            </a:pPr>
            <a:r>
              <a:rPr lang="en-US" sz="4000" dirty="0"/>
              <a:t>Research about Gay and Bisexual men (sexual minorities) may be extrapolated to YMSM</a:t>
            </a:r>
            <a:endParaRPr lang="en-US" sz="4000" i="1" dirty="0"/>
          </a:p>
          <a:p>
            <a:endParaRPr lang="en-US" sz="4000" dirty="0"/>
          </a:p>
        </p:txBody>
      </p:sp>
    </p:spTree>
    <p:extLst>
      <p:ext uri="{BB962C8B-B14F-4D97-AF65-F5344CB8AC3E}">
        <p14:creationId xmlns:p14="http://schemas.microsoft.com/office/powerpoint/2010/main" val="27576182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6811" y="192505"/>
            <a:ext cx="10668000" cy="1334737"/>
          </a:xfrm>
        </p:spPr>
        <p:txBody>
          <a:bodyPr>
            <a:normAutofit fontScale="90000"/>
          </a:bodyPr>
          <a:lstStyle/>
          <a:p>
            <a:r>
              <a:rPr lang="en-US" altLang="en-US" dirty="0"/>
              <a:t>Limitations in our knowledge of the LGBT (and YMSM) Populations</a:t>
            </a:r>
            <a:endParaRPr lang="en-US" dirty="0"/>
          </a:p>
        </p:txBody>
      </p:sp>
      <p:sp>
        <p:nvSpPr>
          <p:cNvPr id="3" name="Content Placeholder 2"/>
          <p:cNvSpPr>
            <a:spLocks noGrp="1"/>
          </p:cNvSpPr>
          <p:nvPr>
            <p:ph sz="half" idx="1"/>
          </p:nvPr>
        </p:nvSpPr>
        <p:spPr>
          <a:xfrm>
            <a:off x="300789" y="1614791"/>
            <a:ext cx="11670632" cy="5014610"/>
          </a:xfrm>
        </p:spPr>
        <p:txBody>
          <a:bodyPr>
            <a:normAutofit/>
          </a:bodyPr>
          <a:lstStyle/>
          <a:p>
            <a:r>
              <a:rPr lang="en-US" sz="3500" dirty="0"/>
              <a:t>Studies often conducted only with cisgender men and/or do not specifically identify if transgender men are included in the sample:</a:t>
            </a:r>
          </a:p>
          <a:p>
            <a:pPr lvl="1"/>
            <a:r>
              <a:rPr lang="en-US" sz="3100" dirty="0"/>
              <a:t>Results cannot be generalized to transgender men.</a:t>
            </a:r>
          </a:p>
          <a:p>
            <a:pPr lvl="1"/>
            <a:r>
              <a:rPr lang="en-US" sz="3100" dirty="0"/>
              <a:t>The specific needs of transgender YMSM cannot be identified and addressed.</a:t>
            </a:r>
          </a:p>
          <a:p>
            <a:endParaRPr lang="en-US" sz="3500" dirty="0"/>
          </a:p>
          <a:p>
            <a:pPr lvl="1">
              <a:buNone/>
            </a:pPr>
            <a:r>
              <a:rPr lang="en-US" sz="1800" dirty="0"/>
              <a:t>Source: Xu, 2010</a:t>
            </a:r>
          </a:p>
        </p:txBody>
      </p:sp>
      <p:pic>
        <p:nvPicPr>
          <p:cNvPr id="7" name="Picture 2" descr="C:\Users\boeser\AppData\Local\Microsoft\Windows\Temporary Internet Files\Content.Outlook\50NMHPL5\lgbt_attc_logo_people-06 (2).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1130796" y="4490099"/>
            <a:ext cx="708030" cy="2139302"/>
          </a:xfrm>
          <a:prstGeom prst="rect">
            <a:avLst/>
          </a:prstGeom>
          <a:noFill/>
        </p:spPr>
      </p:pic>
    </p:spTree>
    <p:extLst>
      <p:ext uri="{BB962C8B-B14F-4D97-AF65-F5344CB8AC3E}">
        <p14:creationId xmlns:p14="http://schemas.microsoft.com/office/powerpoint/2010/main" val="402594255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6811" y="192505"/>
            <a:ext cx="10668000" cy="1334737"/>
          </a:xfrm>
        </p:spPr>
        <p:txBody>
          <a:bodyPr>
            <a:normAutofit/>
          </a:bodyPr>
          <a:lstStyle/>
          <a:p>
            <a:r>
              <a:rPr lang="en-US" altLang="en-US" dirty="0"/>
              <a:t>LGBT, MSM and YMSM</a:t>
            </a:r>
            <a:endParaRPr lang="en-US" dirty="0"/>
          </a:p>
        </p:txBody>
      </p:sp>
      <p:sp>
        <p:nvSpPr>
          <p:cNvPr id="3" name="Content Placeholder 2"/>
          <p:cNvSpPr>
            <a:spLocks noGrp="1"/>
          </p:cNvSpPr>
          <p:nvPr>
            <p:ph sz="half" idx="1"/>
          </p:nvPr>
        </p:nvSpPr>
        <p:spPr>
          <a:xfrm>
            <a:off x="300789" y="1614791"/>
            <a:ext cx="11670632" cy="5014610"/>
          </a:xfrm>
        </p:spPr>
        <p:txBody>
          <a:bodyPr>
            <a:normAutofit fontScale="92500" lnSpcReduction="10000"/>
          </a:bodyPr>
          <a:lstStyle/>
          <a:p>
            <a:r>
              <a:rPr lang="en-US" sz="3500" dirty="0"/>
              <a:t>There is not a lot of information specific to YMSM – so in many instances we cover what we know from the larger LGBT populations.</a:t>
            </a:r>
          </a:p>
          <a:p>
            <a:r>
              <a:rPr lang="en-US" sz="3500" dirty="0"/>
              <a:t>Throughout this curriculum we present information on the available information relevant to the topic from LGBT communities in general, older MSM and, YMSM where available. </a:t>
            </a:r>
          </a:p>
          <a:p>
            <a:r>
              <a:rPr lang="en-US" sz="3500" dirty="0"/>
              <a:t>We will then extrapolate from that information to YMSM</a:t>
            </a:r>
            <a:br>
              <a:rPr lang="en-US" sz="3500" dirty="0"/>
            </a:br>
            <a:r>
              <a:rPr lang="en-US" sz="3500" dirty="0"/>
              <a:t>population and highlight implications.</a:t>
            </a:r>
          </a:p>
          <a:p>
            <a:r>
              <a:rPr lang="en-US" sz="3500" dirty="0"/>
              <a:t>The lack of data is a limitation in the field. Feel free to ask or comment if it is confusing or you draw different conclusions.</a:t>
            </a:r>
          </a:p>
          <a:p>
            <a:endParaRPr lang="en-US" sz="3500" dirty="0"/>
          </a:p>
          <a:p>
            <a:pPr lvl="1">
              <a:buNone/>
            </a:pPr>
            <a:endParaRPr lang="en-US" dirty="0"/>
          </a:p>
        </p:txBody>
      </p:sp>
      <p:pic>
        <p:nvPicPr>
          <p:cNvPr id="7" name="Picture 2" descr="C:\Users\boeser\AppData\Local\Microsoft\Windows\Temporary Internet Files\Content.Outlook\50NMHPL5\lgbt_attc_logo_people-06 (2).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1130796" y="4490099"/>
            <a:ext cx="708030" cy="2139302"/>
          </a:xfrm>
          <a:prstGeom prst="rect">
            <a:avLst/>
          </a:prstGeom>
          <a:noFill/>
        </p:spPr>
      </p:pic>
    </p:spTree>
    <p:extLst>
      <p:ext uri="{BB962C8B-B14F-4D97-AF65-F5344CB8AC3E}">
        <p14:creationId xmlns:p14="http://schemas.microsoft.com/office/powerpoint/2010/main" val="130028666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a:t>Study: Latino MSM in New York City</a:t>
            </a:r>
          </a:p>
        </p:txBody>
      </p:sp>
      <p:sp>
        <p:nvSpPr>
          <p:cNvPr id="3" name="Content Placeholder 2"/>
          <p:cNvSpPr>
            <a:spLocks noGrp="1"/>
          </p:cNvSpPr>
          <p:nvPr>
            <p:ph idx="1"/>
          </p:nvPr>
        </p:nvSpPr>
        <p:spPr/>
        <p:txBody>
          <a:bodyPr>
            <a:normAutofit fontScale="92500" lnSpcReduction="10000"/>
          </a:bodyPr>
          <a:lstStyle/>
          <a:p>
            <a:pPr marL="0" indent="0">
              <a:buNone/>
            </a:pPr>
            <a:r>
              <a:rPr lang="en-US" b="1" dirty="0"/>
              <a:t>Avoided disclosure about their sexual lives for fear of:</a:t>
            </a:r>
          </a:p>
          <a:p>
            <a:pPr marL="0" indent="0">
              <a:buNone/>
            </a:pPr>
            <a:endParaRPr lang="en-US" dirty="0"/>
          </a:p>
          <a:p>
            <a:pPr>
              <a:lnSpc>
                <a:spcPct val="150000"/>
              </a:lnSpc>
            </a:pPr>
            <a:r>
              <a:rPr lang="en-US" dirty="0"/>
              <a:t>Social isolation</a:t>
            </a:r>
          </a:p>
          <a:p>
            <a:pPr>
              <a:lnSpc>
                <a:spcPct val="150000"/>
              </a:lnSpc>
            </a:pPr>
            <a:r>
              <a:rPr lang="en-US" dirty="0"/>
              <a:t>Depression</a:t>
            </a:r>
          </a:p>
          <a:p>
            <a:pPr>
              <a:lnSpc>
                <a:spcPct val="150000"/>
              </a:lnSpc>
            </a:pPr>
            <a:r>
              <a:rPr lang="en-US" dirty="0" err="1"/>
              <a:t>Suicidality</a:t>
            </a:r>
            <a:endParaRPr lang="en-US" dirty="0"/>
          </a:p>
          <a:p>
            <a:pPr>
              <a:lnSpc>
                <a:spcPct val="150000"/>
              </a:lnSpc>
            </a:pPr>
            <a:r>
              <a:rPr lang="en-US" dirty="0"/>
              <a:t>Self-injury</a:t>
            </a:r>
          </a:p>
          <a:p>
            <a:pPr>
              <a:lnSpc>
                <a:spcPct val="150000"/>
              </a:lnSpc>
            </a:pPr>
            <a:endParaRPr lang="en-US" dirty="0"/>
          </a:p>
          <a:p>
            <a:endParaRPr lang="en-US" dirty="0"/>
          </a:p>
        </p:txBody>
      </p:sp>
      <p:sp>
        <p:nvSpPr>
          <p:cNvPr id="4" name="TextBox 3"/>
          <p:cNvSpPr txBox="1"/>
          <p:nvPr/>
        </p:nvSpPr>
        <p:spPr>
          <a:xfrm>
            <a:off x="3004457" y="6550223"/>
            <a:ext cx="5715000" cy="307777"/>
          </a:xfrm>
          <a:prstGeom prst="rect">
            <a:avLst/>
          </a:prstGeom>
          <a:noFill/>
        </p:spPr>
        <p:txBody>
          <a:bodyPr wrap="square" rtlCol="0">
            <a:spAutoFit/>
          </a:bodyPr>
          <a:lstStyle/>
          <a:p>
            <a:r>
              <a:rPr lang="en-US" sz="1400" dirty="0"/>
              <a:t>SOURCE: Holloway et al., 2014.</a:t>
            </a:r>
          </a:p>
        </p:txBody>
      </p:sp>
      <p:pic>
        <p:nvPicPr>
          <p:cNvPr id="6" name="Content Placeholder 4"/>
          <p:cNvPicPr>
            <a:picLocks noChangeAspect="1"/>
          </p:cNvPicPr>
          <p:nvPr/>
        </p:nvPicPr>
        <p:blipFill rotWithShape="1">
          <a:blip r:embed="rId3" cstate="print">
            <a:extLst>
              <a:ext uri="{28A0092B-C50C-407E-A947-70E740481C1C}">
                <a14:useLocalDpi xmlns:a14="http://schemas.microsoft.com/office/drawing/2010/main" val="0"/>
              </a:ext>
            </a:extLst>
          </a:blip>
          <a:srcRect l="15505" r="9535" b="23869"/>
          <a:stretch/>
        </p:blipFill>
        <p:spPr>
          <a:xfrm>
            <a:off x="6088284" y="2313504"/>
            <a:ext cx="3272803" cy="4236719"/>
          </a:xfrm>
          <a:prstGeom prst="rect">
            <a:avLst/>
          </a:prstGeom>
        </p:spPr>
      </p:pic>
    </p:spTree>
    <p:extLst>
      <p:ext uri="{BB962C8B-B14F-4D97-AF65-F5344CB8AC3E}">
        <p14:creationId xmlns:p14="http://schemas.microsoft.com/office/powerpoint/2010/main" val="273378145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6811" y="192506"/>
            <a:ext cx="10668000" cy="762000"/>
          </a:xfrm>
        </p:spPr>
        <p:txBody>
          <a:bodyPr>
            <a:normAutofit/>
          </a:bodyPr>
          <a:lstStyle/>
          <a:p>
            <a:r>
              <a:rPr lang="en-US" dirty="0"/>
              <a:t>So what do we know?</a:t>
            </a:r>
          </a:p>
        </p:txBody>
      </p:sp>
      <p:sp>
        <p:nvSpPr>
          <p:cNvPr id="3" name="Content Placeholder 2"/>
          <p:cNvSpPr>
            <a:spLocks noGrp="1"/>
          </p:cNvSpPr>
          <p:nvPr>
            <p:ph sz="half" idx="1"/>
          </p:nvPr>
        </p:nvSpPr>
        <p:spPr>
          <a:xfrm>
            <a:off x="262648" y="974559"/>
            <a:ext cx="11858016" cy="5654842"/>
          </a:xfrm>
        </p:spPr>
        <p:txBody>
          <a:bodyPr>
            <a:normAutofit fontScale="92500"/>
          </a:bodyPr>
          <a:lstStyle/>
          <a:p>
            <a:r>
              <a:rPr lang="en-US" sz="3400" dirty="0"/>
              <a:t>Studies vary widely, citing that between 1% and 10% of the population is LGBT.  Commonly cited recent study indicates that </a:t>
            </a:r>
            <a:r>
              <a:rPr lang="en-US" sz="3400" b="1" dirty="0"/>
              <a:t>3.8% of the population is LGBT </a:t>
            </a:r>
            <a:r>
              <a:rPr lang="en-US" sz="3400" dirty="0"/>
              <a:t>(Williams Inst Review, 2011)</a:t>
            </a:r>
          </a:p>
          <a:p>
            <a:pPr>
              <a:spcAft>
                <a:spcPts val="600"/>
              </a:spcAft>
            </a:pPr>
            <a:r>
              <a:rPr lang="en-US" sz="3400" dirty="0"/>
              <a:t>As part of National Health and Nutrition Examination Surveys in 2001-2006, men 18-59 years of age were interviewed about sexual behavior. Of the 4,319 men interviewed, </a:t>
            </a:r>
            <a:r>
              <a:rPr lang="en-US" sz="3400" b="1" dirty="0"/>
              <a:t>5.2% </a:t>
            </a:r>
            <a:r>
              <a:rPr lang="en-US" sz="3400" dirty="0"/>
              <a:t>(225 men) </a:t>
            </a:r>
            <a:r>
              <a:rPr lang="en-US" sz="3400" b="1" dirty="0"/>
              <a:t>reported having ever had sex with men (MSM) </a:t>
            </a:r>
            <a:r>
              <a:rPr lang="en-US" sz="3400" dirty="0"/>
              <a:t>(Xu, Sternberg, Markowitz, 2010).</a:t>
            </a:r>
          </a:p>
          <a:p>
            <a:pPr lvl="1">
              <a:spcAft>
                <a:spcPts val="600"/>
              </a:spcAft>
            </a:pPr>
            <a:r>
              <a:rPr lang="en-US" sz="3400" dirty="0"/>
              <a:t>Only </a:t>
            </a:r>
            <a:r>
              <a:rPr lang="en-US" sz="3400" b="1" dirty="0"/>
              <a:t>44.5%</a:t>
            </a:r>
            <a:r>
              <a:rPr lang="en-US" sz="3400" dirty="0"/>
              <a:t> (100) </a:t>
            </a:r>
            <a:r>
              <a:rPr lang="en-US" sz="3400" b="1" dirty="0"/>
              <a:t>of these MSM </a:t>
            </a:r>
            <a:r>
              <a:rPr lang="en-US" sz="3400" dirty="0"/>
              <a:t>identified </a:t>
            </a:r>
            <a:r>
              <a:rPr lang="en-US" sz="3400" b="1" dirty="0"/>
              <a:t>as gay or bisexual</a:t>
            </a:r>
            <a:r>
              <a:rPr lang="en-US" sz="3400" dirty="0"/>
              <a:t>. </a:t>
            </a:r>
          </a:p>
          <a:p>
            <a:r>
              <a:rPr lang="en-US" sz="3400" dirty="0"/>
              <a:t>Numbers of LGBT/MSM are inconsistent due to varying definitions of behavior, identity, attraction, fantasy, etc. </a:t>
            </a:r>
          </a:p>
          <a:p>
            <a:pPr lvl="1">
              <a:buNone/>
            </a:pPr>
            <a:endParaRPr lang="en-US" dirty="0"/>
          </a:p>
        </p:txBody>
      </p:sp>
      <p:pic>
        <p:nvPicPr>
          <p:cNvPr id="5" name="Picture 2" descr="C:\Users\boeser\AppData\Local\Microsoft\Windows\Temporary Internet Files\Content.Outlook\50NMHPL5\lgbt_attc_logo_people-06 (2).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1235741" y="0"/>
            <a:ext cx="428796" cy="1254462"/>
          </a:xfrm>
          <a:prstGeom prst="rect">
            <a:avLst/>
          </a:prstGeom>
          <a:noFill/>
        </p:spPr>
      </p:pic>
    </p:spTree>
    <p:extLst>
      <p:ext uri="{BB962C8B-B14F-4D97-AF65-F5344CB8AC3E}">
        <p14:creationId xmlns:p14="http://schemas.microsoft.com/office/powerpoint/2010/main" val="2111709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4644" y="291651"/>
            <a:ext cx="11667280" cy="2096708"/>
          </a:xfrm>
        </p:spPr>
        <p:txBody>
          <a:bodyPr>
            <a:normAutofit fontScale="90000"/>
          </a:bodyPr>
          <a:lstStyle/>
          <a:p>
            <a:r>
              <a:rPr lang="en-US" sz="3200" dirty="0"/>
              <a:t>The Center of Excellence on Racial and Ethnic Minority Young Men who have Sex with Men (YMSM) and other Lesbian, Gay, Bisexual, and Transgender (LGBT) Populations</a:t>
            </a:r>
            <a:br>
              <a:rPr lang="en-US" sz="3200" dirty="0"/>
            </a:br>
            <a:r>
              <a:rPr lang="en-US" dirty="0"/>
              <a:t>YMSM + LGBT </a:t>
            </a:r>
            <a:r>
              <a:rPr lang="en-US" dirty="0" err="1"/>
              <a:t>CoE</a:t>
            </a:r>
            <a:endParaRPr lang="en-US" dirty="0"/>
          </a:p>
        </p:txBody>
      </p:sp>
      <p:sp>
        <p:nvSpPr>
          <p:cNvPr id="4" name="Content Placeholder 3"/>
          <p:cNvSpPr>
            <a:spLocks noGrp="1"/>
          </p:cNvSpPr>
          <p:nvPr>
            <p:ph idx="1"/>
          </p:nvPr>
        </p:nvSpPr>
        <p:spPr>
          <a:xfrm>
            <a:off x="637673" y="2238233"/>
            <a:ext cx="11189369" cy="4150535"/>
          </a:xfrm>
        </p:spPr>
        <p:txBody>
          <a:bodyPr>
            <a:noAutofit/>
          </a:bodyPr>
          <a:lstStyle/>
          <a:p>
            <a:r>
              <a:rPr lang="en-US" dirty="0"/>
              <a:t>Provides training and technical assistance on culturally responsive prevention and treatment services with a goal to…</a:t>
            </a:r>
          </a:p>
          <a:p>
            <a:r>
              <a:rPr lang="en-US" dirty="0"/>
              <a:t>Decrease rates of substance use and HIV infections among racial/ethnic minority YMSM (18-29), and other LGBT </a:t>
            </a:r>
            <a:r>
              <a:rPr lang="en-US" dirty="0" smtClean="0"/>
              <a:t>individuals</a:t>
            </a:r>
          </a:p>
          <a:p>
            <a:r>
              <a:rPr lang="en-US" dirty="0"/>
              <a:t>Three year program ended in 2017.</a:t>
            </a:r>
          </a:p>
          <a:p>
            <a:r>
              <a:rPr lang="en-US" dirty="0"/>
              <a:t>Website still available.</a:t>
            </a:r>
          </a:p>
          <a:p>
            <a:r>
              <a:rPr lang="en-US" dirty="0"/>
              <a:t>www.ymsmlgbt.org</a:t>
            </a:r>
          </a:p>
          <a:p>
            <a:endParaRPr lang="en-US" dirty="0"/>
          </a:p>
          <a:p>
            <a:endParaRPr lang="en-US" dirty="0"/>
          </a:p>
          <a:p>
            <a:endParaRPr lang="en-US" dirty="0"/>
          </a:p>
        </p:txBody>
      </p:sp>
      <p:pic>
        <p:nvPicPr>
          <p:cNvPr id="5" name="Picture 2" descr="C:\Users\boeser\AppData\Local\Microsoft\Windows\Temporary Internet Files\Content.Outlook\50NMHPL5\lgbt_attc_logo_people-06 (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69097" y="4203510"/>
            <a:ext cx="3239581" cy="2750024"/>
          </a:xfrm>
          <a:prstGeom prst="rect">
            <a:avLst/>
          </a:prstGeom>
          <a:noFill/>
        </p:spPr>
      </p:pic>
    </p:spTree>
    <p:extLst>
      <p:ext uri="{BB962C8B-B14F-4D97-AF65-F5344CB8AC3E}">
        <p14:creationId xmlns:p14="http://schemas.microsoft.com/office/powerpoint/2010/main" val="238323901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4644" y="231495"/>
            <a:ext cx="11667280" cy="899474"/>
          </a:xfrm>
        </p:spPr>
        <p:txBody>
          <a:bodyPr/>
          <a:lstStyle/>
          <a:p>
            <a:r>
              <a:rPr lang="en-US" dirty="0"/>
              <a:t>Providers Considerations: </a:t>
            </a:r>
          </a:p>
        </p:txBody>
      </p:sp>
      <p:sp>
        <p:nvSpPr>
          <p:cNvPr id="3" name="Content Placeholder 2"/>
          <p:cNvSpPr>
            <a:spLocks noGrp="1"/>
          </p:cNvSpPr>
          <p:nvPr>
            <p:ph idx="1"/>
          </p:nvPr>
        </p:nvSpPr>
        <p:spPr>
          <a:xfrm>
            <a:off x="192505" y="1419727"/>
            <a:ext cx="11802979" cy="4576304"/>
          </a:xfrm>
        </p:spPr>
        <p:txBody>
          <a:bodyPr>
            <a:normAutofit/>
          </a:bodyPr>
          <a:lstStyle/>
          <a:p>
            <a:pPr>
              <a:spcAft>
                <a:spcPts val="1200"/>
              </a:spcAft>
            </a:pPr>
            <a:r>
              <a:rPr lang="en-US" sz="3000" dirty="0"/>
              <a:t>For some men (including young men) there is concern for </a:t>
            </a:r>
            <a:r>
              <a:rPr lang="en-US" sz="3000" b="1" dirty="0">
                <a:solidFill>
                  <a:schemeClr val="tx2"/>
                </a:solidFill>
              </a:rPr>
              <a:t>stigma, ridicule, violence and even homicide </a:t>
            </a:r>
            <a:r>
              <a:rPr lang="en-US" sz="3000" dirty="0"/>
              <a:t>if they are suspected to be anything other than heterosexual. </a:t>
            </a:r>
          </a:p>
          <a:p>
            <a:pPr>
              <a:spcAft>
                <a:spcPts val="1200"/>
              </a:spcAft>
            </a:pPr>
            <a:r>
              <a:rPr lang="en-US" sz="3000" dirty="0"/>
              <a:t>Just because a male client has previously engaged or currently engages in sexual activity with other men </a:t>
            </a:r>
            <a:r>
              <a:rPr lang="en-US" sz="3000" b="1" dirty="0">
                <a:solidFill>
                  <a:schemeClr val="tx2"/>
                </a:solidFill>
              </a:rPr>
              <a:t>does not suggest he is gay or bisexual</a:t>
            </a:r>
            <a:r>
              <a:rPr lang="en-US" sz="3000" dirty="0"/>
              <a:t>. Many “straight” identified men have had sex with other men. </a:t>
            </a:r>
          </a:p>
          <a:p>
            <a:r>
              <a:rPr lang="en-US" sz="3000" dirty="0"/>
              <a:t>We meet clients anywhere along the continuum of sexual behaviors, orientations and identities – </a:t>
            </a:r>
            <a:r>
              <a:rPr lang="en-US" sz="3000" b="1" dirty="0">
                <a:solidFill>
                  <a:schemeClr val="tx2"/>
                </a:solidFill>
              </a:rPr>
              <a:t>our goal is to be effective helpers</a:t>
            </a:r>
            <a:r>
              <a:rPr lang="en-US" sz="3000" dirty="0"/>
              <a:t>.</a:t>
            </a:r>
          </a:p>
          <a:p>
            <a:pPr marL="0" indent="0">
              <a:buNone/>
            </a:pPr>
            <a:endParaRPr lang="en-US" sz="3000" dirty="0"/>
          </a:p>
        </p:txBody>
      </p:sp>
    </p:spTree>
    <p:extLst>
      <p:ext uri="{BB962C8B-B14F-4D97-AF65-F5344CB8AC3E}">
        <p14:creationId xmlns:p14="http://schemas.microsoft.com/office/powerpoint/2010/main" val="3287716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1890" y="3380874"/>
            <a:ext cx="5615923" cy="3151539"/>
          </a:xfrm>
        </p:spPr>
        <p:txBody>
          <a:bodyPr/>
          <a:lstStyle/>
          <a:p>
            <a:r>
              <a:rPr lang="en-US" dirty="0"/>
              <a:t>Related Health issues for YMSM</a:t>
            </a:r>
          </a:p>
        </p:txBody>
      </p:sp>
      <p:pic>
        <p:nvPicPr>
          <p:cNvPr id="6" name="Content Placeholder 5"/>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a:stretch/>
        </p:blipFill>
        <p:spPr>
          <a:xfrm>
            <a:off x="6492240" y="1276789"/>
            <a:ext cx="5151120" cy="4188536"/>
          </a:xfrm>
          <a:prstGeom prst="rect">
            <a:avLst/>
          </a:prstGeom>
        </p:spPr>
      </p:pic>
      <p:sp>
        <p:nvSpPr>
          <p:cNvPr id="4" name="Subtitle 4"/>
          <p:cNvSpPr txBox="1">
            <a:spLocks/>
          </p:cNvSpPr>
          <p:nvPr/>
        </p:nvSpPr>
        <p:spPr>
          <a:xfrm>
            <a:off x="703774" y="2204292"/>
            <a:ext cx="5179669" cy="839697"/>
          </a:xfrm>
          <a:prstGeom prst="rect">
            <a:avLst/>
          </a:prstGeom>
        </p:spPr>
        <p:txBody>
          <a:bodyPr vert="horz" lIns="91440" tIns="45720" rIns="91440" bIns="45720" rtlCol="0">
            <a:noAutofit/>
          </a:bodyPr>
          <a:lstStyle/>
          <a:p>
            <a:pPr marL="342797" marR="0" lvl="0" indent="-342797" algn="l" defTabSz="914126" rtl="0" eaLnBrk="1" fontAlgn="auto" latinLnBrk="0" hangingPunct="1">
              <a:lnSpc>
                <a:spcPct val="100000"/>
              </a:lnSpc>
              <a:spcBef>
                <a:spcPct val="20000"/>
              </a:spcBef>
              <a:spcAft>
                <a:spcPts val="0"/>
              </a:spcAft>
              <a:buClrTx/>
              <a:buSzTx/>
              <a:tabLst/>
              <a:defRPr/>
            </a:pPr>
            <a:r>
              <a:rPr kumimoji="0" lang="en-US" sz="6000" b="1" i="0" u="none" strike="noStrike" kern="1200" cap="none" spc="0" normalizeH="0" baseline="0" noProof="0" dirty="0">
                <a:ln>
                  <a:noFill/>
                </a:ln>
                <a:solidFill>
                  <a:srgbClr val="00467F"/>
                </a:solidFill>
                <a:effectLst/>
                <a:uLnTx/>
                <a:uFillTx/>
                <a:latin typeface="Segoe Print" panose="02000600000000000000" pitchFamily="2" charset="0"/>
                <a:ea typeface="+mj-ea"/>
                <a:cs typeface="MV Boli" panose="02000500030200090000" pitchFamily="2" charset="0"/>
              </a:rPr>
              <a:t>MODULE</a:t>
            </a:r>
            <a:r>
              <a:rPr kumimoji="0" lang="en-US" sz="6000" b="0" i="0" u="none" strike="noStrike" kern="1200" cap="none" spc="0" normalizeH="0" baseline="0" noProof="0" dirty="0">
                <a:ln>
                  <a:noFill/>
                </a:ln>
                <a:solidFill>
                  <a:schemeClr val="bg1">
                    <a:lumMod val="50000"/>
                  </a:schemeClr>
                </a:solidFill>
                <a:effectLst/>
                <a:uLnTx/>
                <a:uFillTx/>
                <a:latin typeface="+mj-lt"/>
                <a:ea typeface="+mn-ea"/>
                <a:cs typeface="MV Boli" panose="02000500030200090000" pitchFamily="2" charset="0"/>
              </a:rPr>
              <a:t> </a:t>
            </a:r>
            <a:r>
              <a:rPr lang="en-US" sz="6000" b="1" dirty="0">
                <a:solidFill>
                  <a:srgbClr val="00467F"/>
                </a:solidFill>
                <a:latin typeface="Segoe Print" panose="02000600000000000000" pitchFamily="2" charset="0"/>
                <a:ea typeface="+mj-ea"/>
                <a:cs typeface="MV Boli" panose="02000500030200090000" pitchFamily="2" charset="0"/>
              </a:rPr>
              <a:t>2</a:t>
            </a:r>
            <a:endParaRPr kumimoji="0" lang="en-US" sz="6000" b="1" i="0" u="none" strike="noStrike" kern="1200" cap="none" spc="0" normalizeH="0" baseline="0" noProof="0" dirty="0">
              <a:ln>
                <a:noFill/>
              </a:ln>
              <a:solidFill>
                <a:srgbClr val="00467F"/>
              </a:solidFill>
              <a:effectLst/>
              <a:uLnTx/>
              <a:uFillTx/>
              <a:latin typeface="Segoe Print" panose="02000600000000000000" pitchFamily="2" charset="0"/>
              <a:ea typeface="+mj-ea"/>
              <a:cs typeface="MV Boli" panose="02000500030200090000" pitchFamily="2" charset="0"/>
            </a:endParaRPr>
          </a:p>
        </p:txBody>
      </p:sp>
    </p:spTree>
    <p:extLst>
      <p:ext uri="{BB962C8B-B14F-4D97-AF65-F5344CB8AC3E}">
        <p14:creationId xmlns:p14="http://schemas.microsoft.com/office/powerpoint/2010/main" val="91826070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Goal of the Module</a:t>
            </a:r>
          </a:p>
        </p:txBody>
      </p:sp>
      <p:sp>
        <p:nvSpPr>
          <p:cNvPr id="3" name="Content Placeholder 2"/>
          <p:cNvSpPr>
            <a:spLocks noGrp="1"/>
          </p:cNvSpPr>
          <p:nvPr>
            <p:ph idx="1"/>
          </p:nvPr>
        </p:nvSpPr>
        <p:spPr/>
        <p:txBody>
          <a:bodyPr/>
          <a:lstStyle/>
          <a:p>
            <a:pPr lvl="0"/>
            <a:r>
              <a:rPr lang="en-US" dirty="0"/>
              <a:t>Review the prevalence and related risk factors of HIV/AIDS, co-occurring substance use and mental health issues, homelessness, suicide, and trauma/violence among YMSM</a:t>
            </a:r>
          </a:p>
          <a:p>
            <a:pPr lvl="0"/>
            <a:r>
              <a:rPr lang="en-US" dirty="0"/>
              <a:t>Examine the impact of race/ethnicity on the various risk factors</a:t>
            </a:r>
          </a:p>
          <a:p>
            <a:pPr marL="0" indent="0">
              <a:buNone/>
            </a:pPr>
            <a:endParaRPr lang="en-US" dirty="0"/>
          </a:p>
        </p:txBody>
      </p:sp>
    </p:spTree>
    <p:extLst>
      <p:ext uri="{BB962C8B-B14F-4D97-AF65-F5344CB8AC3E}">
        <p14:creationId xmlns:p14="http://schemas.microsoft.com/office/powerpoint/2010/main" val="379006448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294967295"/>
          </p:nvPr>
        </p:nvSpPr>
        <p:spPr>
          <a:xfrm>
            <a:off x="8737601" y="6356353"/>
            <a:ext cx="2844800" cy="365125"/>
          </a:xfrm>
        </p:spPr>
        <p:txBody>
          <a:bodyPr/>
          <a:lstStyle/>
          <a:p>
            <a:fld id="{18D49ED7-76EA-4974-B69A-531F3D2AAA1A}" type="slidenum">
              <a:rPr lang="en-US" smtClean="0"/>
              <a:pPr/>
              <a:t>33</a:t>
            </a:fld>
            <a:endParaRPr lang="en-US"/>
          </a:p>
        </p:txBody>
      </p:sp>
      <p:pic>
        <p:nvPicPr>
          <p:cNvPr id="66562" name="Picture 2" descr="C:\Users\Chaple\Desktop\IMG_1784.JPG"/>
          <p:cNvPicPr>
            <a:picLocks noChangeAspect="1" noChangeArrowheads="1"/>
          </p:cNvPicPr>
          <p:nvPr/>
        </p:nvPicPr>
        <p:blipFill>
          <a:blip r:embed="rId3" cstate="print"/>
          <a:srcRect/>
          <a:stretch>
            <a:fillRect/>
          </a:stretch>
        </p:blipFill>
        <p:spPr bwMode="auto">
          <a:xfrm>
            <a:off x="0" y="0"/>
            <a:ext cx="12192000" cy="6857999"/>
          </a:xfrm>
          <a:prstGeom prst="rect">
            <a:avLst/>
          </a:prstGeom>
          <a:noFill/>
        </p:spPr>
      </p:pic>
      <p:sp>
        <p:nvSpPr>
          <p:cNvPr id="2" name="Title 1"/>
          <p:cNvSpPr>
            <a:spLocks noGrp="1"/>
          </p:cNvSpPr>
          <p:nvPr>
            <p:ph type="title"/>
          </p:nvPr>
        </p:nvSpPr>
        <p:spPr>
          <a:xfrm>
            <a:off x="0" y="0"/>
            <a:ext cx="12192000" cy="2450432"/>
          </a:xfrm>
        </p:spPr>
        <p:txBody>
          <a:bodyPr>
            <a:normAutofit/>
          </a:bodyPr>
          <a:lstStyle/>
          <a:p>
            <a:r>
              <a:rPr lang="en-US" dirty="0">
                <a:solidFill>
                  <a:srgbClr val="FFFF00"/>
                </a:solidFill>
              </a:rPr>
              <a:t>Why is it so important to focus on the HIV risk behaviors/factors of young men who have sex with men?</a:t>
            </a:r>
          </a:p>
        </p:txBody>
      </p:sp>
      <p:sp>
        <p:nvSpPr>
          <p:cNvPr id="5" name="Slide Number Placeholder 3"/>
          <p:cNvSpPr txBox="1">
            <a:spLocks/>
          </p:cNvSpPr>
          <p:nvPr/>
        </p:nvSpPr>
        <p:spPr>
          <a:xfrm>
            <a:off x="8890001" y="6508753"/>
            <a:ext cx="284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D1119996-BF18-4DBE-A1C0-00A82C436D85}" type="slidenum">
              <a:rPr lang="en-US" smtClean="0"/>
              <a:pPr algn="r"/>
              <a:t>33</a:t>
            </a:fld>
            <a:endParaRPr lang="en-US" dirty="0"/>
          </a:p>
        </p:txBody>
      </p:sp>
    </p:spTree>
    <p:extLst>
      <p:ext uri="{BB962C8B-B14F-4D97-AF65-F5344CB8AC3E}">
        <p14:creationId xmlns:p14="http://schemas.microsoft.com/office/powerpoint/2010/main" val="25740409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CDC Report - 2016</a:t>
            </a:r>
          </a:p>
        </p:txBody>
      </p:sp>
      <p:sp>
        <p:nvSpPr>
          <p:cNvPr id="6" name="Content Placeholder 5"/>
          <p:cNvSpPr>
            <a:spLocks noGrp="1"/>
          </p:cNvSpPr>
          <p:nvPr>
            <p:ph sz="half" idx="1"/>
          </p:nvPr>
        </p:nvSpPr>
        <p:spPr>
          <a:xfrm>
            <a:off x="609600" y="1600199"/>
            <a:ext cx="8171268" cy="4129391"/>
          </a:xfrm>
        </p:spPr>
        <p:txBody>
          <a:bodyPr>
            <a:noAutofit/>
          </a:bodyPr>
          <a:lstStyle/>
          <a:p>
            <a:r>
              <a:rPr lang="en-US" dirty="0"/>
              <a:t>If current HIV diagnoses rates persist in the U.S.:  </a:t>
            </a:r>
          </a:p>
          <a:p>
            <a:pPr lvl="1"/>
            <a:r>
              <a:rPr lang="en-US" sz="3600" b="1" dirty="0"/>
              <a:t>1 in 2 </a:t>
            </a:r>
            <a:r>
              <a:rPr lang="en-US" sz="3600" dirty="0"/>
              <a:t>Black MSM will be diagnosed with HIV during their lifetime </a:t>
            </a:r>
          </a:p>
          <a:p>
            <a:pPr lvl="1"/>
            <a:r>
              <a:rPr lang="en-US" sz="3600" b="1" dirty="0"/>
              <a:t>1 in 4 </a:t>
            </a:r>
            <a:r>
              <a:rPr lang="en-US" sz="3600" dirty="0"/>
              <a:t>Latino MSM will be diagnosed with HIV during their lifetime </a:t>
            </a:r>
          </a:p>
          <a:p>
            <a:pPr lvl="1"/>
            <a:r>
              <a:rPr lang="en-US" sz="3600" b="1" dirty="0"/>
              <a:t>1 in 11 </a:t>
            </a:r>
            <a:r>
              <a:rPr lang="en-US" sz="3600" dirty="0"/>
              <a:t>White MSM will be diagnosed with HIV during their lifetime </a:t>
            </a:r>
          </a:p>
          <a:p>
            <a:pPr marL="457063" lvl="1" indent="0">
              <a:buNone/>
            </a:pPr>
            <a:endParaRPr lang="en-US" sz="3600" dirty="0"/>
          </a:p>
          <a:p>
            <a:pPr lvl="1"/>
            <a:endParaRPr lang="en-US" sz="3600" dirty="0"/>
          </a:p>
          <a:p>
            <a:pPr lvl="1"/>
            <a:endParaRPr lang="en-US" sz="3600" dirty="0"/>
          </a:p>
        </p:txBody>
      </p:sp>
      <p:sp>
        <p:nvSpPr>
          <p:cNvPr id="8" name="TextBox 7"/>
          <p:cNvSpPr txBox="1"/>
          <p:nvPr/>
        </p:nvSpPr>
        <p:spPr>
          <a:xfrm>
            <a:off x="1524000" y="6550224"/>
            <a:ext cx="5715000" cy="307777"/>
          </a:xfrm>
          <a:prstGeom prst="rect">
            <a:avLst/>
          </a:prstGeom>
          <a:noFill/>
        </p:spPr>
        <p:txBody>
          <a:bodyPr wrap="square" rtlCol="0">
            <a:spAutoFit/>
          </a:bodyPr>
          <a:lstStyle/>
          <a:p>
            <a:r>
              <a:rPr lang="en-US" sz="1400" dirty="0"/>
              <a:t>SOURCE: CDC, 2016</a:t>
            </a:r>
          </a:p>
        </p:txBody>
      </p:sp>
      <p:graphicFrame>
        <p:nvGraphicFramePr>
          <p:cNvPr id="4" name="Chart 3"/>
          <p:cNvGraphicFramePr/>
          <p:nvPr>
            <p:extLst>
              <p:ext uri="{D42A27DB-BD31-4B8C-83A1-F6EECF244321}">
                <p14:modId xmlns:p14="http://schemas.microsoft.com/office/powerpoint/2010/main" val="1851531226"/>
              </p:ext>
            </p:extLst>
          </p:nvPr>
        </p:nvGraphicFramePr>
        <p:xfrm>
          <a:off x="8323662" y="2140774"/>
          <a:ext cx="2681407" cy="233280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 name="Chart 11"/>
          <p:cNvGraphicFramePr/>
          <p:nvPr>
            <p:extLst>
              <p:ext uri="{D42A27DB-BD31-4B8C-83A1-F6EECF244321}">
                <p14:modId xmlns:p14="http://schemas.microsoft.com/office/powerpoint/2010/main" val="3038819066"/>
              </p:ext>
            </p:extLst>
          </p:nvPr>
        </p:nvGraphicFramePr>
        <p:xfrm>
          <a:off x="8323662" y="3532190"/>
          <a:ext cx="2681407" cy="233280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1" name="Chart 10"/>
          <p:cNvGraphicFramePr/>
          <p:nvPr>
            <p:extLst>
              <p:ext uri="{D42A27DB-BD31-4B8C-83A1-F6EECF244321}">
                <p14:modId xmlns:p14="http://schemas.microsoft.com/office/powerpoint/2010/main" val="346048729"/>
              </p:ext>
            </p:extLst>
          </p:nvPr>
        </p:nvGraphicFramePr>
        <p:xfrm>
          <a:off x="8323662" y="4809758"/>
          <a:ext cx="2681407" cy="2332807"/>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826462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xEl>
                                              <p:pRg st="3" end="3"/>
                                            </p:txEl>
                                          </p:spTgt>
                                        </p:tgtEl>
                                        <p:attrNameLst>
                                          <p:attrName>style.visibility</p:attrName>
                                        </p:attrNameLst>
                                      </p:cBhvr>
                                      <p:to>
                                        <p:strVal val="visible"/>
                                      </p:to>
                                    </p:set>
                                    <p:animEffect transition="in" filter="wipe(left)">
                                      <p:cBhvr>
                                        <p:cTn id="7" dur="500"/>
                                        <p:tgtEl>
                                          <p:spTgt spid="6">
                                            <p:txEl>
                                              <p:pRg st="3" end="3"/>
                                            </p:txEl>
                                          </p:spTgt>
                                        </p:tgtEl>
                                      </p:cBhvr>
                                    </p:animEffect>
                                  </p:childTnLst>
                                </p:cTn>
                              </p:par>
                            </p:childTnLst>
                          </p:cTn>
                        </p:par>
                        <p:par>
                          <p:cTn id="8" fill="hold">
                            <p:stCondLst>
                              <p:cond delay="500"/>
                            </p:stCondLst>
                            <p:childTnLst>
                              <p:par>
                                <p:cTn id="9" presetID="21" presetClass="entr" presetSubtype="1"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heel(1)">
                                      <p:cBhvr>
                                        <p:cTn id="11" dur="10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6">
                                            <p:txEl>
                                              <p:pRg st="2" end="2"/>
                                            </p:txEl>
                                          </p:spTgt>
                                        </p:tgtEl>
                                        <p:attrNameLst>
                                          <p:attrName>style.visibility</p:attrName>
                                        </p:attrNameLst>
                                      </p:cBhvr>
                                      <p:to>
                                        <p:strVal val="visible"/>
                                      </p:to>
                                    </p:set>
                                    <p:animEffect transition="in" filter="wipe(left)">
                                      <p:cBhvr>
                                        <p:cTn id="16" dur="500"/>
                                        <p:tgtEl>
                                          <p:spTgt spid="6">
                                            <p:txEl>
                                              <p:pRg st="2" end="2"/>
                                            </p:txEl>
                                          </p:spTgt>
                                        </p:tgtEl>
                                      </p:cBhvr>
                                    </p:animEffect>
                                  </p:childTnLst>
                                </p:cTn>
                              </p:par>
                            </p:childTnLst>
                          </p:cTn>
                        </p:par>
                        <p:par>
                          <p:cTn id="17" fill="hold">
                            <p:stCondLst>
                              <p:cond delay="500"/>
                            </p:stCondLst>
                            <p:childTnLst>
                              <p:par>
                                <p:cTn id="18" presetID="21" presetClass="entr" presetSubtype="1" fill="hold" grpId="0" nodeType="after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heel(1)">
                                      <p:cBhvr>
                                        <p:cTn id="20" dur="10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6">
                                            <p:txEl>
                                              <p:pRg st="1" end="1"/>
                                            </p:txEl>
                                          </p:spTgt>
                                        </p:tgtEl>
                                        <p:attrNameLst>
                                          <p:attrName>style.visibility</p:attrName>
                                        </p:attrNameLst>
                                      </p:cBhvr>
                                      <p:to>
                                        <p:strVal val="visible"/>
                                      </p:to>
                                    </p:set>
                                    <p:animEffect transition="in" filter="wipe(left)">
                                      <p:cBhvr>
                                        <p:cTn id="25" dur="500"/>
                                        <p:tgtEl>
                                          <p:spTgt spid="6">
                                            <p:txEl>
                                              <p:pRg st="1" end="1"/>
                                            </p:txEl>
                                          </p:spTgt>
                                        </p:tgtEl>
                                      </p:cBhvr>
                                    </p:animEffect>
                                  </p:childTnLst>
                                </p:cTn>
                              </p:par>
                            </p:childTnLst>
                          </p:cTn>
                        </p:par>
                        <p:par>
                          <p:cTn id="26" fill="hold">
                            <p:stCondLst>
                              <p:cond delay="500"/>
                            </p:stCondLst>
                            <p:childTnLst>
                              <p:par>
                                <p:cTn id="27" presetID="21" presetClass="entr" presetSubtype="1" fill="hold" grpId="0" nodeType="after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wheel(1)">
                                      <p:cBhvr>
                                        <p:cTn id="2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Graphic spid="4" grpId="0">
        <p:bldAsOne/>
      </p:bldGraphic>
      <p:bldGraphic spid="12" grpId="0">
        <p:bldAsOne/>
      </p:bldGraphic>
      <p:bldGraphic spid="11" grpId="0">
        <p:bldAsOne/>
      </p:bldGraphic>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HIV Incidence among YMSM</a:t>
            </a:r>
          </a:p>
        </p:txBody>
      </p:sp>
      <p:sp>
        <p:nvSpPr>
          <p:cNvPr id="3" name="Content Placeholder 2"/>
          <p:cNvSpPr>
            <a:spLocks noGrp="1"/>
          </p:cNvSpPr>
          <p:nvPr>
            <p:ph sz="half" idx="1"/>
          </p:nvPr>
        </p:nvSpPr>
        <p:spPr>
          <a:xfrm>
            <a:off x="168442" y="1443789"/>
            <a:ext cx="6003758" cy="4752474"/>
          </a:xfrm>
        </p:spPr>
        <p:txBody>
          <a:bodyPr>
            <a:normAutofit lnSpcReduction="10000"/>
          </a:bodyPr>
          <a:lstStyle/>
          <a:p>
            <a:pPr>
              <a:spcAft>
                <a:spcPts val="1200"/>
              </a:spcAft>
            </a:pPr>
            <a:r>
              <a:rPr lang="en-US" dirty="0"/>
              <a:t>In 2014, YMSM accounted for 80% of new HIV infections among 13-24 year olds in the U.S.</a:t>
            </a:r>
          </a:p>
          <a:p>
            <a:pPr marL="0" indent="0">
              <a:spcAft>
                <a:spcPts val="1800"/>
              </a:spcAft>
              <a:buNone/>
            </a:pPr>
            <a:endParaRPr lang="en-US" sz="1200" dirty="0"/>
          </a:p>
          <a:p>
            <a:pPr>
              <a:spcAft>
                <a:spcPts val="3000"/>
              </a:spcAft>
            </a:pPr>
            <a:r>
              <a:rPr lang="en-US" dirty="0"/>
              <a:t>Between 2005 and 2015, HIV diagnoses among African American and Hispanic/Latino YMSM increased 87%</a:t>
            </a:r>
          </a:p>
          <a:p>
            <a:pPr>
              <a:spcAft>
                <a:spcPts val="3000"/>
              </a:spcAft>
            </a:pPr>
            <a:r>
              <a:rPr lang="en-US" dirty="0"/>
              <a:t>55% of HIV-positive YMSM in 2014 were African American</a:t>
            </a:r>
          </a:p>
        </p:txBody>
      </p:sp>
      <p:graphicFrame>
        <p:nvGraphicFramePr>
          <p:cNvPr id="6" name="Content Placeholder 5"/>
          <p:cNvGraphicFramePr>
            <a:graphicFrameLocks noGrp="1"/>
          </p:cNvGraphicFramePr>
          <p:nvPr>
            <p:ph sz="half" idx="2"/>
            <p:extLst>
              <p:ext uri="{D42A27DB-BD31-4B8C-83A1-F6EECF244321}">
                <p14:modId xmlns:p14="http://schemas.microsoft.com/office/powerpoint/2010/main" val="3884799461"/>
              </p:ext>
            </p:extLst>
          </p:nvPr>
        </p:nvGraphicFramePr>
        <p:xfrm>
          <a:off x="8426115" y="1159043"/>
          <a:ext cx="2895600" cy="1940176"/>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p:cNvSpPr txBox="1"/>
          <p:nvPr/>
        </p:nvSpPr>
        <p:spPr>
          <a:xfrm>
            <a:off x="1524000" y="6550224"/>
            <a:ext cx="5715000" cy="307777"/>
          </a:xfrm>
          <a:prstGeom prst="rect">
            <a:avLst/>
          </a:prstGeom>
          <a:noFill/>
        </p:spPr>
        <p:txBody>
          <a:bodyPr wrap="square" rtlCol="0">
            <a:spAutoFit/>
          </a:bodyPr>
          <a:lstStyle/>
          <a:p>
            <a:r>
              <a:rPr lang="en-US" sz="1400" dirty="0"/>
              <a:t>SOURCES: CDC, 2016; CDC, 2013; Prejean et al., 2011.</a:t>
            </a:r>
          </a:p>
        </p:txBody>
      </p:sp>
      <p:graphicFrame>
        <p:nvGraphicFramePr>
          <p:cNvPr id="7" name="Content Placeholder 5"/>
          <p:cNvGraphicFramePr>
            <a:graphicFrameLocks/>
          </p:cNvGraphicFramePr>
          <p:nvPr>
            <p:extLst>
              <p:ext uri="{D42A27DB-BD31-4B8C-83A1-F6EECF244321}">
                <p14:modId xmlns:p14="http://schemas.microsoft.com/office/powerpoint/2010/main" val="142966350"/>
              </p:ext>
            </p:extLst>
          </p:nvPr>
        </p:nvGraphicFramePr>
        <p:xfrm>
          <a:off x="8426115" y="2863231"/>
          <a:ext cx="2895600" cy="194017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8" name="Content Placeholder 5"/>
          <p:cNvGraphicFramePr>
            <a:graphicFrameLocks/>
          </p:cNvGraphicFramePr>
          <p:nvPr>
            <p:extLst>
              <p:ext uri="{D42A27DB-BD31-4B8C-83A1-F6EECF244321}">
                <p14:modId xmlns:p14="http://schemas.microsoft.com/office/powerpoint/2010/main" val="1735968784"/>
              </p:ext>
            </p:extLst>
          </p:nvPr>
        </p:nvGraphicFramePr>
        <p:xfrm>
          <a:off x="8426115" y="4763936"/>
          <a:ext cx="2895600" cy="1940176"/>
        </p:xfrm>
        <a:graphic>
          <a:graphicData uri="http://schemas.openxmlformats.org/drawingml/2006/chart">
            <c:chart xmlns:c="http://schemas.openxmlformats.org/drawingml/2006/chart" xmlns:r="http://schemas.openxmlformats.org/officeDocument/2006/relationships" r:id="rId5"/>
          </a:graphicData>
        </a:graphic>
      </p:graphicFrame>
      <p:sp>
        <p:nvSpPr>
          <p:cNvPr id="9" name="Right Arrow 8"/>
          <p:cNvSpPr/>
          <p:nvPr/>
        </p:nvSpPr>
        <p:spPr>
          <a:xfrm>
            <a:off x="6689557" y="3528519"/>
            <a:ext cx="1905000" cy="609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Arrow 9"/>
          <p:cNvSpPr/>
          <p:nvPr/>
        </p:nvSpPr>
        <p:spPr>
          <a:xfrm>
            <a:off x="6689557" y="1824331"/>
            <a:ext cx="1905000" cy="609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Arrow 10"/>
          <p:cNvSpPr/>
          <p:nvPr/>
        </p:nvSpPr>
        <p:spPr>
          <a:xfrm>
            <a:off x="6689557" y="5232707"/>
            <a:ext cx="1905000" cy="609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5947658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31494"/>
            <a:ext cx="12192000" cy="875411"/>
          </a:xfrm>
        </p:spPr>
        <p:txBody>
          <a:bodyPr>
            <a:normAutofit fontScale="90000"/>
          </a:bodyPr>
          <a:lstStyle/>
          <a:p>
            <a:r>
              <a:rPr lang="en-US" dirty="0"/>
              <a:t>Risk Factors for HIV Infection among MSM</a:t>
            </a:r>
          </a:p>
        </p:txBody>
      </p:sp>
      <p:sp>
        <p:nvSpPr>
          <p:cNvPr id="3" name="Content Placeholder 2"/>
          <p:cNvSpPr>
            <a:spLocks noGrp="1"/>
          </p:cNvSpPr>
          <p:nvPr>
            <p:ph idx="1"/>
          </p:nvPr>
        </p:nvSpPr>
        <p:spPr>
          <a:xfrm>
            <a:off x="415949" y="1106905"/>
            <a:ext cx="11508573" cy="5223420"/>
          </a:xfrm>
        </p:spPr>
        <p:txBody>
          <a:bodyPr>
            <a:noAutofit/>
          </a:bodyPr>
          <a:lstStyle/>
          <a:p>
            <a:r>
              <a:rPr lang="en-US" dirty="0"/>
              <a:t>Four or more male sex partners</a:t>
            </a:r>
          </a:p>
          <a:p>
            <a:r>
              <a:rPr lang="en-US" dirty="0"/>
              <a:t>Unprotected receptive anal intercourse with any HIV serostatus partners</a:t>
            </a:r>
          </a:p>
          <a:p>
            <a:r>
              <a:rPr lang="en-US" dirty="0"/>
              <a:t>Unprotected insertive anal intercourse with HIV-positive partners</a:t>
            </a:r>
          </a:p>
          <a:p>
            <a:r>
              <a:rPr lang="en-US" dirty="0"/>
              <a:t>Amphetamine use</a:t>
            </a:r>
          </a:p>
          <a:p>
            <a:r>
              <a:rPr lang="en-US" dirty="0"/>
              <a:t>Heavy alcohol use</a:t>
            </a:r>
          </a:p>
          <a:p>
            <a:r>
              <a:rPr lang="en-US" dirty="0"/>
              <a:t>Alcohol or drug use before sex</a:t>
            </a:r>
          </a:p>
          <a:p>
            <a:r>
              <a:rPr lang="en-US" dirty="0"/>
              <a:t>Depressive symptoms</a:t>
            </a:r>
          </a:p>
          <a:p>
            <a:r>
              <a:rPr lang="en-US" dirty="0"/>
              <a:t>Gonorrhea</a:t>
            </a:r>
          </a:p>
        </p:txBody>
      </p:sp>
      <p:sp>
        <p:nvSpPr>
          <p:cNvPr id="4" name="TextBox 3"/>
          <p:cNvSpPr txBox="1"/>
          <p:nvPr/>
        </p:nvSpPr>
        <p:spPr>
          <a:xfrm>
            <a:off x="718457" y="6462674"/>
            <a:ext cx="2802956" cy="307777"/>
          </a:xfrm>
          <a:prstGeom prst="rect">
            <a:avLst/>
          </a:prstGeom>
          <a:noFill/>
        </p:spPr>
        <p:txBody>
          <a:bodyPr wrap="square" rtlCol="0">
            <a:spAutoFit/>
          </a:bodyPr>
          <a:lstStyle/>
          <a:p>
            <a:r>
              <a:rPr lang="en-US" sz="1400" dirty="0"/>
              <a:t>SOURCE: </a:t>
            </a:r>
            <a:r>
              <a:rPr lang="en-US" sz="1400" dirty="0" err="1"/>
              <a:t>Koblin</a:t>
            </a:r>
            <a:r>
              <a:rPr lang="en-US" sz="1400" dirty="0"/>
              <a:t> et al., 2006.</a:t>
            </a:r>
          </a:p>
        </p:txBody>
      </p:sp>
      <p:pic>
        <p:nvPicPr>
          <p:cNvPr id="5" name="Content Placeholder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70235" y="3222010"/>
            <a:ext cx="5091293" cy="3394552"/>
          </a:xfrm>
          <a:prstGeom prst="rect">
            <a:avLst/>
          </a:prstGeom>
        </p:spPr>
      </p:pic>
    </p:spTree>
    <p:extLst>
      <p:ext uri="{BB962C8B-B14F-4D97-AF65-F5344CB8AC3E}">
        <p14:creationId xmlns:p14="http://schemas.microsoft.com/office/powerpoint/2010/main" val="890245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par>
                          <p:cTn id="8" fill="hold">
                            <p:stCondLst>
                              <p:cond delay="500"/>
                            </p:stCondLst>
                            <p:childTnLst>
                              <p:par>
                                <p:cTn id="9" presetID="16" presetClass="entr" presetSubtype="21" fill="hold" grpId="0" nodeType="afterEffect">
                                  <p:stCondLst>
                                    <p:cond delay="25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barn(inVertical)">
                                      <p:cBhvr>
                                        <p:cTn id="11" dur="500"/>
                                        <p:tgtEl>
                                          <p:spTgt spid="3">
                                            <p:txEl>
                                              <p:pRg st="1" end="1"/>
                                            </p:txEl>
                                          </p:spTgt>
                                        </p:tgtEl>
                                      </p:cBhvr>
                                    </p:animEffect>
                                  </p:childTnLst>
                                </p:cTn>
                              </p:par>
                            </p:childTnLst>
                          </p:cTn>
                        </p:par>
                        <p:par>
                          <p:cTn id="12" fill="hold">
                            <p:stCondLst>
                              <p:cond delay="1250"/>
                            </p:stCondLst>
                            <p:childTnLst>
                              <p:par>
                                <p:cTn id="13" presetID="16" presetClass="entr" presetSubtype="21" fill="hold" grpId="0" nodeType="afterEffect">
                                  <p:stCondLst>
                                    <p:cond delay="25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barn(inVertical)">
                                      <p:cBhvr>
                                        <p:cTn id="15" dur="500"/>
                                        <p:tgtEl>
                                          <p:spTgt spid="3">
                                            <p:txEl>
                                              <p:pRg st="2" end="2"/>
                                            </p:txEl>
                                          </p:spTgt>
                                        </p:tgtEl>
                                      </p:cBhvr>
                                    </p:animEffect>
                                  </p:childTnLst>
                                </p:cTn>
                              </p:par>
                            </p:childTnLst>
                          </p:cTn>
                        </p:par>
                        <p:par>
                          <p:cTn id="16" fill="hold">
                            <p:stCondLst>
                              <p:cond delay="2000"/>
                            </p:stCondLst>
                            <p:childTnLst>
                              <p:par>
                                <p:cTn id="17" presetID="16" presetClass="entr" presetSubtype="21" fill="hold" grpId="0" nodeType="afterEffect">
                                  <p:stCondLst>
                                    <p:cond delay="25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barn(inVertical)">
                                      <p:cBhvr>
                                        <p:cTn id="19" dur="500"/>
                                        <p:tgtEl>
                                          <p:spTgt spid="3">
                                            <p:txEl>
                                              <p:pRg st="3" end="3"/>
                                            </p:txEl>
                                          </p:spTgt>
                                        </p:tgtEl>
                                      </p:cBhvr>
                                    </p:animEffect>
                                  </p:childTnLst>
                                </p:cTn>
                              </p:par>
                            </p:childTnLst>
                          </p:cTn>
                        </p:par>
                        <p:par>
                          <p:cTn id="20" fill="hold">
                            <p:stCondLst>
                              <p:cond delay="2750"/>
                            </p:stCondLst>
                            <p:childTnLst>
                              <p:par>
                                <p:cTn id="21" presetID="16" presetClass="entr" presetSubtype="21" fill="hold" grpId="0" nodeType="afterEffect">
                                  <p:stCondLst>
                                    <p:cond delay="25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barn(inVertical)">
                                      <p:cBhvr>
                                        <p:cTn id="23" dur="500"/>
                                        <p:tgtEl>
                                          <p:spTgt spid="3">
                                            <p:txEl>
                                              <p:pRg st="4" end="4"/>
                                            </p:txEl>
                                          </p:spTgt>
                                        </p:tgtEl>
                                      </p:cBhvr>
                                    </p:animEffect>
                                  </p:childTnLst>
                                </p:cTn>
                              </p:par>
                            </p:childTnLst>
                          </p:cTn>
                        </p:par>
                        <p:par>
                          <p:cTn id="24" fill="hold">
                            <p:stCondLst>
                              <p:cond delay="3500"/>
                            </p:stCondLst>
                            <p:childTnLst>
                              <p:par>
                                <p:cTn id="25" presetID="16" presetClass="entr" presetSubtype="21" fill="hold" grpId="0" nodeType="afterEffect">
                                  <p:stCondLst>
                                    <p:cond delay="25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barn(inVertical)">
                                      <p:cBhvr>
                                        <p:cTn id="27" dur="500"/>
                                        <p:tgtEl>
                                          <p:spTgt spid="3">
                                            <p:txEl>
                                              <p:pRg st="5" end="5"/>
                                            </p:txEl>
                                          </p:spTgt>
                                        </p:tgtEl>
                                      </p:cBhvr>
                                    </p:animEffect>
                                  </p:childTnLst>
                                </p:cTn>
                              </p:par>
                            </p:childTnLst>
                          </p:cTn>
                        </p:par>
                        <p:par>
                          <p:cTn id="28" fill="hold">
                            <p:stCondLst>
                              <p:cond delay="4250"/>
                            </p:stCondLst>
                            <p:childTnLst>
                              <p:par>
                                <p:cTn id="29" presetID="16" presetClass="entr" presetSubtype="21" fill="hold" grpId="0" nodeType="afterEffect">
                                  <p:stCondLst>
                                    <p:cond delay="25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barn(inVertical)">
                                      <p:cBhvr>
                                        <p:cTn id="31" dur="500"/>
                                        <p:tgtEl>
                                          <p:spTgt spid="3">
                                            <p:txEl>
                                              <p:pRg st="6" end="6"/>
                                            </p:txEl>
                                          </p:spTgt>
                                        </p:tgtEl>
                                      </p:cBhvr>
                                    </p:animEffect>
                                  </p:childTnLst>
                                </p:cTn>
                              </p:par>
                            </p:childTnLst>
                          </p:cTn>
                        </p:par>
                        <p:par>
                          <p:cTn id="32" fill="hold">
                            <p:stCondLst>
                              <p:cond delay="5000"/>
                            </p:stCondLst>
                            <p:childTnLst>
                              <p:par>
                                <p:cTn id="33" presetID="16" presetClass="entr" presetSubtype="21" fill="hold" grpId="0" nodeType="after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barn(inVertical)">
                                      <p:cBhvr>
                                        <p:cTn id="35"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STIs among MSM</a:t>
            </a:r>
          </a:p>
        </p:txBody>
      </p:sp>
      <p:sp>
        <p:nvSpPr>
          <p:cNvPr id="3" name="Content Placeholder 2"/>
          <p:cNvSpPr>
            <a:spLocks noGrp="1"/>
          </p:cNvSpPr>
          <p:nvPr>
            <p:ph idx="1"/>
          </p:nvPr>
        </p:nvSpPr>
        <p:spPr/>
        <p:txBody>
          <a:bodyPr>
            <a:normAutofit fontScale="92500" lnSpcReduction="20000"/>
          </a:bodyPr>
          <a:lstStyle/>
          <a:p>
            <a:r>
              <a:rPr lang="en-US" dirty="0"/>
              <a:t>Estimated incidence of gonorrhea among MSM increased from 1,170 cases per 100,000 MSM in 2010 to </a:t>
            </a:r>
            <a:r>
              <a:rPr lang="en-US" b="1" dirty="0"/>
              <a:t>1,474 cases </a:t>
            </a:r>
            <a:r>
              <a:rPr lang="en-US" dirty="0"/>
              <a:t>per 100,000 MSM in 2013</a:t>
            </a:r>
          </a:p>
          <a:p>
            <a:r>
              <a:rPr lang="en-US" dirty="0"/>
              <a:t>Median site-specific gonorrhea prevalence among those tested in 2015 was </a:t>
            </a:r>
            <a:r>
              <a:rPr lang="en-US" b="1" dirty="0"/>
              <a:t>19%</a:t>
            </a:r>
            <a:r>
              <a:rPr lang="en-US" dirty="0"/>
              <a:t> (range by site: 10.9%-22.7%)</a:t>
            </a:r>
          </a:p>
          <a:p>
            <a:r>
              <a:rPr lang="en-US" dirty="0"/>
              <a:t>Median site-specific chlamydia prevalence in 2015 was </a:t>
            </a:r>
            <a:r>
              <a:rPr lang="en-US" b="1" dirty="0"/>
              <a:t>16%</a:t>
            </a:r>
            <a:r>
              <a:rPr lang="en-US" dirty="0"/>
              <a:t> (range: 11.8%-17.6%).</a:t>
            </a:r>
          </a:p>
          <a:p>
            <a:r>
              <a:rPr lang="en-US" dirty="0"/>
              <a:t>Among MSM presenting with primary and secondary syphilis in 2015, the proportion of those also infected with HIV ranged from </a:t>
            </a:r>
            <a:r>
              <a:rPr lang="en-US" b="1" dirty="0"/>
              <a:t>20.9% in Los Angeles </a:t>
            </a:r>
            <a:r>
              <a:rPr lang="en-US" dirty="0"/>
              <a:t>to </a:t>
            </a:r>
            <a:r>
              <a:rPr lang="en-US" b="1" dirty="0"/>
              <a:t>58.6% in Baltimore</a:t>
            </a:r>
            <a:r>
              <a:rPr lang="en-US" dirty="0"/>
              <a:t>.</a:t>
            </a:r>
          </a:p>
        </p:txBody>
      </p:sp>
    </p:spTree>
    <p:extLst>
      <p:ext uri="{BB962C8B-B14F-4D97-AF65-F5344CB8AC3E}">
        <p14:creationId xmlns:p14="http://schemas.microsoft.com/office/powerpoint/2010/main" val="138254518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68442"/>
            <a:ext cx="12192000" cy="875411"/>
          </a:xfrm>
        </p:spPr>
        <p:txBody>
          <a:bodyPr>
            <a:normAutofit fontScale="90000"/>
          </a:bodyPr>
          <a:lstStyle/>
          <a:p>
            <a:r>
              <a:rPr lang="en-US" dirty="0"/>
              <a:t>HIV Infections among Racial/Ethnic Minorities</a:t>
            </a:r>
          </a:p>
        </p:txBody>
      </p:sp>
      <p:sp>
        <p:nvSpPr>
          <p:cNvPr id="3" name="Content Placeholder 2"/>
          <p:cNvSpPr>
            <a:spLocks noGrp="1"/>
          </p:cNvSpPr>
          <p:nvPr>
            <p:ph idx="1"/>
          </p:nvPr>
        </p:nvSpPr>
        <p:spPr>
          <a:xfrm>
            <a:off x="433137" y="1407695"/>
            <a:ext cx="11129210" cy="2490537"/>
          </a:xfrm>
        </p:spPr>
        <p:txBody>
          <a:bodyPr>
            <a:normAutofit/>
          </a:bodyPr>
          <a:lstStyle/>
          <a:p>
            <a:pPr>
              <a:buNone/>
            </a:pPr>
            <a:r>
              <a:rPr lang="en-US" dirty="0"/>
              <a:t>African American and Latino YMSM are:</a:t>
            </a:r>
          </a:p>
          <a:p>
            <a:pPr>
              <a:buNone/>
            </a:pPr>
            <a:endParaRPr lang="en-US" dirty="0"/>
          </a:p>
          <a:p>
            <a:r>
              <a:rPr lang="en-US" dirty="0"/>
              <a:t>significantly </a:t>
            </a:r>
            <a:r>
              <a:rPr lang="en-US" b="1" i="1" dirty="0"/>
              <a:t>more likely than white YMSM </a:t>
            </a:r>
            <a:r>
              <a:rPr lang="en-US" dirty="0"/>
              <a:t>to be HIV positive</a:t>
            </a:r>
          </a:p>
          <a:p>
            <a:r>
              <a:rPr lang="en-US" dirty="0"/>
              <a:t>more likely to become </a:t>
            </a:r>
            <a:r>
              <a:rPr lang="en-US" b="1" i="1" dirty="0"/>
              <a:t>infected at a younger age</a:t>
            </a:r>
          </a:p>
        </p:txBody>
      </p:sp>
      <p:pic>
        <p:nvPicPr>
          <p:cNvPr id="2355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17456" y="4070685"/>
            <a:ext cx="6260592" cy="2006600"/>
          </a:xfrm>
          <a:prstGeom prst="rect">
            <a:avLst/>
          </a:prstGeom>
          <a:noFill/>
          <a:ln>
            <a:noFill/>
          </a:ln>
          <a:effectLst>
            <a:softEdge rad="127000"/>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4" name="TextBox 3"/>
          <p:cNvSpPr txBox="1"/>
          <p:nvPr/>
        </p:nvSpPr>
        <p:spPr>
          <a:xfrm>
            <a:off x="5747657" y="6550223"/>
            <a:ext cx="5715000" cy="307777"/>
          </a:xfrm>
          <a:prstGeom prst="rect">
            <a:avLst/>
          </a:prstGeom>
          <a:noFill/>
        </p:spPr>
        <p:txBody>
          <a:bodyPr wrap="square" rtlCol="0">
            <a:spAutoFit/>
          </a:bodyPr>
          <a:lstStyle/>
          <a:p>
            <a:r>
              <a:rPr lang="en-US" sz="1400" dirty="0"/>
              <a:t>SOURCES: Feldman, 2010; Millett et al., 2006. </a:t>
            </a:r>
          </a:p>
        </p:txBody>
      </p:sp>
    </p:spTree>
    <p:custDataLst>
      <p:tags r:id="rId1"/>
    </p:custDataLst>
    <p:extLst>
      <p:ext uri="{BB962C8B-B14F-4D97-AF65-F5344CB8AC3E}">
        <p14:creationId xmlns:p14="http://schemas.microsoft.com/office/powerpoint/2010/main" val="3392450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 calcmode="lin" valueType="num">
                                      <p:cBhvr>
                                        <p:cTn id="14"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16" dur="500"/>
                                        <p:tgtEl>
                                          <p:spTgt spid="3">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6"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wipe(down)">
                                      <p:cBhvr>
                                        <p:cTn id="21" dur="580">
                                          <p:stCondLst>
                                            <p:cond delay="0"/>
                                          </p:stCondLst>
                                        </p:cTn>
                                        <p:tgtEl>
                                          <p:spTgt spid="3">
                                            <p:txEl>
                                              <p:pRg st="3" end="3"/>
                                            </p:txEl>
                                          </p:spTgt>
                                        </p:tgtEl>
                                      </p:cBhvr>
                                    </p:animEffect>
                                    <p:anim calcmode="lin" valueType="num">
                                      <p:cBhvr>
                                        <p:cTn id="22" dur="1822" tmFilter="0,0; 0.14,0.36; 0.43,0.73; 0.71,0.91; 1.0,1.0">
                                          <p:stCondLst>
                                            <p:cond delay="0"/>
                                          </p:stCondLst>
                                        </p:cTn>
                                        <p:tgtEl>
                                          <p:spTgt spid="3">
                                            <p:txEl>
                                              <p:pRg st="3" end="3"/>
                                            </p:txEl>
                                          </p:spTgt>
                                        </p:tgtEl>
                                        <p:attrNameLst>
                                          <p:attrName>ppt_x</p:attrName>
                                        </p:attrNameLst>
                                      </p:cBhvr>
                                      <p:tavLst>
                                        <p:tav tm="0">
                                          <p:val>
                                            <p:strVal val="#ppt_x-0.25"/>
                                          </p:val>
                                        </p:tav>
                                        <p:tav tm="100000">
                                          <p:val>
                                            <p:strVal val="#ppt_x"/>
                                          </p:val>
                                        </p:tav>
                                      </p:tavLst>
                                    </p:anim>
                                    <p:anim calcmode="lin" valueType="num">
                                      <p:cBhvr>
                                        <p:cTn id="23" dur="664" tmFilter="0.0,0.0; 0.25,0.07; 0.50,0.2; 0.75,0.467; 1.0,1.0">
                                          <p:stCondLst>
                                            <p:cond delay="0"/>
                                          </p:stCondLst>
                                        </p:cTn>
                                        <p:tgtEl>
                                          <p:spTgt spid="3">
                                            <p:txEl>
                                              <p:pRg st="3" end="3"/>
                                            </p:txEl>
                                          </p:spTgt>
                                        </p:tgtEl>
                                        <p:attrNameLst>
                                          <p:attrName>ppt_y</p:attrName>
                                        </p:attrNameLst>
                                      </p:cBhvr>
                                      <p:tavLst>
                                        <p:tav tm="0" fmla="#ppt_y-sin(pi*$)/3">
                                          <p:val>
                                            <p:fltVal val="0.5"/>
                                          </p:val>
                                        </p:tav>
                                        <p:tav tm="100000">
                                          <p:val>
                                            <p:fltVal val="1"/>
                                          </p:val>
                                        </p:tav>
                                      </p:tavLst>
                                    </p:anim>
                                    <p:anim calcmode="lin" valueType="num">
                                      <p:cBhvr>
                                        <p:cTn id="24" dur="664" tmFilter="0, 0; 0.125,0.2665; 0.25,0.4; 0.375,0.465; 0.5,0.5;  0.625,0.535; 0.75,0.6; 0.875,0.7335; 1,1">
                                          <p:stCondLst>
                                            <p:cond delay="664"/>
                                          </p:stCondLst>
                                        </p:cTn>
                                        <p:tgtEl>
                                          <p:spTgt spid="3">
                                            <p:txEl>
                                              <p:pRg st="3" end="3"/>
                                            </p:txEl>
                                          </p:spTgt>
                                        </p:tgtEl>
                                        <p:attrNameLst>
                                          <p:attrName>ppt_y</p:attrName>
                                        </p:attrNameLst>
                                      </p:cBhvr>
                                      <p:tavLst>
                                        <p:tav tm="0" fmla="#ppt_y-sin(pi*$)/9">
                                          <p:val>
                                            <p:fltVal val="0"/>
                                          </p:val>
                                        </p:tav>
                                        <p:tav tm="100000">
                                          <p:val>
                                            <p:fltVal val="1"/>
                                          </p:val>
                                        </p:tav>
                                      </p:tavLst>
                                    </p:anim>
                                    <p:anim calcmode="lin" valueType="num">
                                      <p:cBhvr>
                                        <p:cTn id="25" dur="332" tmFilter="0, 0; 0.125,0.2665; 0.25,0.4; 0.375,0.465; 0.5,0.5;  0.625,0.535; 0.75,0.6; 0.875,0.7335; 1,1">
                                          <p:stCondLst>
                                            <p:cond delay="1324"/>
                                          </p:stCondLst>
                                        </p:cTn>
                                        <p:tgtEl>
                                          <p:spTgt spid="3">
                                            <p:txEl>
                                              <p:pRg st="3" end="3"/>
                                            </p:txEl>
                                          </p:spTgt>
                                        </p:tgtEl>
                                        <p:attrNameLst>
                                          <p:attrName>ppt_y</p:attrName>
                                        </p:attrNameLst>
                                      </p:cBhvr>
                                      <p:tavLst>
                                        <p:tav tm="0" fmla="#ppt_y-sin(pi*$)/27">
                                          <p:val>
                                            <p:fltVal val="0"/>
                                          </p:val>
                                        </p:tav>
                                        <p:tav tm="100000">
                                          <p:val>
                                            <p:fltVal val="1"/>
                                          </p:val>
                                        </p:tav>
                                      </p:tavLst>
                                    </p:anim>
                                    <p:anim calcmode="lin" valueType="num">
                                      <p:cBhvr>
                                        <p:cTn id="26" dur="164" tmFilter="0, 0; 0.125,0.2665; 0.25,0.4; 0.375,0.465; 0.5,0.5;  0.625,0.535; 0.75,0.6; 0.875,0.7335; 1,1">
                                          <p:stCondLst>
                                            <p:cond delay="1656"/>
                                          </p:stCondLst>
                                        </p:cTn>
                                        <p:tgtEl>
                                          <p:spTgt spid="3">
                                            <p:txEl>
                                              <p:pRg st="3" end="3"/>
                                            </p:txEl>
                                          </p:spTgt>
                                        </p:tgtEl>
                                        <p:attrNameLst>
                                          <p:attrName>ppt_y</p:attrName>
                                        </p:attrNameLst>
                                      </p:cBhvr>
                                      <p:tavLst>
                                        <p:tav tm="0" fmla="#ppt_y-sin(pi*$)/81">
                                          <p:val>
                                            <p:fltVal val="0"/>
                                          </p:val>
                                        </p:tav>
                                        <p:tav tm="100000">
                                          <p:val>
                                            <p:fltVal val="1"/>
                                          </p:val>
                                        </p:tav>
                                      </p:tavLst>
                                    </p:anim>
                                    <p:animScale>
                                      <p:cBhvr>
                                        <p:cTn id="27" dur="26">
                                          <p:stCondLst>
                                            <p:cond delay="650"/>
                                          </p:stCondLst>
                                        </p:cTn>
                                        <p:tgtEl>
                                          <p:spTgt spid="3">
                                            <p:txEl>
                                              <p:pRg st="3" end="3"/>
                                            </p:txEl>
                                          </p:spTgt>
                                        </p:tgtEl>
                                      </p:cBhvr>
                                      <p:to x="100000" y="60000"/>
                                    </p:animScale>
                                    <p:animScale>
                                      <p:cBhvr>
                                        <p:cTn id="28" dur="166" decel="50000">
                                          <p:stCondLst>
                                            <p:cond delay="676"/>
                                          </p:stCondLst>
                                        </p:cTn>
                                        <p:tgtEl>
                                          <p:spTgt spid="3">
                                            <p:txEl>
                                              <p:pRg st="3" end="3"/>
                                            </p:txEl>
                                          </p:spTgt>
                                        </p:tgtEl>
                                      </p:cBhvr>
                                      <p:to x="100000" y="100000"/>
                                    </p:animScale>
                                    <p:animScale>
                                      <p:cBhvr>
                                        <p:cTn id="29" dur="26">
                                          <p:stCondLst>
                                            <p:cond delay="1312"/>
                                          </p:stCondLst>
                                        </p:cTn>
                                        <p:tgtEl>
                                          <p:spTgt spid="3">
                                            <p:txEl>
                                              <p:pRg st="3" end="3"/>
                                            </p:txEl>
                                          </p:spTgt>
                                        </p:tgtEl>
                                      </p:cBhvr>
                                      <p:to x="100000" y="80000"/>
                                    </p:animScale>
                                    <p:animScale>
                                      <p:cBhvr>
                                        <p:cTn id="30" dur="166" decel="50000">
                                          <p:stCondLst>
                                            <p:cond delay="1338"/>
                                          </p:stCondLst>
                                        </p:cTn>
                                        <p:tgtEl>
                                          <p:spTgt spid="3">
                                            <p:txEl>
                                              <p:pRg st="3" end="3"/>
                                            </p:txEl>
                                          </p:spTgt>
                                        </p:tgtEl>
                                      </p:cBhvr>
                                      <p:to x="100000" y="100000"/>
                                    </p:animScale>
                                    <p:animScale>
                                      <p:cBhvr>
                                        <p:cTn id="31" dur="26">
                                          <p:stCondLst>
                                            <p:cond delay="1642"/>
                                          </p:stCondLst>
                                        </p:cTn>
                                        <p:tgtEl>
                                          <p:spTgt spid="3">
                                            <p:txEl>
                                              <p:pRg st="3" end="3"/>
                                            </p:txEl>
                                          </p:spTgt>
                                        </p:tgtEl>
                                      </p:cBhvr>
                                      <p:to x="100000" y="90000"/>
                                    </p:animScale>
                                    <p:animScale>
                                      <p:cBhvr>
                                        <p:cTn id="32" dur="166" decel="50000">
                                          <p:stCondLst>
                                            <p:cond delay="1668"/>
                                          </p:stCondLst>
                                        </p:cTn>
                                        <p:tgtEl>
                                          <p:spTgt spid="3">
                                            <p:txEl>
                                              <p:pRg st="3" end="3"/>
                                            </p:txEl>
                                          </p:spTgt>
                                        </p:tgtEl>
                                      </p:cBhvr>
                                      <p:to x="100000" y="100000"/>
                                    </p:animScale>
                                    <p:animScale>
                                      <p:cBhvr>
                                        <p:cTn id="33" dur="26">
                                          <p:stCondLst>
                                            <p:cond delay="1808"/>
                                          </p:stCondLst>
                                        </p:cTn>
                                        <p:tgtEl>
                                          <p:spTgt spid="3">
                                            <p:txEl>
                                              <p:pRg st="3" end="3"/>
                                            </p:txEl>
                                          </p:spTgt>
                                        </p:tgtEl>
                                      </p:cBhvr>
                                      <p:to x="100000" y="95000"/>
                                    </p:animScale>
                                    <p:animScale>
                                      <p:cBhvr>
                                        <p:cTn id="34" dur="166" decel="50000">
                                          <p:stCondLst>
                                            <p:cond delay="1834"/>
                                          </p:stCondLst>
                                        </p:cTn>
                                        <p:tgtEl>
                                          <p:spTgt spid="3">
                                            <p:txEl>
                                              <p:pRg st="3" end="3"/>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1737" y="625642"/>
            <a:ext cx="10744200" cy="5438273"/>
          </a:xfrm>
        </p:spPr>
        <p:txBody>
          <a:bodyPr>
            <a:normAutofit/>
          </a:bodyPr>
          <a:lstStyle/>
          <a:p>
            <a:r>
              <a:rPr lang="en-US" dirty="0"/>
              <a:t>Why are African American and Hispanic/Latino YMSM disproportionately impacted by HIV?</a:t>
            </a:r>
            <a:br>
              <a:rPr lang="en-US" dirty="0"/>
            </a:br>
            <a:r>
              <a:rPr lang="en-US" dirty="0"/>
              <a:t/>
            </a:r>
            <a:br>
              <a:rPr lang="en-US" dirty="0"/>
            </a:br>
            <a:r>
              <a:rPr lang="en-US" i="1" dirty="0"/>
              <a:t>What are some possible hypotheses?</a:t>
            </a:r>
          </a:p>
        </p:txBody>
      </p:sp>
    </p:spTree>
    <p:extLst>
      <p:ext uri="{BB962C8B-B14F-4D97-AF65-F5344CB8AC3E}">
        <p14:creationId xmlns:p14="http://schemas.microsoft.com/office/powerpoint/2010/main" val="21958301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2095340" y="381000"/>
            <a:ext cx="8001000" cy="838200"/>
          </a:xfrm>
          <a:prstGeom prst="roundRect">
            <a:avLst/>
          </a:prstGeom>
          <a:gradFill flip="none" rotWithShape="1">
            <a:gsLst>
              <a:gs pos="0">
                <a:schemeClr val="tx1"/>
              </a:gs>
              <a:gs pos="100000">
                <a:schemeClr val="accent1">
                  <a:lumMod val="50000"/>
                </a:schemeClr>
              </a:gs>
            </a:gsLst>
            <a:lin ang="5400000" scaled="1"/>
            <a:tileRect/>
          </a:gradFill>
          <a:ln>
            <a:noFill/>
          </a:ln>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bg1"/>
                </a:solidFill>
              </a:rPr>
              <a:t>YMSM+LGBT </a:t>
            </a:r>
            <a:r>
              <a:rPr lang="en-US" sz="4000" dirty="0" err="1">
                <a:solidFill>
                  <a:schemeClr val="bg1"/>
                </a:solidFill>
              </a:rPr>
              <a:t>CoE</a:t>
            </a:r>
            <a:endParaRPr lang="en-US" sz="4000" dirty="0">
              <a:solidFill>
                <a:schemeClr val="bg1"/>
              </a:solidFill>
            </a:endParaRPr>
          </a:p>
        </p:txBody>
      </p:sp>
      <p:cxnSp>
        <p:nvCxnSpPr>
          <p:cNvPr id="10" name="Straight Connector 9"/>
          <p:cNvCxnSpPr>
            <a:stCxn id="6" idx="2"/>
            <a:endCxn id="8" idx="0"/>
          </p:cNvCxnSpPr>
          <p:nvPr/>
        </p:nvCxnSpPr>
        <p:spPr>
          <a:xfrm>
            <a:off x="6095840" y="1219201"/>
            <a:ext cx="0" cy="235403"/>
          </a:xfrm>
          <a:prstGeom prst="line">
            <a:avLst/>
          </a:prstGeom>
          <a:ln w="38100">
            <a:gradFill>
              <a:gsLst>
                <a:gs pos="0">
                  <a:schemeClr val="tx1"/>
                </a:gs>
                <a:gs pos="100000">
                  <a:schemeClr val="accent1">
                    <a:lumMod val="50000"/>
                  </a:schemeClr>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24" name="Elbow Connector 23"/>
          <p:cNvCxnSpPr>
            <a:stCxn id="6" idx="2"/>
            <a:endCxn id="12" idx="0"/>
          </p:cNvCxnSpPr>
          <p:nvPr/>
        </p:nvCxnSpPr>
        <p:spPr>
          <a:xfrm rot="5400000">
            <a:off x="3974567" y="787933"/>
            <a:ext cx="1690006" cy="2552540"/>
          </a:xfrm>
          <a:prstGeom prst="bentConnector3">
            <a:avLst>
              <a:gd name="adj1" fmla="val 50000"/>
            </a:avLst>
          </a:prstGeom>
          <a:ln w="38100">
            <a:gradFill flip="none" rotWithShape="1">
              <a:gsLst>
                <a:gs pos="0">
                  <a:schemeClr val="tx1"/>
                </a:gs>
                <a:gs pos="100000">
                  <a:schemeClr val="accent1">
                    <a:lumMod val="75000"/>
                  </a:schemeClr>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28" name="Elbow Connector 27"/>
          <p:cNvCxnSpPr>
            <a:stCxn id="13" idx="0"/>
            <a:endCxn id="6" idx="2"/>
          </p:cNvCxnSpPr>
          <p:nvPr/>
        </p:nvCxnSpPr>
        <p:spPr>
          <a:xfrm rot="16200000" flipV="1">
            <a:off x="6559386" y="755655"/>
            <a:ext cx="1690005" cy="2617096"/>
          </a:xfrm>
          <a:prstGeom prst="bentConnector3">
            <a:avLst>
              <a:gd name="adj1" fmla="val 50000"/>
            </a:avLst>
          </a:prstGeom>
          <a:ln w="38100">
            <a:gradFill flip="none" rotWithShape="1">
              <a:gsLst>
                <a:gs pos="0">
                  <a:schemeClr val="tx1"/>
                </a:gs>
                <a:gs pos="100000">
                  <a:schemeClr val="accent1">
                    <a:lumMod val="75000"/>
                  </a:schemeClr>
                </a:gs>
              </a:gsLst>
              <a:lin ang="16200000" scaled="1"/>
              <a:tileRect/>
            </a:gradFill>
          </a:ln>
        </p:spPr>
        <p:style>
          <a:lnRef idx="1">
            <a:schemeClr val="accent1"/>
          </a:lnRef>
          <a:fillRef idx="0">
            <a:schemeClr val="accent1"/>
          </a:fillRef>
          <a:effectRef idx="0">
            <a:schemeClr val="accent1"/>
          </a:effectRef>
          <a:fontRef idx="minor">
            <a:schemeClr val="tx1"/>
          </a:fontRef>
        </p:style>
      </p:cxnSp>
      <p:sp>
        <p:nvSpPr>
          <p:cNvPr id="8" name="Rounded Rectangle 7"/>
          <p:cNvSpPr/>
          <p:nvPr/>
        </p:nvSpPr>
        <p:spPr>
          <a:xfrm>
            <a:off x="4266880" y="1454603"/>
            <a:ext cx="3657920" cy="1219200"/>
          </a:xfrm>
          <a:prstGeom prst="roundRect">
            <a:avLst/>
          </a:prstGeom>
          <a:gradFill>
            <a:gsLst>
              <a:gs pos="0">
                <a:schemeClr val="accent1">
                  <a:lumMod val="50000"/>
                </a:schemeClr>
              </a:gs>
              <a:gs pos="100000">
                <a:schemeClr val="accent1">
                  <a:lumMod val="75000"/>
                </a:schemeClr>
              </a:gs>
            </a:gsLst>
            <a:lin ang="5400000" scaled="1"/>
          </a:gradFill>
          <a:ln>
            <a:noFill/>
          </a:ln>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Pacific Southwest ATTC</a:t>
            </a:r>
          </a:p>
          <a:p>
            <a:pPr algn="ctr"/>
            <a:r>
              <a:rPr lang="en-US" sz="1600" b="1" dirty="0"/>
              <a:t>UCLA ISAP</a:t>
            </a:r>
          </a:p>
          <a:p>
            <a:pPr algn="ctr"/>
            <a:r>
              <a:rPr lang="en-US" sz="1600" dirty="0"/>
              <a:t>Tom Freese, </a:t>
            </a:r>
            <a:br>
              <a:rPr lang="en-US" sz="1600" dirty="0"/>
            </a:br>
            <a:r>
              <a:rPr lang="en-US" sz="1600" dirty="0"/>
              <a:t>Brandy Oeser,  Beth Rutkowski</a:t>
            </a:r>
          </a:p>
        </p:txBody>
      </p:sp>
      <p:cxnSp>
        <p:nvCxnSpPr>
          <p:cNvPr id="35" name="Elbow Connector 34"/>
          <p:cNvCxnSpPr>
            <a:stCxn id="8" idx="2"/>
            <a:endCxn id="30" idx="3"/>
          </p:cNvCxnSpPr>
          <p:nvPr/>
        </p:nvCxnSpPr>
        <p:spPr>
          <a:xfrm rot="5400000">
            <a:off x="4470427" y="3342410"/>
            <a:ext cx="2294020" cy="956807"/>
          </a:xfrm>
          <a:prstGeom prst="bentConnector2">
            <a:avLst/>
          </a:prstGeom>
          <a:ln w="19050">
            <a:gradFill flip="none" rotWithShape="1">
              <a:gsLst>
                <a:gs pos="0">
                  <a:schemeClr val="accent1">
                    <a:lumMod val="75000"/>
                  </a:schemeClr>
                </a:gs>
                <a:gs pos="100000">
                  <a:srgbClr val="7CA1CE"/>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40" name="Elbow Connector 39"/>
          <p:cNvCxnSpPr>
            <a:stCxn id="31" idx="1"/>
            <a:endCxn id="8" idx="2"/>
          </p:cNvCxnSpPr>
          <p:nvPr/>
        </p:nvCxnSpPr>
        <p:spPr>
          <a:xfrm rot="10800000">
            <a:off x="6095841" y="2673803"/>
            <a:ext cx="967287" cy="2294020"/>
          </a:xfrm>
          <a:prstGeom prst="bentConnector2">
            <a:avLst/>
          </a:prstGeom>
          <a:ln w="19050">
            <a:gradFill flip="none" rotWithShape="1">
              <a:gsLst>
                <a:gs pos="0">
                  <a:schemeClr val="accent1">
                    <a:lumMod val="75000"/>
                  </a:schemeClr>
                </a:gs>
                <a:gs pos="100000">
                  <a:srgbClr val="7CA1CE"/>
                </a:gs>
              </a:gsLst>
              <a:lin ang="16200000" scaled="1"/>
              <a:tileRect/>
            </a:gra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a:off x="4648040" y="2087496"/>
            <a:ext cx="2895600" cy="0"/>
          </a:xfrm>
          <a:prstGeom prst="line">
            <a:avLst/>
          </a:prstGeom>
          <a:ln>
            <a:prstDash val="dashDot"/>
          </a:ln>
        </p:spPr>
        <p:style>
          <a:lnRef idx="1">
            <a:schemeClr val="accent1"/>
          </a:lnRef>
          <a:fillRef idx="0">
            <a:schemeClr val="accent1"/>
          </a:fillRef>
          <a:effectRef idx="0">
            <a:schemeClr val="accent1"/>
          </a:effectRef>
          <a:fontRef idx="minor">
            <a:schemeClr val="tx1"/>
          </a:fontRef>
        </p:style>
      </p:cxnSp>
      <p:sp>
        <p:nvSpPr>
          <p:cNvPr id="30" name="Rounded Rectangle 29"/>
          <p:cNvSpPr/>
          <p:nvPr/>
        </p:nvSpPr>
        <p:spPr>
          <a:xfrm>
            <a:off x="1810887" y="4448030"/>
            <a:ext cx="3328146" cy="1039586"/>
          </a:xfrm>
          <a:prstGeom prst="roundRect">
            <a:avLst/>
          </a:prstGeom>
          <a:gradFill>
            <a:gsLst>
              <a:gs pos="0">
                <a:srgbClr val="4476B2"/>
              </a:gs>
              <a:gs pos="100000">
                <a:schemeClr val="accent1">
                  <a:lumMod val="60000"/>
                  <a:lumOff val="40000"/>
                </a:schemeClr>
              </a:gs>
            </a:gsLst>
            <a:lin ang="5400000" scaled="1"/>
          </a:gradFill>
          <a:ln>
            <a:noFill/>
          </a:ln>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National Hispanic and Latino ATTC </a:t>
            </a:r>
            <a:r>
              <a:rPr lang="en-US" sz="1600" dirty="0"/>
              <a:t/>
            </a:r>
            <a:br>
              <a:rPr lang="en-US" sz="1600" dirty="0"/>
            </a:br>
            <a:r>
              <a:rPr lang="en-US" sz="1400" dirty="0"/>
              <a:t>Universidad Central del Caribe, Bayamon, Puerto Rico</a:t>
            </a:r>
          </a:p>
          <a:p>
            <a:pPr algn="ctr"/>
            <a:endParaRPr lang="en-US" sz="1600" dirty="0"/>
          </a:p>
        </p:txBody>
      </p:sp>
      <p:sp>
        <p:nvSpPr>
          <p:cNvPr id="31" name="Rounded Rectangle 30"/>
          <p:cNvSpPr/>
          <p:nvPr/>
        </p:nvSpPr>
        <p:spPr>
          <a:xfrm>
            <a:off x="7063127" y="4448030"/>
            <a:ext cx="3328146" cy="1039586"/>
          </a:xfrm>
          <a:prstGeom prst="roundRect">
            <a:avLst/>
          </a:prstGeom>
          <a:gradFill>
            <a:gsLst>
              <a:gs pos="0">
                <a:srgbClr val="4476B2"/>
              </a:gs>
              <a:gs pos="100000">
                <a:schemeClr val="accent1">
                  <a:lumMod val="60000"/>
                  <a:lumOff val="40000"/>
                </a:schemeClr>
              </a:gs>
            </a:gsLst>
            <a:lin ang="5400000" scaled="1"/>
          </a:gradFill>
          <a:ln>
            <a:noFill/>
          </a:ln>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Charles R. Drew University </a:t>
            </a:r>
            <a:br>
              <a:rPr lang="en-US" sz="1600" b="1" dirty="0"/>
            </a:br>
            <a:r>
              <a:rPr lang="en-US" sz="1400" dirty="0"/>
              <a:t>An Historically Black Graduate Institution and Hispanic-Serving Health </a:t>
            </a:r>
            <a:br>
              <a:rPr lang="en-US" sz="1400" dirty="0"/>
            </a:br>
            <a:r>
              <a:rPr lang="en-US" sz="1400" dirty="0"/>
              <a:t>Professional Schools</a:t>
            </a:r>
          </a:p>
        </p:txBody>
      </p:sp>
      <p:sp>
        <p:nvSpPr>
          <p:cNvPr id="12" name="Rounded Rectangle 11"/>
          <p:cNvSpPr/>
          <p:nvPr/>
        </p:nvSpPr>
        <p:spPr>
          <a:xfrm>
            <a:off x="1515979" y="2909206"/>
            <a:ext cx="4054642" cy="1494352"/>
          </a:xfrm>
          <a:prstGeom prst="roundRect">
            <a:avLst/>
          </a:prstGeom>
          <a:gradFill>
            <a:gsLst>
              <a:gs pos="0">
                <a:schemeClr val="accent1">
                  <a:lumMod val="50000"/>
                </a:schemeClr>
              </a:gs>
              <a:gs pos="100000">
                <a:srgbClr val="4476B2"/>
              </a:gs>
            </a:gsLst>
            <a:lin ang="5400000" scaled="1"/>
          </a:gradFill>
          <a:ln>
            <a:noFill/>
          </a:ln>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ea typeface="Calibri"/>
                <a:cs typeface="Times New Roman"/>
              </a:rPr>
              <a:t>National American Indian and Alaska Native ATTC </a:t>
            </a:r>
          </a:p>
          <a:p>
            <a:pPr algn="ctr"/>
            <a:r>
              <a:rPr lang="en-US" sz="1600" b="1" dirty="0">
                <a:ea typeface="Calibri"/>
                <a:cs typeface="Times New Roman"/>
              </a:rPr>
              <a:t>University of Iowa</a:t>
            </a:r>
          </a:p>
          <a:p>
            <a:pPr algn="ctr"/>
            <a:r>
              <a:rPr lang="en-US" sz="1600" dirty="0">
                <a:cs typeface="Times New Roman"/>
              </a:rPr>
              <a:t>Anne Helene Skinstad, </a:t>
            </a:r>
          </a:p>
          <a:p>
            <a:pPr algn="ctr"/>
            <a:r>
              <a:rPr lang="en-US" sz="1600" dirty="0">
                <a:cs typeface="Times New Roman"/>
              </a:rPr>
              <a:t>Matt Ignacio, Lena Thompson</a:t>
            </a:r>
            <a:endParaRPr lang="en-US" sz="1600" dirty="0"/>
          </a:p>
        </p:txBody>
      </p:sp>
      <p:sp>
        <p:nvSpPr>
          <p:cNvPr id="13" name="Rounded Rectangle 12"/>
          <p:cNvSpPr/>
          <p:nvPr/>
        </p:nvSpPr>
        <p:spPr>
          <a:xfrm>
            <a:off x="6717767" y="2909205"/>
            <a:ext cx="3990338" cy="1506384"/>
          </a:xfrm>
          <a:prstGeom prst="roundRect">
            <a:avLst/>
          </a:prstGeom>
          <a:gradFill>
            <a:gsLst>
              <a:gs pos="0">
                <a:schemeClr val="accent1">
                  <a:lumMod val="50000"/>
                </a:schemeClr>
              </a:gs>
              <a:gs pos="100000">
                <a:srgbClr val="4476B2"/>
              </a:gs>
            </a:gsLst>
            <a:lin ang="5400000" scaled="1"/>
          </a:gradFill>
          <a:ln>
            <a:noFill/>
          </a:ln>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ea typeface="Calibri"/>
                <a:cs typeface="Times New Roman"/>
              </a:rPr>
              <a:t>Northeast and Caribbean ATTC</a:t>
            </a:r>
            <a:endParaRPr lang="en-US" sz="2000" b="1" dirty="0"/>
          </a:p>
          <a:p>
            <a:pPr algn="ctr"/>
            <a:r>
              <a:rPr lang="en-US" sz="1600" b="1" dirty="0"/>
              <a:t>NDRI</a:t>
            </a:r>
          </a:p>
          <a:p>
            <a:pPr algn="ctr"/>
            <a:r>
              <a:rPr lang="en-US" sz="1600" dirty="0"/>
              <a:t>Mike Chaple and Paul Warren</a:t>
            </a:r>
          </a:p>
        </p:txBody>
      </p:sp>
      <p:cxnSp>
        <p:nvCxnSpPr>
          <p:cNvPr id="77" name="Straight Connector 76"/>
          <p:cNvCxnSpPr/>
          <p:nvPr/>
        </p:nvCxnSpPr>
        <p:spPr>
          <a:xfrm>
            <a:off x="2171540" y="3581400"/>
            <a:ext cx="2895600" cy="0"/>
          </a:xfrm>
          <a:prstGeom prst="line">
            <a:avLst/>
          </a:prstGeom>
          <a:ln>
            <a:prstDash val="dashDot"/>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a:off x="7098927" y="3429000"/>
            <a:ext cx="2895600" cy="0"/>
          </a:xfrm>
          <a:prstGeom prst="line">
            <a:avLst/>
          </a:prstGeom>
          <a:ln>
            <a:prstDash val="dashDot"/>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a:off x="2385172" y="4686620"/>
            <a:ext cx="2468336" cy="0"/>
          </a:xfrm>
          <a:prstGeom prst="line">
            <a:avLst/>
          </a:prstGeom>
          <a:ln>
            <a:solidFill>
              <a:srgbClr val="376091"/>
            </a:solidFill>
            <a:prstDash val="dashDot"/>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7312559" y="4686620"/>
            <a:ext cx="2468336" cy="0"/>
          </a:xfrm>
          <a:prstGeom prst="line">
            <a:avLst/>
          </a:prstGeom>
          <a:ln>
            <a:solidFill>
              <a:srgbClr val="376091"/>
            </a:solidFill>
            <a:prstDash val="dashDot"/>
          </a:ln>
        </p:spPr>
        <p:style>
          <a:lnRef idx="1">
            <a:schemeClr val="accent1"/>
          </a:lnRef>
          <a:fillRef idx="0">
            <a:schemeClr val="accent1"/>
          </a:fillRef>
          <a:effectRef idx="0">
            <a:schemeClr val="accent1"/>
          </a:effectRef>
          <a:fontRef idx="minor">
            <a:schemeClr val="tx1"/>
          </a:fontRef>
        </p:style>
      </p:cxnSp>
      <p:sp>
        <p:nvSpPr>
          <p:cNvPr id="19" name="Rounded Rectangle 18"/>
          <p:cNvSpPr/>
          <p:nvPr/>
        </p:nvSpPr>
        <p:spPr>
          <a:xfrm>
            <a:off x="2590482" y="5791200"/>
            <a:ext cx="7010718" cy="810986"/>
          </a:xfrm>
          <a:prstGeom prst="roundRect">
            <a:avLst/>
          </a:prstGeom>
          <a:gradFill>
            <a:gsLst>
              <a:gs pos="0">
                <a:srgbClr val="4476B2"/>
              </a:gs>
              <a:gs pos="100000">
                <a:schemeClr val="accent1">
                  <a:lumMod val="60000"/>
                  <a:lumOff val="40000"/>
                </a:schemeClr>
              </a:gs>
            </a:gsLst>
            <a:lin ang="5400000" scaled="1"/>
          </a:gradFill>
          <a:ln>
            <a:noFill/>
          </a:ln>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The ATTC Network</a:t>
            </a:r>
          </a:p>
          <a:p>
            <a:pPr algn="ctr"/>
            <a:endParaRPr lang="en-US" sz="1050" b="1" dirty="0"/>
          </a:p>
          <a:p>
            <a:pPr algn="ctr"/>
            <a:r>
              <a:rPr lang="en-US" sz="1400" dirty="0"/>
              <a:t>Participation at the discretion of each center</a:t>
            </a:r>
          </a:p>
        </p:txBody>
      </p:sp>
      <p:cxnSp>
        <p:nvCxnSpPr>
          <p:cNvPr id="23" name="Elbow Connector 22"/>
          <p:cNvCxnSpPr>
            <a:stCxn id="19" idx="0"/>
            <a:endCxn id="8" idx="2"/>
          </p:cNvCxnSpPr>
          <p:nvPr/>
        </p:nvCxnSpPr>
        <p:spPr>
          <a:xfrm rot="16200000" flipV="1">
            <a:off x="4537144" y="4232502"/>
            <a:ext cx="3117397" cy="1"/>
          </a:xfrm>
          <a:prstGeom prst="bentConnector3">
            <a:avLst>
              <a:gd name="adj1" fmla="val 50000"/>
            </a:avLst>
          </a:prstGeom>
          <a:ln w="38100" cap="rnd">
            <a:gradFill flip="none" rotWithShape="1">
              <a:gsLst>
                <a:gs pos="0">
                  <a:schemeClr val="accent1">
                    <a:lumMod val="75000"/>
                  </a:schemeClr>
                </a:gs>
                <a:gs pos="100000">
                  <a:srgbClr val="7CA1CE"/>
                </a:gs>
              </a:gsLst>
              <a:lin ang="10800000" scaled="1"/>
              <a:tileRect/>
            </a:gradFill>
            <a:prstDash val="sysDot"/>
            <a:round/>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4648041" y="6139864"/>
            <a:ext cx="2895600" cy="0"/>
          </a:xfrm>
          <a:prstGeom prst="line">
            <a:avLst/>
          </a:prstGeom>
          <a:ln>
            <a:solidFill>
              <a:srgbClr val="376091"/>
            </a:solidFill>
            <a:prstDash val="dash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77621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up)">
                                      <p:cBhvr>
                                        <p:cTn id="12" dur="500"/>
                                        <p:tgtEl>
                                          <p:spTgt spid="10"/>
                                        </p:tgtEl>
                                      </p:cBhvr>
                                    </p:animEffect>
                                  </p:childTnLst>
                                </p:cTn>
                              </p:par>
                            </p:childTnLst>
                          </p:cTn>
                        </p:par>
                        <p:par>
                          <p:cTn id="13" fill="hold">
                            <p:stCondLst>
                              <p:cond delay="500"/>
                            </p:stCondLst>
                            <p:childTnLst>
                              <p:par>
                                <p:cTn id="14" presetID="22" presetClass="entr" presetSubtype="1"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up)">
                                      <p:cBhvr>
                                        <p:cTn id="16" dur="500"/>
                                        <p:tgtEl>
                                          <p:spTgt spid="8"/>
                                        </p:tgtEl>
                                      </p:cBhvr>
                                    </p:animEffect>
                                  </p:childTnLst>
                                </p:cTn>
                              </p:par>
                              <p:par>
                                <p:cTn id="17" presetID="22" presetClass="entr" presetSubtype="4" fill="hold" nodeType="withEffect">
                                  <p:stCondLst>
                                    <p:cond delay="0"/>
                                  </p:stCondLst>
                                  <p:childTnLst>
                                    <p:set>
                                      <p:cBhvr>
                                        <p:cTn id="18" dur="1" fill="hold">
                                          <p:stCondLst>
                                            <p:cond delay="0"/>
                                          </p:stCondLst>
                                        </p:cTn>
                                        <p:tgtEl>
                                          <p:spTgt spid="76"/>
                                        </p:tgtEl>
                                        <p:attrNameLst>
                                          <p:attrName>style.visibility</p:attrName>
                                        </p:attrNameLst>
                                      </p:cBhvr>
                                      <p:to>
                                        <p:strVal val="visible"/>
                                      </p:to>
                                    </p:set>
                                    <p:animEffect transition="in" filter="wipe(down)">
                                      <p:cBhvr>
                                        <p:cTn id="19" dur="500"/>
                                        <p:tgtEl>
                                          <p:spTgt spid="7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wipe(up)">
                                      <p:cBhvr>
                                        <p:cTn id="24" dur="500"/>
                                        <p:tgtEl>
                                          <p:spTgt spid="24"/>
                                        </p:tgtEl>
                                      </p:cBhvr>
                                    </p:animEffect>
                                  </p:childTnLst>
                                </p:cTn>
                              </p:par>
                              <p:par>
                                <p:cTn id="25" presetID="22" presetClass="entr" presetSubtype="1" fill="hold" nodeType="with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wipe(up)">
                                      <p:cBhvr>
                                        <p:cTn id="27" dur="500"/>
                                        <p:tgtEl>
                                          <p:spTgt spid="28"/>
                                        </p:tgtEl>
                                      </p:cBhvr>
                                    </p:animEffect>
                                  </p:childTnLst>
                                </p:cTn>
                              </p:par>
                            </p:childTnLst>
                          </p:cTn>
                        </p:par>
                        <p:par>
                          <p:cTn id="28" fill="hold">
                            <p:stCondLst>
                              <p:cond delay="500"/>
                            </p:stCondLst>
                            <p:childTnLst>
                              <p:par>
                                <p:cTn id="29" presetID="22" presetClass="entr" presetSubtype="1" fill="hold" grpId="0" nodeType="after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ipe(up)">
                                      <p:cBhvr>
                                        <p:cTn id="31" dur="500"/>
                                        <p:tgtEl>
                                          <p:spTgt spid="12"/>
                                        </p:tgtEl>
                                      </p:cBhvr>
                                    </p:animEffect>
                                  </p:childTnLst>
                                </p:cTn>
                              </p:par>
                              <p:par>
                                <p:cTn id="32" presetID="22" presetClass="entr" presetSubtype="1"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wipe(up)">
                                      <p:cBhvr>
                                        <p:cTn id="34" dur="500"/>
                                        <p:tgtEl>
                                          <p:spTgt spid="13"/>
                                        </p:tgtEl>
                                      </p:cBhvr>
                                    </p:animEffect>
                                  </p:childTnLst>
                                </p:cTn>
                              </p:par>
                              <p:par>
                                <p:cTn id="35" presetID="22" presetClass="entr" presetSubtype="1" fill="hold" nodeType="withEffect">
                                  <p:stCondLst>
                                    <p:cond delay="0"/>
                                  </p:stCondLst>
                                  <p:childTnLst>
                                    <p:set>
                                      <p:cBhvr>
                                        <p:cTn id="36" dur="1" fill="hold">
                                          <p:stCondLst>
                                            <p:cond delay="0"/>
                                          </p:stCondLst>
                                        </p:cTn>
                                        <p:tgtEl>
                                          <p:spTgt spid="77"/>
                                        </p:tgtEl>
                                        <p:attrNameLst>
                                          <p:attrName>style.visibility</p:attrName>
                                        </p:attrNameLst>
                                      </p:cBhvr>
                                      <p:to>
                                        <p:strVal val="visible"/>
                                      </p:to>
                                    </p:set>
                                    <p:animEffect transition="in" filter="wipe(up)">
                                      <p:cBhvr>
                                        <p:cTn id="37" dur="500"/>
                                        <p:tgtEl>
                                          <p:spTgt spid="77"/>
                                        </p:tgtEl>
                                      </p:cBhvr>
                                    </p:animEffect>
                                  </p:childTnLst>
                                </p:cTn>
                              </p:par>
                              <p:par>
                                <p:cTn id="38" presetID="22" presetClass="entr" presetSubtype="1" fill="hold" nodeType="withEffect">
                                  <p:stCondLst>
                                    <p:cond delay="0"/>
                                  </p:stCondLst>
                                  <p:childTnLst>
                                    <p:set>
                                      <p:cBhvr>
                                        <p:cTn id="39" dur="1" fill="hold">
                                          <p:stCondLst>
                                            <p:cond delay="0"/>
                                          </p:stCondLst>
                                        </p:cTn>
                                        <p:tgtEl>
                                          <p:spTgt spid="79"/>
                                        </p:tgtEl>
                                        <p:attrNameLst>
                                          <p:attrName>style.visibility</p:attrName>
                                        </p:attrNameLst>
                                      </p:cBhvr>
                                      <p:to>
                                        <p:strVal val="visible"/>
                                      </p:to>
                                    </p:set>
                                    <p:animEffect transition="in" filter="wipe(up)">
                                      <p:cBhvr>
                                        <p:cTn id="40" dur="500"/>
                                        <p:tgtEl>
                                          <p:spTgt spid="79"/>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nodeType="clickEffect">
                                  <p:stCondLst>
                                    <p:cond delay="0"/>
                                  </p:stCondLst>
                                  <p:childTnLst>
                                    <p:set>
                                      <p:cBhvr>
                                        <p:cTn id="44" dur="1" fill="hold">
                                          <p:stCondLst>
                                            <p:cond delay="0"/>
                                          </p:stCondLst>
                                        </p:cTn>
                                        <p:tgtEl>
                                          <p:spTgt spid="35"/>
                                        </p:tgtEl>
                                        <p:attrNameLst>
                                          <p:attrName>style.visibility</p:attrName>
                                        </p:attrNameLst>
                                      </p:cBhvr>
                                      <p:to>
                                        <p:strVal val="visible"/>
                                      </p:to>
                                    </p:set>
                                    <p:animEffect transition="in" filter="wipe(up)">
                                      <p:cBhvr>
                                        <p:cTn id="45" dur="500"/>
                                        <p:tgtEl>
                                          <p:spTgt spid="35"/>
                                        </p:tgtEl>
                                      </p:cBhvr>
                                    </p:animEffect>
                                  </p:childTnLst>
                                </p:cTn>
                              </p:par>
                              <p:par>
                                <p:cTn id="46" presetID="22" presetClass="entr" presetSubtype="1" fill="hold" nodeType="withEffect">
                                  <p:stCondLst>
                                    <p:cond delay="0"/>
                                  </p:stCondLst>
                                  <p:childTnLst>
                                    <p:set>
                                      <p:cBhvr>
                                        <p:cTn id="47" dur="1" fill="hold">
                                          <p:stCondLst>
                                            <p:cond delay="0"/>
                                          </p:stCondLst>
                                        </p:cTn>
                                        <p:tgtEl>
                                          <p:spTgt spid="40"/>
                                        </p:tgtEl>
                                        <p:attrNameLst>
                                          <p:attrName>style.visibility</p:attrName>
                                        </p:attrNameLst>
                                      </p:cBhvr>
                                      <p:to>
                                        <p:strVal val="visible"/>
                                      </p:to>
                                    </p:set>
                                    <p:animEffect transition="in" filter="wipe(up)">
                                      <p:cBhvr>
                                        <p:cTn id="48" dur="500"/>
                                        <p:tgtEl>
                                          <p:spTgt spid="40"/>
                                        </p:tgtEl>
                                      </p:cBhvr>
                                    </p:animEffect>
                                  </p:childTnLst>
                                </p:cTn>
                              </p:par>
                            </p:childTnLst>
                          </p:cTn>
                        </p:par>
                        <p:par>
                          <p:cTn id="49" fill="hold">
                            <p:stCondLst>
                              <p:cond delay="500"/>
                            </p:stCondLst>
                            <p:childTnLst>
                              <p:par>
                                <p:cTn id="50" presetID="22" presetClass="entr" presetSubtype="2" fill="hold" grpId="0" nodeType="afterEffect">
                                  <p:stCondLst>
                                    <p:cond delay="0"/>
                                  </p:stCondLst>
                                  <p:childTnLst>
                                    <p:set>
                                      <p:cBhvr>
                                        <p:cTn id="51" dur="1" fill="hold">
                                          <p:stCondLst>
                                            <p:cond delay="0"/>
                                          </p:stCondLst>
                                        </p:cTn>
                                        <p:tgtEl>
                                          <p:spTgt spid="30"/>
                                        </p:tgtEl>
                                        <p:attrNameLst>
                                          <p:attrName>style.visibility</p:attrName>
                                        </p:attrNameLst>
                                      </p:cBhvr>
                                      <p:to>
                                        <p:strVal val="visible"/>
                                      </p:to>
                                    </p:set>
                                    <p:animEffect transition="in" filter="wipe(right)">
                                      <p:cBhvr>
                                        <p:cTn id="52" dur="500"/>
                                        <p:tgtEl>
                                          <p:spTgt spid="30"/>
                                        </p:tgtEl>
                                      </p:cBhvr>
                                    </p:animEffect>
                                  </p:childTnLst>
                                </p:cTn>
                              </p:par>
                              <p:par>
                                <p:cTn id="53" presetID="22" presetClass="entr" presetSubtype="8" fill="hold" grpId="0" nodeType="withEffect">
                                  <p:stCondLst>
                                    <p:cond delay="0"/>
                                  </p:stCondLst>
                                  <p:childTnLst>
                                    <p:set>
                                      <p:cBhvr>
                                        <p:cTn id="54" dur="1" fill="hold">
                                          <p:stCondLst>
                                            <p:cond delay="0"/>
                                          </p:stCondLst>
                                        </p:cTn>
                                        <p:tgtEl>
                                          <p:spTgt spid="31"/>
                                        </p:tgtEl>
                                        <p:attrNameLst>
                                          <p:attrName>style.visibility</p:attrName>
                                        </p:attrNameLst>
                                      </p:cBhvr>
                                      <p:to>
                                        <p:strVal val="visible"/>
                                      </p:to>
                                    </p:set>
                                    <p:animEffect transition="in" filter="wipe(left)">
                                      <p:cBhvr>
                                        <p:cTn id="55" dur="500"/>
                                        <p:tgtEl>
                                          <p:spTgt spid="31"/>
                                        </p:tgtEl>
                                      </p:cBhvr>
                                    </p:animEffect>
                                  </p:childTnLst>
                                </p:cTn>
                              </p:par>
                              <p:par>
                                <p:cTn id="56" presetID="22" presetClass="entr" presetSubtype="2" fill="hold" nodeType="withEffect">
                                  <p:stCondLst>
                                    <p:cond delay="0"/>
                                  </p:stCondLst>
                                  <p:childTnLst>
                                    <p:set>
                                      <p:cBhvr>
                                        <p:cTn id="57" dur="1" fill="hold">
                                          <p:stCondLst>
                                            <p:cond delay="0"/>
                                          </p:stCondLst>
                                        </p:cTn>
                                        <p:tgtEl>
                                          <p:spTgt spid="80"/>
                                        </p:tgtEl>
                                        <p:attrNameLst>
                                          <p:attrName>style.visibility</p:attrName>
                                        </p:attrNameLst>
                                      </p:cBhvr>
                                      <p:to>
                                        <p:strVal val="visible"/>
                                      </p:to>
                                    </p:set>
                                    <p:animEffect transition="in" filter="wipe(right)">
                                      <p:cBhvr>
                                        <p:cTn id="58" dur="500"/>
                                        <p:tgtEl>
                                          <p:spTgt spid="80"/>
                                        </p:tgtEl>
                                      </p:cBhvr>
                                    </p:animEffect>
                                  </p:childTnLst>
                                </p:cTn>
                              </p:par>
                              <p:par>
                                <p:cTn id="59" presetID="22" presetClass="entr" presetSubtype="8" fill="hold" nodeType="withEffect">
                                  <p:stCondLst>
                                    <p:cond delay="0"/>
                                  </p:stCondLst>
                                  <p:childTnLst>
                                    <p:set>
                                      <p:cBhvr>
                                        <p:cTn id="60" dur="1" fill="hold">
                                          <p:stCondLst>
                                            <p:cond delay="0"/>
                                          </p:stCondLst>
                                        </p:cTn>
                                        <p:tgtEl>
                                          <p:spTgt spid="83"/>
                                        </p:tgtEl>
                                        <p:attrNameLst>
                                          <p:attrName>style.visibility</p:attrName>
                                        </p:attrNameLst>
                                      </p:cBhvr>
                                      <p:to>
                                        <p:strVal val="visible"/>
                                      </p:to>
                                    </p:set>
                                    <p:animEffect transition="in" filter="wipe(left)">
                                      <p:cBhvr>
                                        <p:cTn id="61" dur="500"/>
                                        <p:tgtEl>
                                          <p:spTgt spid="83"/>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1" fill="hold" nodeType="clickEffect">
                                  <p:stCondLst>
                                    <p:cond delay="0"/>
                                  </p:stCondLst>
                                  <p:childTnLst>
                                    <p:set>
                                      <p:cBhvr>
                                        <p:cTn id="65" dur="1" fill="hold">
                                          <p:stCondLst>
                                            <p:cond delay="0"/>
                                          </p:stCondLst>
                                        </p:cTn>
                                        <p:tgtEl>
                                          <p:spTgt spid="23"/>
                                        </p:tgtEl>
                                        <p:attrNameLst>
                                          <p:attrName>style.visibility</p:attrName>
                                        </p:attrNameLst>
                                      </p:cBhvr>
                                      <p:to>
                                        <p:strVal val="visible"/>
                                      </p:to>
                                    </p:set>
                                    <p:animEffect transition="in" filter="wipe(up)">
                                      <p:cBhvr>
                                        <p:cTn id="66" dur="500"/>
                                        <p:tgtEl>
                                          <p:spTgt spid="23"/>
                                        </p:tgtEl>
                                      </p:cBhvr>
                                    </p:animEffect>
                                  </p:childTnLst>
                                </p:cTn>
                              </p:par>
                            </p:childTnLst>
                          </p:cTn>
                        </p:par>
                        <p:par>
                          <p:cTn id="67" fill="hold">
                            <p:stCondLst>
                              <p:cond delay="500"/>
                            </p:stCondLst>
                            <p:childTnLst>
                              <p:par>
                                <p:cTn id="68" presetID="16" presetClass="entr" presetSubtype="37" fill="hold" grpId="0" nodeType="afterEffect">
                                  <p:stCondLst>
                                    <p:cond delay="0"/>
                                  </p:stCondLst>
                                  <p:childTnLst>
                                    <p:set>
                                      <p:cBhvr>
                                        <p:cTn id="69" dur="1" fill="hold">
                                          <p:stCondLst>
                                            <p:cond delay="0"/>
                                          </p:stCondLst>
                                        </p:cTn>
                                        <p:tgtEl>
                                          <p:spTgt spid="19"/>
                                        </p:tgtEl>
                                        <p:attrNameLst>
                                          <p:attrName>style.visibility</p:attrName>
                                        </p:attrNameLst>
                                      </p:cBhvr>
                                      <p:to>
                                        <p:strVal val="visible"/>
                                      </p:to>
                                    </p:set>
                                    <p:animEffect transition="in" filter="barn(outVertical)">
                                      <p:cBhvr>
                                        <p:cTn id="70" dur="500"/>
                                        <p:tgtEl>
                                          <p:spTgt spid="19"/>
                                        </p:tgtEl>
                                      </p:cBhvr>
                                    </p:animEffect>
                                  </p:childTnLst>
                                </p:cTn>
                              </p:par>
                              <p:par>
                                <p:cTn id="71" presetID="16" presetClass="entr" presetSubtype="37" fill="hold" nodeType="withEffect">
                                  <p:stCondLst>
                                    <p:cond delay="0"/>
                                  </p:stCondLst>
                                  <p:childTnLst>
                                    <p:set>
                                      <p:cBhvr>
                                        <p:cTn id="72" dur="1" fill="hold">
                                          <p:stCondLst>
                                            <p:cond delay="0"/>
                                          </p:stCondLst>
                                        </p:cTn>
                                        <p:tgtEl>
                                          <p:spTgt spid="29"/>
                                        </p:tgtEl>
                                        <p:attrNameLst>
                                          <p:attrName>style.visibility</p:attrName>
                                        </p:attrNameLst>
                                      </p:cBhvr>
                                      <p:to>
                                        <p:strVal val="visible"/>
                                      </p:to>
                                    </p:set>
                                    <p:animEffect transition="in" filter="barn(outVertical)">
                                      <p:cBhvr>
                                        <p:cTn id="73"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30" grpId="0" animBg="1"/>
      <p:bldP spid="31" grpId="0" animBg="1"/>
      <p:bldP spid="12" grpId="0" animBg="1"/>
      <p:bldP spid="13" grpId="0" animBg="1"/>
      <p:bldP spid="19"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4644" y="231494"/>
            <a:ext cx="11667280" cy="911506"/>
          </a:xfrm>
        </p:spPr>
        <p:txBody>
          <a:bodyPr/>
          <a:lstStyle/>
          <a:p>
            <a:r>
              <a:rPr lang="en-US" dirty="0"/>
              <a:t>The Paradox</a:t>
            </a:r>
          </a:p>
        </p:txBody>
      </p:sp>
      <p:sp>
        <p:nvSpPr>
          <p:cNvPr id="3" name="Content Placeholder 2"/>
          <p:cNvSpPr>
            <a:spLocks noGrp="1"/>
          </p:cNvSpPr>
          <p:nvPr>
            <p:ph idx="1"/>
          </p:nvPr>
        </p:nvSpPr>
        <p:spPr>
          <a:xfrm>
            <a:off x="433137" y="1143000"/>
            <a:ext cx="11478126" cy="5260032"/>
          </a:xfrm>
        </p:spPr>
        <p:txBody>
          <a:bodyPr>
            <a:normAutofit/>
          </a:bodyPr>
          <a:lstStyle/>
          <a:p>
            <a:r>
              <a:rPr lang="en-US" dirty="0"/>
              <a:t>Behavioral risk factors for HIV infection </a:t>
            </a:r>
            <a:r>
              <a:rPr lang="en-US" b="1" dirty="0"/>
              <a:t>do NOT </a:t>
            </a:r>
            <a:r>
              <a:rPr lang="en-US" dirty="0"/>
              <a:t>explain elevated HIV rates among African American Men who have Sex with Men.</a:t>
            </a:r>
          </a:p>
          <a:p>
            <a:r>
              <a:rPr lang="en-US" b="1" dirty="0"/>
              <a:t>African American MSM compared to other MSM reported</a:t>
            </a:r>
            <a:r>
              <a:rPr lang="en-US" dirty="0"/>
              <a:t>: </a:t>
            </a:r>
          </a:p>
          <a:p>
            <a:pPr lvl="1"/>
            <a:r>
              <a:rPr lang="en-US" dirty="0"/>
              <a:t>Similar serodiscordant or receptive Unprotected Anal Intercourse (UAI)</a:t>
            </a:r>
          </a:p>
          <a:p>
            <a:pPr lvl="1"/>
            <a:r>
              <a:rPr lang="en-US" dirty="0"/>
              <a:t>Similar or fewer male sex partners</a:t>
            </a:r>
          </a:p>
          <a:p>
            <a:pPr lvl="1"/>
            <a:r>
              <a:rPr lang="en-US" dirty="0"/>
              <a:t>Less substance use</a:t>
            </a:r>
          </a:p>
          <a:p>
            <a:pPr lvl="1"/>
            <a:r>
              <a:rPr lang="en-US" b="1" dirty="0"/>
              <a:t>BUT</a:t>
            </a:r>
            <a:r>
              <a:rPr lang="en-US" dirty="0"/>
              <a:t>, still </a:t>
            </a:r>
            <a:r>
              <a:rPr lang="en-US" b="1" dirty="0"/>
              <a:t>GREATER</a:t>
            </a:r>
            <a:r>
              <a:rPr lang="en-US" dirty="0"/>
              <a:t> </a:t>
            </a:r>
            <a:br>
              <a:rPr lang="en-US" dirty="0"/>
            </a:br>
            <a:r>
              <a:rPr lang="en-US" dirty="0"/>
              <a:t>likelihood of HIV infection</a:t>
            </a:r>
          </a:p>
          <a:p>
            <a:pPr lvl="1"/>
            <a:r>
              <a:rPr lang="en-US" sz="3200" dirty="0"/>
              <a:t>How is this so??????</a:t>
            </a:r>
          </a:p>
        </p:txBody>
      </p:sp>
      <p:sp>
        <p:nvSpPr>
          <p:cNvPr id="5" name="TextBox 4"/>
          <p:cNvSpPr txBox="1"/>
          <p:nvPr/>
        </p:nvSpPr>
        <p:spPr>
          <a:xfrm>
            <a:off x="2815771" y="6403033"/>
            <a:ext cx="7692571" cy="461665"/>
          </a:xfrm>
          <a:prstGeom prst="rect">
            <a:avLst/>
          </a:prstGeom>
          <a:noFill/>
        </p:spPr>
        <p:txBody>
          <a:bodyPr wrap="square" rtlCol="0">
            <a:spAutoFit/>
          </a:bodyPr>
          <a:lstStyle/>
          <a:p>
            <a:endParaRPr lang="en-US" sz="1000" dirty="0"/>
          </a:p>
          <a:p>
            <a:r>
              <a:rPr lang="en-US" sz="1400" dirty="0"/>
              <a:t>SOURCE: Millett et al., 2007, </a:t>
            </a:r>
            <a:r>
              <a:rPr lang="en-US" sz="1400" dirty="0" err="1"/>
              <a:t>Garofalo</a:t>
            </a:r>
            <a:r>
              <a:rPr lang="en-US" sz="1400" dirty="0"/>
              <a:t> et al., 2010</a:t>
            </a:r>
          </a:p>
        </p:txBody>
      </p:sp>
      <p:pic>
        <p:nvPicPr>
          <p:cNvPr id="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05600" y="4884187"/>
            <a:ext cx="3499356" cy="1749678"/>
          </a:xfrm>
          <a:prstGeom prst="rect">
            <a:avLst/>
          </a:prstGeom>
          <a:noFill/>
          <a:ln>
            <a:noFill/>
          </a:ln>
          <a:effectLst>
            <a:softEdge rad="63500"/>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3027712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heel(1)">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heel(1)">
                                      <p:cBhvr>
                                        <p:cTn id="12" dur="2000"/>
                                        <p:tgtEl>
                                          <p:spTgt spid="3">
                                            <p:txEl>
                                              <p:pRg st="1" end="1"/>
                                            </p:txEl>
                                          </p:spTgt>
                                        </p:tgtEl>
                                      </p:cBhvr>
                                    </p:animEffect>
                                  </p:childTnLst>
                                </p:cTn>
                              </p:par>
                              <p:par>
                                <p:cTn id="13" presetID="21" presetClass="entr" presetSubtype="1"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wheel(1)">
                                      <p:cBhvr>
                                        <p:cTn id="15" dur="2000"/>
                                        <p:tgtEl>
                                          <p:spTgt spid="3">
                                            <p:txEl>
                                              <p:pRg st="2" end="2"/>
                                            </p:txEl>
                                          </p:spTgt>
                                        </p:tgtEl>
                                      </p:cBhvr>
                                    </p:animEffect>
                                  </p:childTnLst>
                                </p:cTn>
                              </p:par>
                              <p:par>
                                <p:cTn id="16" presetID="21" presetClass="entr" presetSubtype="1" fill="hold"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wheel(1)">
                                      <p:cBhvr>
                                        <p:cTn id="18" dur="2000"/>
                                        <p:tgtEl>
                                          <p:spTgt spid="3">
                                            <p:txEl>
                                              <p:pRg st="3" end="3"/>
                                            </p:txEl>
                                          </p:spTgt>
                                        </p:tgtEl>
                                      </p:cBhvr>
                                    </p:animEffect>
                                  </p:childTnLst>
                                </p:cTn>
                              </p:par>
                              <p:par>
                                <p:cTn id="19" presetID="21" presetClass="entr" presetSubtype="1"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wheel(1)">
                                      <p:cBhvr>
                                        <p:cTn id="21" dur="2000"/>
                                        <p:tgtEl>
                                          <p:spTgt spid="3">
                                            <p:txEl>
                                              <p:pRg st="4" end="4"/>
                                            </p:txEl>
                                          </p:spTgt>
                                        </p:tgtEl>
                                      </p:cBhvr>
                                    </p:animEffect>
                                  </p:childTnLst>
                                </p:cTn>
                              </p:par>
                              <p:par>
                                <p:cTn id="22" presetID="21" presetClass="entr" presetSubtype="1" fill="hold"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wheel(1)">
                                      <p:cBhvr>
                                        <p:cTn id="24" dur="2000"/>
                                        <p:tgtEl>
                                          <p:spTgt spid="3">
                                            <p:txEl>
                                              <p:pRg st="5" end="5"/>
                                            </p:txEl>
                                          </p:spTgt>
                                        </p:tgtEl>
                                      </p:cBhvr>
                                    </p:animEffect>
                                  </p:childTnLst>
                                </p:cTn>
                              </p:par>
                              <p:par>
                                <p:cTn id="25" presetID="21" presetClass="entr" presetSubtype="1" fill="hold"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wheel(1)">
                                      <p:cBhvr>
                                        <p:cTn id="27" dur="2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44379"/>
            <a:ext cx="11670631" cy="1012741"/>
          </a:xfrm>
        </p:spPr>
        <p:txBody>
          <a:bodyPr>
            <a:noAutofit/>
          </a:bodyPr>
          <a:lstStyle/>
          <a:p>
            <a:r>
              <a:rPr lang="en-US" sz="4000" dirty="0"/>
              <a:t>Factors thought to </a:t>
            </a:r>
            <a:r>
              <a:rPr lang="en-US" sz="4000" b="0" dirty="0"/>
              <a:t>Explain HIV </a:t>
            </a:r>
            <a:r>
              <a:rPr lang="en-US" sz="4000" dirty="0"/>
              <a:t>Disparities</a:t>
            </a:r>
          </a:p>
        </p:txBody>
      </p:sp>
      <p:sp>
        <p:nvSpPr>
          <p:cNvPr id="5" name="TextBox 4"/>
          <p:cNvSpPr txBox="1"/>
          <p:nvPr/>
        </p:nvSpPr>
        <p:spPr>
          <a:xfrm>
            <a:off x="825571" y="6334780"/>
            <a:ext cx="2904590" cy="461665"/>
          </a:xfrm>
          <a:prstGeom prst="rect">
            <a:avLst/>
          </a:prstGeom>
          <a:noFill/>
        </p:spPr>
        <p:txBody>
          <a:bodyPr wrap="square" rtlCol="0">
            <a:spAutoFit/>
          </a:bodyPr>
          <a:lstStyle/>
          <a:p>
            <a:r>
              <a:rPr lang="en-US" sz="2400" dirty="0" err="1"/>
              <a:t>Oster</a:t>
            </a:r>
            <a:r>
              <a:rPr lang="en-US" sz="2400" dirty="0"/>
              <a:t>  et al., 2011</a:t>
            </a:r>
          </a:p>
        </p:txBody>
      </p:sp>
      <p:graphicFrame>
        <p:nvGraphicFramePr>
          <p:cNvPr id="9" name="Diagram 8"/>
          <p:cNvGraphicFramePr/>
          <p:nvPr/>
        </p:nvGraphicFramePr>
        <p:xfrm>
          <a:off x="228600" y="1118937"/>
          <a:ext cx="11297653" cy="511342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Rounded Rectangle 6"/>
          <p:cNvSpPr/>
          <p:nvPr/>
        </p:nvSpPr>
        <p:spPr>
          <a:xfrm>
            <a:off x="142875" y="1009651"/>
            <a:ext cx="11572875" cy="5019674"/>
          </a:xfrm>
          <a:prstGeom prst="roundRect">
            <a:avLst>
              <a:gd name="adj" fmla="val 9839"/>
            </a:avLst>
          </a:prstGeom>
          <a:solidFill>
            <a:srgbClr val="FFFFFF">
              <a:alpha val="7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14400" indent="-914400">
              <a:buAutoNum type="arabicParenBoth"/>
            </a:pPr>
            <a:r>
              <a:rPr lang="en-US" sz="5400" b="1" dirty="0">
                <a:solidFill>
                  <a:schemeClr val="tx1"/>
                </a:solidFill>
              </a:rPr>
              <a:t>Higher prevalence of sexually transmitted infection</a:t>
            </a:r>
          </a:p>
          <a:p>
            <a:pPr marL="914400" indent="-914400">
              <a:buAutoNum type="arabicParenBoth"/>
            </a:pPr>
            <a:endParaRPr lang="en-US" sz="5400" b="1" dirty="0">
              <a:solidFill>
                <a:schemeClr val="tx1"/>
              </a:solidFill>
            </a:endParaRPr>
          </a:p>
          <a:p>
            <a:pPr marL="857250" indent="-857250"/>
            <a:r>
              <a:rPr lang="en-US" sz="5400" b="1" dirty="0">
                <a:solidFill>
                  <a:schemeClr val="tx1"/>
                </a:solidFill>
              </a:rPr>
              <a:t>(2) Lower knowledge of HIV status</a:t>
            </a:r>
          </a:p>
        </p:txBody>
      </p:sp>
    </p:spTree>
    <p:extLst>
      <p:ext uri="{BB962C8B-B14F-4D97-AF65-F5344CB8AC3E}">
        <p14:creationId xmlns:p14="http://schemas.microsoft.com/office/powerpoint/2010/main" val="4291425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32"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amond(out)">
                                      <p:cBhvr>
                                        <p:cTn id="7" dur="5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HIV Prevention and Treatment</a:t>
            </a:r>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5784593" y="1817077"/>
            <a:ext cx="5518408" cy="3678938"/>
          </a:xfrm>
        </p:spPr>
      </p:pic>
    </p:spTree>
    <p:extLst>
      <p:ext uri="{BB962C8B-B14F-4D97-AF65-F5344CB8AC3E}">
        <p14:creationId xmlns:p14="http://schemas.microsoft.com/office/powerpoint/2010/main" val="427735440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cstate="print">
            <a:clrChange>
              <a:clrFrom>
                <a:srgbClr val="FCFFFF"/>
              </a:clrFrom>
              <a:clrTo>
                <a:srgbClr val="FCFFFF">
                  <a:alpha val="0"/>
                </a:srgbClr>
              </a:clrTo>
            </a:clrChange>
            <a:extLst>
              <a:ext uri="{28A0092B-C50C-407E-A947-70E740481C1C}">
                <a14:useLocalDpi xmlns:a14="http://schemas.microsoft.com/office/drawing/2010/main" val="0"/>
              </a:ext>
            </a:extLst>
          </a:blip>
          <a:stretch>
            <a:fillRect/>
          </a:stretch>
        </p:blipFill>
        <p:spPr>
          <a:xfrm>
            <a:off x="8225973" y="1524001"/>
            <a:ext cx="3105189" cy="4326565"/>
          </a:xfrm>
          <a:prstGeom prst="rect">
            <a:avLst/>
          </a:prstGeom>
        </p:spPr>
      </p:pic>
      <p:sp>
        <p:nvSpPr>
          <p:cNvPr id="60418" name="Title 1"/>
          <p:cNvSpPr>
            <a:spLocks noGrp="1"/>
          </p:cNvSpPr>
          <p:nvPr>
            <p:ph type="title"/>
          </p:nvPr>
        </p:nvSpPr>
        <p:spPr/>
        <p:txBody>
          <a:bodyPr/>
          <a:lstStyle/>
          <a:p>
            <a:r>
              <a:rPr lang="en-US"/>
              <a:t>HIV Care in the United States</a:t>
            </a:r>
          </a:p>
        </p:txBody>
      </p:sp>
      <p:graphicFrame>
        <p:nvGraphicFramePr>
          <p:cNvPr id="7" name="Content Placeholder 6"/>
          <p:cNvGraphicFramePr>
            <a:graphicFrameLocks noGrp="1"/>
          </p:cNvGraphicFramePr>
          <p:nvPr>
            <p:ph idx="1"/>
            <p:extLst/>
          </p:nvPr>
        </p:nvGraphicFramePr>
        <p:xfrm>
          <a:off x="990600" y="1371600"/>
          <a:ext cx="8229600" cy="4953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 name="TextBox 1"/>
          <p:cNvSpPr txBox="1"/>
          <p:nvPr/>
        </p:nvSpPr>
        <p:spPr>
          <a:xfrm>
            <a:off x="3037934" y="6477001"/>
            <a:ext cx="7604126" cy="369332"/>
          </a:xfrm>
          <a:prstGeom prst="rect">
            <a:avLst/>
          </a:prstGeom>
          <a:noFill/>
        </p:spPr>
        <p:txBody>
          <a:bodyPr wrap="square">
            <a:spAutoFit/>
          </a:bodyPr>
          <a:lstStyle/>
          <a:p>
            <a:pPr>
              <a:defRPr/>
            </a:pPr>
            <a:r>
              <a:rPr lang="en-US" dirty="0">
                <a:solidFill>
                  <a:schemeClr val="bg1"/>
                </a:solidFill>
                <a:latin typeface="+mj-lt"/>
              </a:rPr>
              <a:t>SOURCE: New Hope for Stopping HIV. </a:t>
            </a:r>
            <a:r>
              <a:rPr lang="en-US" i="1" dirty="0">
                <a:solidFill>
                  <a:schemeClr val="bg1"/>
                </a:solidFill>
                <a:latin typeface="+mj-lt"/>
              </a:rPr>
              <a:t>CDC</a:t>
            </a:r>
            <a:r>
              <a:rPr lang="en-US" dirty="0">
                <a:solidFill>
                  <a:schemeClr val="bg1"/>
                </a:solidFill>
                <a:latin typeface="+mj-lt"/>
              </a:rPr>
              <a:t> </a:t>
            </a:r>
            <a:r>
              <a:rPr lang="en-US" i="1" dirty="0">
                <a:solidFill>
                  <a:schemeClr val="bg1"/>
                </a:solidFill>
                <a:latin typeface="+mj-lt"/>
              </a:rPr>
              <a:t>Vital Signs</a:t>
            </a:r>
            <a:r>
              <a:rPr lang="en-US" dirty="0">
                <a:solidFill>
                  <a:schemeClr val="bg1"/>
                </a:solidFill>
                <a:latin typeface="+mj-lt"/>
              </a:rPr>
              <a:t>, CDC, 2011.</a:t>
            </a:r>
          </a:p>
        </p:txBody>
      </p:sp>
    </p:spTree>
    <p:custDataLst>
      <p:tags r:id="rId1"/>
    </p:custDataLst>
    <p:extLst>
      <p:ext uri="{BB962C8B-B14F-4D97-AF65-F5344CB8AC3E}">
        <p14:creationId xmlns:p14="http://schemas.microsoft.com/office/powerpoint/2010/main" val="272850155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HIV Prevention Considerations</a:t>
            </a:r>
          </a:p>
        </p:txBody>
      </p:sp>
      <p:sp>
        <p:nvSpPr>
          <p:cNvPr id="3" name="Content Placeholder 2"/>
          <p:cNvSpPr>
            <a:spLocks noGrp="1"/>
          </p:cNvSpPr>
          <p:nvPr>
            <p:ph idx="1"/>
          </p:nvPr>
        </p:nvSpPr>
        <p:spPr>
          <a:xfrm>
            <a:off x="677761" y="1678329"/>
            <a:ext cx="11227443" cy="4535859"/>
          </a:xfrm>
        </p:spPr>
        <p:txBody>
          <a:bodyPr>
            <a:normAutofit lnSpcReduction="10000"/>
          </a:bodyPr>
          <a:lstStyle/>
          <a:p>
            <a:pPr lvl="0"/>
            <a:r>
              <a:rPr lang="en-US" b="1" dirty="0"/>
              <a:t>Many YMSM, gay and bisexual men with HIV are unaware they have it</a:t>
            </a:r>
            <a:endParaRPr lang="en-US" dirty="0"/>
          </a:p>
          <a:p>
            <a:pPr lvl="1"/>
            <a:r>
              <a:rPr lang="en-US" dirty="0"/>
              <a:t>The Centers for Disease Control and Prevention (CDC) recommends that all YMSM, gay and bisexual men get tested for HIV at least once a year. </a:t>
            </a:r>
          </a:p>
          <a:p>
            <a:pPr lvl="1"/>
            <a:r>
              <a:rPr lang="en-US" dirty="0"/>
              <a:t>Sexually active YMSM, gay and bisexual men may benefit from more frequent testing (e.g., every 3 to 6 months).</a:t>
            </a:r>
          </a:p>
          <a:p>
            <a:pPr lvl="0"/>
            <a:r>
              <a:rPr lang="en-US" b="1" dirty="0"/>
              <a:t>Sexual risk behaviors </a:t>
            </a:r>
            <a:r>
              <a:rPr lang="en-US" dirty="0"/>
              <a:t>account for most HIV infections in gay and bisexual men. Most gay and bisexual men acquire HIV through anal sex, which is the riskiest type of sex for getting or transmitting HIV. </a:t>
            </a:r>
          </a:p>
        </p:txBody>
      </p:sp>
    </p:spTree>
    <p:extLst>
      <p:ext uri="{BB962C8B-B14F-4D97-AF65-F5344CB8AC3E}">
        <p14:creationId xmlns:p14="http://schemas.microsoft.com/office/powerpoint/2010/main" val="407730068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PrEP</a:t>
            </a:r>
            <a:r>
              <a:rPr lang="en-US" dirty="0"/>
              <a:t>/PEP</a:t>
            </a:r>
          </a:p>
        </p:txBody>
      </p:sp>
      <p:sp>
        <p:nvSpPr>
          <p:cNvPr id="3" name="Content Placeholder 2"/>
          <p:cNvSpPr>
            <a:spLocks noGrp="1"/>
          </p:cNvSpPr>
          <p:nvPr>
            <p:ph sz="half" idx="1"/>
          </p:nvPr>
        </p:nvSpPr>
        <p:spPr/>
        <p:txBody>
          <a:bodyPr>
            <a:normAutofit fontScale="92500"/>
          </a:bodyPr>
          <a:lstStyle/>
          <a:p>
            <a:r>
              <a:rPr lang="en-US" dirty="0"/>
              <a:t>Pre-exposure prophylaxis (or </a:t>
            </a:r>
            <a:r>
              <a:rPr lang="en-US" dirty="0" err="1"/>
              <a:t>PrEP</a:t>
            </a:r>
            <a:r>
              <a:rPr lang="en-US" dirty="0"/>
              <a:t>): people at high risk for HIV take HIV medicines daily to lower their chances of getting infected</a:t>
            </a:r>
          </a:p>
          <a:p>
            <a:r>
              <a:rPr lang="en-US" dirty="0"/>
              <a:t>The CDC reports that </a:t>
            </a:r>
            <a:r>
              <a:rPr lang="en-US" dirty="0" err="1"/>
              <a:t>PrEP</a:t>
            </a:r>
            <a:r>
              <a:rPr lang="en-US" dirty="0"/>
              <a:t> reduces the risk of getting HIV from by sex more than 90% (if taken daily)</a:t>
            </a:r>
          </a:p>
          <a:p>
            <a:r>
              <a:rPr lang="en-US" dirty="0"/>
              <a:t>Post-exposure prophylaxis (or PEP) means taking ART after being exposed to HIV to prevent infection</a:t>
            </a:r>
          </a:p>
        </p:txBody>
      </p:sp>
      <p:pic>
        <p:nvPicPr>
          <p:cNvPr id="5" name="Content Placeholder 4"/>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905767" y="1552967"/>
            <a:ext cx="3712191" cy="4322051"/>
          </a:xfrm>
        </p:spPr>
      </p:pic>
    </p:spTree>
    <p:extLst>
      <p:ext uri="{BB962C8B-B14F-4D97-AF65-F5344CB8AC3E}">
        <p14:creationId xmlns:p14="http://schemas.microsoft.com/office/powerpoint/2010/main" val="222643706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Medications for HIV Infection</a:t>
            </a:r>
          </a:p>
        </p:txBody>
      </p:sp>
      <p:sp>
        <p:nvSpPr>
          <p:cNvPr id="3" name="Content Placeholder 2"/>
          <p:cNvSpPr>
            <a:spLocks noGrp="1"/>
          </p:cNvSpPr>
          <p:nvPr>
            <p:ph idx="1"/>
          </p:nvPr>
        </p:nvSpPr>
        <p:spPr>
          <a:xfrm>
            <a:off x="677761" y="1389076"/>
            <a:ext cx="11424043" cy="4120587"/>
          </a:xfrm>
        </p:spPr>
        <p:txBody>
          <a:bodyPr>
            <a:noAutofit/>
          </a:bodyPr>
          <a:lstStyle/>
          <a:p>
            <a:pPr lvl="0"/>
            <a:r>
              <a:rPr lang="en-US" dirty="0"/>
              <a:t>HIV-positive people have many options for AIDS/HIV medications:</a:t>
            </a:r>
          </a:p>
          <a:p>
            <a:pPr lvl="1"/>
            <a:r>
              <a:rPr lang="en-US" dirty="0"/>
              <a:t>Anti-HIV medications that treat HIV infection</a:t>
            </a:r>
          </a:p>
          <a:p>
            <a:pPr lvl="1"/>
            <a:r>
              <a:rPr lang="en-US" dirty="0"/>
              <a:t>Drugs that treat side effects of the disease or HIV treatment</a:t>
            </a:r>
          </a:p>
          <a:p>
            <a:pPr lvl="1"/>
            <a:r>
              <a:rPr lang="en-US" dirty="0"/>
              <a:t>Drugs that treat opportunistic infections that result from a weakened immune system</a:t>
            </a:r>
          </a:p>
          <a:p>
            <a:pPr lvl="0"/>
            <a:r>
              <a:rPr lang="en-US" dirty="0"/>
              <a:t>HIV Drugs - The FDA has approved more than 25 antiretroviral drugs to treat HIV infection. These medications can help to:</a:t>
            </a:r>
          </a:p>
          <a:p>
            <a:pPr lvl="1"/>
            <a:r>
              <a:rPr lang="en-US" dirty="0"/>
              <a:t>Lower viral load                                            </a:t>
            </a:r>
          </a:p>
          <a:p>
            <a:pPr lvl="1"/>
            <a:r>
              <a:rPr lang="en-US" dirty="0"/>
              <a:t>Fight infections</a:t>
            </a:r>
          </a:p>
          <a:p>
            <a:pPr lvl="1"/>
            <a:r>
              <a:rPr lang="en-US" dirty="0"/>
              <a:t>Improve quality of life</a:t>
            </a:r>
          </a:p>
        </p:txBody>
      </p:sp>
    </p:spTree>
    <p:extLst>
      <p:ext uri="{BB962C8B-B14F-4D97-AF65-F5344CB8AC3E}">
        <p14:creationId xmlns:p14="http://schemas.microsoft.com/office/powerpoint/2010/main" val="162246829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Where are we headed?</a:t>
            </a:r>
          </a:p>
        </p:txBody>
      </p:sp>
      <p:sp>
        <p:nvSpPr>
          <p:cNvPr id="4" name="Rectangle: Rounded Corners 3"/>
          <p:cNvSpPr/>
          <p:nvPr/>
        </p:nvSpPr>
        <p:spPr>
          <a:xfrm>
            <a:off x="1110343" y="1409157"/>
            <a:ext cx="10043362" cy="513179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2000" dirty="0"/>
          </a:p>
          <a:p>
            <a:pPr algn="ctr">
              <a:tabLst>
                <a:tab pos="739775" algn="ctr"/>
                <a:tab pos="2860675" algn="ctr"/>
                <a:tab pos="4970463" algn="ctr"/>
              </a:tabLst>
            </a:pPr>
            <a:r>
              <a:rPr lang="en-US" sz="3200" b="1" dirty="0"/>
              <a:t>Treatment Goal by 2020</a:t>
            </a:r>
          </a:p>
          <a:p>
            <a:pPr>
              <a:tabLst>
                <a:tab pos="1082675" algn="ctr"/>
                <a:tab pos="4627563" algn="ctr"/>
                <a:tab pos="7772400" algn="ctr"/>
              </a:tabLst>
            </a:pPr>
            <a:r>
              <a:rPr lang="en-US" sz="6000" dirty="0"/>
              <a:t>	</a:t>
            </a:r>
            <a:r>
              <a:rPr lang="en-US" sz="6000" dirty="0">
                <a:solidFill>
                  <a:srgbClr val="FFFF00"/>
                </a:solidFill>
              </a:rPr>
              <a:t>90%	90%	90%</a:t>
            </a:r>
            <a:endParaRPr lang="en-US" sz="2400" dirty="0">
              <a:solidFill>
                <a:srgbClr val="FFFF00"/>
              </a:solidFill>
            </a:endParaRPr>
          </a:p>
          <a:p>
            <a:pPr>
              <a:tabLst>
                <a:tab pos="739775" algn="ctr"/>
                <a:tab pos="2860675" algn="ctr"/>
                <a:tab pos="4970463" algn="ctr"/>
              </a:tabLst>
            </a:pPr>
            <a:r>
              <a:rPr lang="en-US" sz="2400" dirty="0"/>
              <a:t>	</a:t>
            </a:r>
          </a:p>
          <a:p>
            <a:r>
              <a:rPr lang="en-US" sz="3000" dirty="0"/>
              <a:t>When achieved: </a:t>
            </a:r>
          </a:p>
          <a:p>
            <a:pPr marL="285750" indent="-285750">
              <a:buFont typeface="Arial" panose="020B0604020202020204" pitchFamily="34" charset="0"/>
              <a:buChar char="•"/>
            </a:pPr>
            <a:r>
              <a:rPr lang="en-US" sz="3000" dirty="0"/>
              <a:t>at least 73% of all people living with HIV worldwide will be virally suppressed – an increase 2-3x current estimates. </a:t>
            </a:r>
          </a:p>
          <a:p>
            <a:pPr marL="285750" indent="-285750">
              <a:buFont typeface="Arial" panose="020B0604020202020204" pitchFamily="34" charset="0"/>
              <a:buChar char="•"/>
            </a:pPr>
            <a:r>
              <a:rPr lang="en-US" sz="3000" dirty="0"/>
              <a:t>If achieved by 2020,  will bring a an end the AIDS epidemic by 2030.</a:t>
            </a:r>
          </a:p>
        </p:txBody>
      </p:sp>
      <p:pic>
        <p:nvPicPr>
          <p:cNvPr id="5" name="Picture 2" descr="Ho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44264" y="1735726"/>
            <a:ext cx="2495212" cy="33337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1110344" y="3166154"/>
            <a:ext cx="10014178" cy="461665"/>
          </a:xfrm>
          <a:prstGeom prst="rect">
            <a:avLst/>
          </a:prstGeom>
        </p:spPr>
        <p:txBody>
          <a:bodyPr wrap="square">
            <a:spAutoFit/>
          </a:bodyPr>
          <a:lstStyle/>
          <a:p>
            <a:pPr>
              <a:tabLst>
                <a:tab pos="1371600" algn="ctr"/>
                <a:tab pos="4916488" algn="ctr"/>
                <a:tab pos="8005763" algn="ctr"/>
              </a:tabLst>
            </a:pPr>
            <a:r>
              <a:rPr lang="en-US" sz="2400" dirty="0">
                <a:solidFill>
                  <a:schemeClr val="bg1"/>
                </a:solidFill>
              </a:rPr>
              <a:t>	Diagnosed	On Treatment 	Virally Suppressed</a:t>
            </a:r>
          </a:p>
        </p:txBody>
      </p:sp>
    </p:spTree>
    <p:extLst>
      <p:ext uri="{BB962C8B-B14F-4D97-AF65-F5344CB8AC3E}">
        <p14:creationId xmlns:p14="http://schemas.microsoft.com/office/powerpoint/2010/main" val="2999791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animEffect transition="in" filter="wipe(up)">
                                      <p:cBhvr>
                                        <p:cTn id="7" dur="500"/>
                                        <p:tgtEl>
                                          <p:spTgt spid="4">
                                            <p:bg/>
                                          </p:spTgt>
                                        </p:tgtEl>
                                      </p:cBhvr>
                                    </p:animEffect>
                                  </p:childTnLst>
                                </p:cTn>
                              </p:par>
                              <p:par>
                                <p:cTn id="8" presetID="22" presetClass="entr" presetSubtype="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up)">
                                      <p:cBhvr>
                                        <p:cTn id="10" dur="500"/>
                                        <p:tgtEl>
                                          <p:spTgt spid="5"/>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Effect transition="in" filter="wipe(up)">
                                      <p:cBhvr>
                                        <p:cTn id="13" dur="500"/>
                                        <p:tgtEl>
                                          <p:spTgt spid="4">
                                            <p:txEl>
                                              <p:pRg st="1" end="1"/>
                                            </p:txEl>
                                          </p:spTgt>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4">
                                            <p:txEl>
                                              <p:pRg st="2" end="2"/>
                                            </p:txEl>
                                          </p:spTgt>
                                        </p:tgtEl>
                                        <p:attrNameLst>
                                          <p:attrName>style.visibility</p:attrName>
                                        </p:attrNameLst>
                                      </p:cBhvr>
                                      <p:to>
                                        <p:strVal val="visible"/>
                                      </p:to>
                                    </p:set>
                                    <p:animEffect transition="in" filter="wipe(up)">
                                      <p:cBhvr>
                                        <p:cTn id="16" dur="500"/>
                                        <p:tgtEl>
                                          <p:spTgt spid="4">
                                            <p:txEl>
                                              <p:pRg st="2" end="2"/>
                                            </p:txEl>
                                          </p:spTgt>
                                        </p:tgtEl>
                                      </p:cBhvr>
                                    </p:animEffect>
                                  </p:childTnLst>
                                </p:cTn>
                              </p:par>
                              <p:par>
                                <p:cTn id="17" presetID="22" presetClass="entr" presetSubtype="1"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up)">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grpId="0" nodeType="clickEffect">
                                  <p:stCondLst>
                                    <p:cond delay="0"/>
                                  </p:stCondLst>
                                  <p:childTnLst>
                                    <p:set>
                                      <p:cBhvr>
                                        <p:cTn id="23" dur="1" fill="hold">
                                          <p:stCondLst>
                                            <p:cond delay="0"/>
                                          </p:stCondLst>
                                        </p:cTn>
                                        <p:tgtEl>
                                          <p:spTgt spid="4">
                                            <p:txEl>
                                              <p:pRg st="4" end="4"/>
                                            </p:txEl>
                                          </p:spTgt>
                                        </p:tgtEl>
                                        <p:attrNameLst>
                                          <p:attrName>style.visibility</p:attrName>
                                        </p:attrNameLst>
                                      </p:cBhvr>
                                      <p:to>
                                        <p:strVal val="visible"/>
                                      </p:to>
                                    </p:set>
                                    <p:animEffect transition="in" filter="wipe(up)">
                                      <p:cBhvr>
                                        <p:cTn id="24" dur="500"/>
                                        <p:tgtEl>
                                          <p:spTgt spid="4">
                                            <p:txEl>
                                              <p:pRg st="4" end="4"/>
                                            </p:txEl>
                                          </p:spTgt>
                                        </p:tgtEl>
                                      </p:cBhvr>
                                    </p:animEffect>
                                  </p:childTnLst>
                                </p:cTn>
                              </p:par>
                            </p:childTnLst>
                          </p:cTn>
                        </p:par>
                        <p:par>
                          <p:cTn id="25" fill="hold">
                            <p:stCondLst>
                              <p:cond delay="500"/>
                            </p:stCondLst>
                            <p:childTnLst>
                              <p:par>
                                <p:cTn id="26" presetID="22" presetClass="entr" presetSubtype="1" fill="hold" grpId="0" nodeType="afterEffect">
                                  <p:stCondLst>
                                    <p:cond delay="0"/>
                                  </p:stCondLst>
                                  <p:childTnLst>
                                    <p:set>
                                      <p:cBhvr>
                                        <p:cTn id="27" dur="1" fill="hold">
                                          <p:stCondLst>
                                            <p:cond delay="0"/>
                                          </p:stCondLst>
                                        </p:cTn>
                                        <p:tgtEl>
                                          <p:spTgt spid="4">
                                            <p:txEl>
                                              <p:pRg st="5" end="5"/>
                                            </p:txEl>
                                          </p:spTgt>
                                        </p:tgtEl>
                                        <p:attrNameLst>
                                          <p:attrName>style.visibility</p:attrName>
                                        </p:attrNameLst>
                                      </p:cBhvr>
                                      <p:to>
                                        <p:strVal val="visible"/>
                                      </p:to>
                                    </p:set>
                                    <p:animEffect transition="in" filter="wipe(up)">
                                      <p:cBhvr>
                                        <p:cTn id="28" dur="500"/>
                                        <p:tgtEl>
                                          <p:spTgt spid="4">
                                            <p:txEl>
                                              <p:pRg st="5" end="5"/>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grpId="0" nodeType="clickEffect">
                                  <p:stCondLst>
                                    <p:cond delay="0"/>
                                  </p:stCondLst>
                                  <p:childTnLst>
                                    <p:set>
                                      <p:cBhvr>
                                        <p:cTn id="32" dur="1" fill="hold">
                                          <p:stCondLst>
                                            <p:cond delay="0"/>
                                          </p:stCondLst>
                                        </p:cTn>
                                        <p:tgtEl>
                                          <p:spTgt spid="4">
                                            <p:txEl>
                                              <p:pRg st="6" end="6"/>
                                            </p:txEl>
                                          </p:spTgt>
                                        </p:tgtEl>
                                        <p:attrNameLst>
                                          <p:attrName>style.visibility</p:attrName>
                                        </p:attrNameLst>
                                      </p:cBhvr>
                                      <p:to>
                                        <p:strVal val="visible"/>
                                      </p:to>
                                    </p:set>
                                    <p:animEffect transition="in" filter="wipe(up)">
                                      <p:cBhvr>
                                        <p:cTn id="33"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bldLvl="2" animBg="1"/>
      <p:bldP spid="6"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Providers Considerations </a:t>
            </a:r>
          </a:p>
        </p:txBody>
      </p:sp>
      <p:sp>
        <p:nvSpPr>
          <p:cNvPr id="6" name="Content Placeholder 5"/>
          <p:cNvSpPr>
            <a:spLocks noGrp="1"/>
          </p:cNvSpPr>
          <p:nvPr>
            <p:ph idx="1"/>
          </p:nvPr>
        </p:nvSpPr>
        <p:spPr>
          <a:xfrm>
            <a:off x="677761" y="1324947"/>
            <a:ext cx="11330737" cy="4473969"/>
          </a:xfrm>
        </p:spPr>
        <p:txBody>
          <a:bodyPr>
            <a:noAutofit/>
          </a:bodyPr>
          <a:lstStyle/>
          <a:p>
            <a:pPr lvl="0"/>
            <a:r>
              <a:rPr lang="en-US" sz="3000" dirty="0"/>
              <a:t>When completing a sexual history or sexual health assessment, avoid assumptions and judgments.</a:t>
            </a:r>
          </a:p>
          <a:p>
            <a:pPr lvl="0"/>
            <a:r>
              <a:rPr lang="en-US" sz="3000" dirty="0"/>
              <a:t>Clients who are married may not be monogamous. Ask about sexual partners outside of marriage.</a:t>
            </a:r>
          </a:p>
          <a:p>
            <a:pPr lvl="0"/>
            <a:r>
              <a:rPr lang="en-US" sz="3000" dirty="0"/>
              <a:t>We cannot always rely on patients' self-reported identities to assess risk for HIV infection and sexually transmitted diseases.</a:t>
            </a:r>
          </a:p>
          <a:p>
            <a:pPr lvl="0"/>
            <a:r>
              <a:rPr lang="en-US" sz="3000" dirty="0"/>
              <a:t>We must inquire about behavior in a culturally appropriate manner.</a:t>
            </a:r>
          </a:p>
          <a:p>
            <a:pPr lvl="0"/>
            <a:r>
              <a:rPr lang="en-US" sz="3000" dirty="0"/>
              <a:t>Public health prevention messages must be crafted to explain the dangers of risky sexual behaviors in a manner that is effective with the targeted audience.</a:t>
            </a:r>
          </a:p>
          <a:p>
            <a:endParaRPr lang="en-US" sz="3000" dirty="0"/>
          </a:p>
        </p:txBody>
      </p:sp>
    </p:spTree>
    <p:extLst>
      <p:ext uri="{BB962C8B-B14F-4D97-AF65-F5344CB8AC3E}">
        <p14:creationId xmlns:p14="http://schemas.microsoft.com/office/powerpoint/2010/main" val="121806366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descr="C:\Users\Chaple\Desktop\IMG_1171.JPG"/>
          <p:cNvPicPr>
            <a:picLocks noChangeAspect="1" noChangeArrowheads="1"/>
          </p:cNvPicPr>
          <p:nvPr/>
        </p:nvPicPr>
        <p:blipFill>
          <a:blip r:embed="rId3" cstate="print"/>
          <a:srcRect/>
          <a:stretch>
            <a:fillRect/>
          </a:stretch>
        </p:blipFill>
        <p:spPr bwMode="auto">
          <a:xfrm>
            <a:off x="0" y="0"/>
            <a:ext cx="12191999" cy="6858000"/>
          </a:xfrm>
          <a:prstGeom prst="rect">
            <a:avLst/>
          </a:prstGeom>
          <a:noFill/>
        </p:spPr>
      </p:pic>
      <p:sp>
        <p:nvSpPr>
          <p:cNvPr id="5" name="Title 1"/>
          <p:cNvSpPr>
            <a:spLocks noGrp="1"/>
          </p:cNvSpPr>
          <p:nvPr>
            <p:ph type="title"/>
          </p:nvPr>
        </p:nvSpPr>
        <p:spPr>
          <a:xfrm>
            <a:off x="0" y="3997379"/>
            <a:ext cx="6966284" cy="1296364"/>
          </a:xfrm>
        </p:spPr>
        <p:txBody>
          <a:bodyPr>
            <a:normAutofit fontScale="90000"/>
          </a:bodyPr>
          <a:lstStyle/>
          <a:p>
            <a:pPr algn="l"/>
            <a:r>
              <a:rPr lang="en-US" dirty="0">
                <a:solidFill>
                  <a:schemeClr val="bg1"/>
                </a:solidFill>
              </a:rPr>
              <a:t>Substance Use and </a:t>
            </a:r>
            <a:br>
              <a:rPr lang="en-US" dirty="0">
                <a:solidFill>
                  <a:schemeClr val="bg1"/>
                </a:solidFill>
              </a:rPr>
            </a:br>
            <a:r>
              <a:rPr lang="en-US" dirty="0">
                <a:solidFill>
                  <a:schemeClr val="bg1"/>
                </a:solidFill>
              </a:rPr>
              <a:t>Mental Health Issues</a:t>
            </a:r>
          </a:p>
        </p:txBody>
      </p:sp>
      <p:sp>
        <p:nvSpPr>
          <p:cNvPr id="4" name="Slide Number Placeholder 3"/>
          <p:cNvSpPr txBox="1">
            <a:spLocks/>
          </p:cNvSpPr>
          <p:nvPr/>
        </p:nvSpPr>
        <p:spPr>
          <a:xfrm>
            <a:off x="8890001" y="6508753"/>
            <a:ext cx="284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D1119996-BF18-4DBE-A1C0-00A82C436D85}" type="slidenum">
              <a:rPr lang="en-US" smtClean="0">
                <a:solidFill>
                  <a:schemeClr val="bg1"/>
                </a:solidFill>
              </a:rPr>
              <a:pPr algn="r"/>
              <a:t>49</a:t>
            </a:fld>
            <a:endParaRPr lang="en-US" dirty="0">
              <a:solidFill>
                <a:schemeClr val="bg1"/>
              </a:solidFill>
            </a:endParaRPr>
          </a:p>
        </p:txBody>
      </p:sp>
    </p:spTree>
    <p:extLst>
      <p:ext uri="{BB962C8B-B14F-4D97-AF65-F5344CB8AC3E}">
        <p14:creationId xmlns:p14="http://schemas.microsoft.com/office/powerpoint/2010/main" val="5480689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LGBT Curriculum</a:t>
            </a:r>
          </a:p>
        </p:txBody>
      </p:sp>
      <p:sp>
        <p:nvSpPr>
          <p:cNvPr id="3" name="Content Placeholder 2"/>
          <p:cNvSpPr>
            <a:spLocks noGrp="1"/>
          </p:cNvSpPr>
          <p:nvPr>
            <p:ph idx="1"/>
          </p:nvPr>
        </p:nvSpPr>
        <p:spPr/>
        <p:txBody>
          <a:bodyPr>
            <a:normAutofit/>
          </a:bodyPr>
          <a:lstStyle/>
          <a:p>
            <a:r>
              <a:rPr lang="en-US" sz="2800" i="1" dirty="0"/>
              <a:t>A Provider’s Introduction to Substance Abuse Treatment for Lesbian, Gay, Bisexual, and Transgender Individuals (Second Edition)</a:t>
            </a:r>
          </a:p>
          <a:p>
            <a:pPr lvl="1"/>
            <a:r>
              <a:rPr lang="en-US" sz="2400" dirty="0"/>
              <a:t>Focus on areas of LGBT health as it is related to substance abuse treatment, approaches, families, and other health related concerns</a:t>
            </a:r>
          </a:p>
          <a:p>
            <a:pPr lvl="1">
              <a:buNone/>
            </a:pPr>
            <a:endParaRPr lang="en-US" sz="2400" dirty="0"/>
          </a:p>
          <a:p>
            <a:pPr lvl="1" algn="ctr">
              <a:buNone/>
            </a:pPr>
            <a:r>
              <a:rPr lang="en-US" i="1" dirty="0"/>
              <a:t>Visit </a:t>
            </a:r>
            <a:r>
              <a:rPr lang="en-US" i="1" dirty="0">
                <a:hlinkClick r:id="rId3"/>
              </a:rPr>
              <a:t>www.ymsmlgbt.org</a:t>
            </a:r>
            <a:r>
              <a:rPr lang="en-US" i="1" dirty="0"/>
              <a:t> for more information!</a:t>
            </a:r>
          </a:p>
          <a:p>
            <a:pPr lvl="1"/>
            <a:endParaRPr lang="en-US" dirty="0"/>
          </a:p>
          <a:p>
            <a:pPr marL="0" indent="0">
              <a:buNone/>
            </a:pPr>
            <a:endParaRPr lang="en-US" dirty="0"/>
          </a:p>
        </p:txBody>
      </p:sp>
    </p:spTree>
    <p:extLst>
      <p:ext uri="{BB962C8B-B14F-4D97-AF65-F5344CB8AC3E}">
        <p14:creationId xmlns:p14="http://schemas.microsoft.com/office/powerpoint/2010/main" val="421988451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033543" y="1116194"/>
            <a:ext cx="10110708" cy="1678329"/>
          </a:xfrm>
        </p:spPr>
        <p:txBody>
          <a:bodyPr/>
          <a:lstStyle/>
          <a:p>
            <a:r>
              <a:rPr lang="en-US" dirty="0"/>
              <a:t>Key Message</a:t>
            </a:r>
          </a:p>
        </p:txBody>
      </p:sp>
      <p:sp>
        <p:nvSpPr>
          <p:cNvPr id="5" name="Subtitle 4"/>
          <p:cNvSpPr>
            <a:spLocks noGrp="1"/>
          </p:cNvSpPr>
          <p:nvPr>
            <p:ph type="subTitle" idx="1"/>
          </p:nvPr>
        </p:nvSpPr>
        <p:spPr>
          <a:xfrm>
            <a:off x="1033543" y="2494448"/>
            <a:ext cx="10367274" cy="4237092"/>
          </a:xfrm>
        </p:spPr>
        <p:txBody>
          <a:bodyPr>
            <a:normAutofit fontScale="92500" lnSpcReduction="10000"/>
          </a:bodyPr>
          <a:lstStyle/>
          <a:p>
            <a:pPr algn="l"/>
            <a:r>
              <a:rPr lang="en-US" sz="4000" dirty="0"/>
              <a:t>Substance use and mental health/psychosocial problems, both of which disproportionately affect LGBT/MSM populations, contribute to an increased risk of HIV and STI transmission. </a:t>
            </a:r>
          </a:p>
          <a:p>
            <a:pPr algn="l"/>
            <a:endParaRPr lang="en-US" sz="4000" dirty="0"/>
          </a:p>
          <a:p>
            <a:pPr algn="l"/>
            <a:r>
              <a:rPr lang="en-US" sz="3000" dirty="0">
                <a:solidFill>
                  <a:srgbClr val="FF0000"/>
                </a:solidFill>
              </a:rPr>
              <a:t>We have very limited data on YMSM in this arena, but given the high rates of HIV transmission, it is reasonable to assume that we may see similar issues related to mental health and substance use problems.</a:t>
            </a:r>
          </a:p>
          <a:p>
            <a:endParaRPr lang="en-US" sz="4000" dirty="0"/>
          </a:p>
        </p:txBody>
      </p:sp>
      <p:sp>
        <p:nvSpPr>
          <p:cNvPr id="6" name="Slide Number Placeholder 3"/>
          <p:cNvSpPr txBox="1">
            <a:spLocks/>
          </p:cNvSpPr>
          <p:nvPr/>
        </p:nvSpPr>
        <p:spPr>
          <a:xfrm>
            <a:off x="8890001" y="6508753"/>
            <a:ext cx="284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D1119996-BF18-4DBE-A1C0-00A82C436D85}" type="slidenum">
              <a:rPr lang="en-US" smtClean="0"/>
              <a:pPr algn="r"/>
              <a:t>50</a:t>
            </a:fld>
            <a:endParaRPr lang="en-US" dirty="0"/>
          </a:p>
        </p:txBody>
      </p:sp>
    </p:spTree>
    <p:extLst>
      <p:ext uri="{BB962C8B-B14F-4D97-AF65-F5344CB8AC3E}">
        <p14:creationId xmlns:p14="http://schemas.microsoft.com/office/powerpoint/2010/main" val="3858917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Effect transition="in" filter="wipe(left)">
                                      <p:cBhvr>
                                        <p:cTn id="7"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Alcohol/Drug Use Among LGBT/MSM</a:t>
            </a:r>
          </a:p>
        </p:txBody>
      </p:sp>
      <p:sp>
        <p:nvSpPr>
          <p:cNvPr id="3" name="Content Placeholder 2"/>
          <p:cNvSpPr>
            <a:spLocks noGrp="1"/>
          </p:cNvSpPr>
          <p:nvPr>
            <p:ph idx="1"/>
          </p:nvPr>
        </p:nvSpPr>
        <p:spPr>
          <a:xfrm>
            <a:off x="677761" y="1678329"/>
            <a:ext cx="11227443" cy="4759793"/>
          </a:xfrm>
        </p:spPr>
        <p:txBody>
          <a:bodyPr>
            <a:normAutofit/>
          </a:bodyPr>
          <a:lstStyle/>
          <a:p>
            <a:pPr lvl="0"/>
            <a:r>
              <a:rPr lang="en-US" dirty="0"/>
              <a:t>Studies have shown that, when compared with the general population, gay and bisexual men, lesbian, and transgender individuals are more likely to:</a:t>
            </a:r>
          </a:p>
          <a:p>
            <a:pPr lvl="0"/>
            <a:r>
              <a:rPr lang="en-US" sz="3600" b="1" dirty="0">
                <a:solidFill>
                  <a:srgbClr val="39587F"/>
                </a:solidFill>
              </a:rPr>
              <a:t>Use alcohol and drugs</a:t>
            </a:r>
          </a:p>
          <a:p>
            <a:pPr lvl="0"/>
            <a:r>
              <a:rPr lang="en-US" sz="3600" b="1" dirty="0"/>
              <a:t>Have higher rates of substance abuse</a:t>
            </a:r>
          </a:p>
          <a:p>
            <a:pPr lvl="0"/>
            <a:r>
              <a:rPr lang="en-US" sz="3600" b="1" dirty="0">
                <a:solidFill>
                  <a:srgbClr val="39587F"/>
                </a:solidFill>
              </a:rPr>
              <a:t>Not withhold from alcohol and drug us</a:t>
            </a:r>
          </a:p>
          <a:p>
            <a:pPr lvl="0"/>
            <a:r>
              <a:rPr lang="en-US" sz="3600" b="1" dirty="0"/>
              <a:t>Continue heavy drinking into later life</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43748" y="2831565"/>
            <a:ext cx="3179930" cy="3282632"/>
          </a:xfrm>
          <a:prstGeom prst="rect">
            <a:avLst/>
          </a:prstGeom>
        </p:spPr>
      </p:pic>
    </p:spTree>
    <p:extLst>
      <p:ext uri="{BB962C8B-B14F-4D97-AF65-F5344CB8AC3E}">
        <p14:creationId xmlns:p14="http://schemas.microsoft.com/office/powerpoint/2010/main" val="13831609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Disparities in Smoking, Alcohol Use, and Illicit Drug Use among YMSM</a:t>
            </a:r>
          </a:p>
        </p:txBody>
      </p:sp>
      <p:sp>
        <p:nvSpPr>
          <p:cNvPr id="3" name="Content Placeholder 2"/>
          <p:cNvSpPr>
            <a:spLocks noGrp="1"/>
          </p:cNvSpPr>
          <p:nvPr>
            <p:ph idx="1"/>
          </p:nvPr>
        </p:nvSpPr>
        <p:spPr>
          <a:xfrm>
            <a:off x="694480" y="1678330"/>
            <a:ext cx="11227443" cy="4301366"/>
          </a:xfrm>
        </p:spPr>
        <p:txBody>
          <a:bodyPr>
            <a:normAutofit fontScale="92500"/>
          </a:bodyPr>
          <a:lstStyle/>
          <a:p>
            <a:pPr>
              <a:spcAft>
                <a:spcPts val="1200"/>
              </a:spcAft>
            </a:pPr>
            <a:r>
              <a:rPr lang="en-US" dirty="0"/>
              <a:t>Only 17.6% reported no substance use during past 6 months</a:t>
            </a:r>
          </a:p>
          <a:p>
            <a:pPr>
              <a:spcAft>
                <a:spcPts val="1200"/>
              </a:spcAft>
            </a:pPr>
            <a:r>
              <a:rPr lang="en-US" dirty="0"/>
              <a:t>Black YMSM had lower prevalence of use of all substances </a:t>
            </a:r>
            <a:r>
              <a:rPr lang="en-US" b="1" dirty="0"/>
              <a:t>except for marijuana </a:t>
            </a:r>
            <a:r>
              <a:rPr lang="en-US" dirty="0"/>
              <a:t>compared to White YMSM</a:t>
            </a:r>
          </a:p>
          <a:p>
            <a:pPr>
              <a:spcAft>
                <a:spcPts val="1200"/>
              </a:spcAft>
            </a:pPr>
            <a:r>
              <a:rPr lang="en-US" dirty="0"/>
              <a:t>Latino YMSM had lower prevalence of </a:t>
            </a:r>
            <a:r>
              <a:rPr lang="en-US" b="1" dirty="0"/>
              <a:t>alcohol, marijuana, and club drug use</a:t>
            </a:r>
            <a:r>
              <a:rPr lang="en-US" dirty="0"/>
              <a:t> compared to Black and White YMSM</a:t>
            </a:r>
            <a:endParaRPr lang="en-US" b="1" dirty="0"/>
          </a:p>
          <a:p>
            <a:pPr>
              <a:spcAft>
                <a:spcPts val="1200"/>
              </a:spcAft>
            </a:pPr>
            <a:r>
              <a:rPr lang="en-US" dirty="0"/>
              <a:t>Bisexual YMSM reported </a:t>
            </a:r>
            <a:r>
              <a:rPr lang="en-US" b="1" dirty="0"/>
              <a:t>higher prevalence of cigarette smoking, stimulant use, and club drug use</a:t>
            </a:r>
            <a:r>
              <a:rPr lang="en-US" dirty="0"/>
              <a:t> compared to gay/mostly gay YMSM</a:t>
            </a:r>
          </a:p>
        </p:txBody>
      </p:sp>
      <p:sp>
        <p:nvSpPr>
          <p:cNvPr id="4" name="TextBox 3"/>
          <p:cNvSpPr txBox="1"/>
          <p:nvPr/>
        </p:nvSpPr>
        <p:spPr>
          <a:xfrm>
            <a:off x="9441930" y="6130168"/>
            <a:ext cx="2479993" cy="307777"/>
          </a:xfrm>
          <a:prstGeom prst="rect">
            <a:avLst/>
          </a:prstGeom>
          <a:noFill/>
        </p:spPr>
        <p:txBody>
          <a:bodyPr wrap="square" rtlCol="0">
            <a:spAutoFit/>
          </a:bodyPr>
          <a:lstStyle/>
          <a:p>
            <a:r>
              <a:rPr lang="en-US" sz="1400" dirty="0"/>
              <a:t>SOURCE: Newcomb et al., 2014.</a:t>
            </a:r>
          </a:p>
        </p:txBody>
      </p:sp>
    </p:spTree>
    <p:extLst>
      <p:ext uri="{BB962C8B-B14F-4D97-AF65-F5344CB8AC3E}">
        <p14:creationId xmlns:p14="http://schemas.microsoft.com/office/powerpoint/2010/main" val="417483725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Stimulant Use among Racial/Ethnic Minority MSM Social Networking Users</a:t>
            </a:r>
          </a:p>
        </p:txBody>
      </p:sp>
      <p:sp>
        <p:nvSpPr>
          <p:cNvPr id="3" name="Content Placeholder 2"/>
          <p:cNvSpPr>
            <a:spLocks noGrp="1"/>
          </p:cNvSpPr>
          <p:nvPr>
            <p:ph sz="half" idx="1"/>
          </p:nvPr>
        </p:nvSpPr>
        <p:spPr/>
        <p:txBody>
          <a:bodyPr>
            <a:normAutofit fontScale="85000" lnSpcReduction="20000"/>
          </a:bodyPr>
          <a:lstStyle/>
          <a:p>
            <a:r>
              <a:rPr lang="en-US" dirty="0"/>
              <a:t>Participants reported high rates of cocaine and methamphetamine use (both over 15% within past year)</a:t>
            </a:r>
          </a:p>
          <a:p>
            <a:r>
              <a:rPr lang="en-US" dirty="0"/>
              <a:t>80% reported using social media to meet people</a:t>
            </a:r>
          </a:p>
          <a:p>
            <a:r>
              <a:rPr lang="en-US" dirty="0"/>
              <a:t>30% used social media to find sex partners</a:t>
            </a:r>
          </a:p>
          <a:p>
            <a:pPr lvl="1"/>
            <a:r>
              <a:rPr lang="en-US" dirty="0"/>
              <a:t>Participants who used social networks to find sex partners were more likely to have used methamphetamines in last year</a:t>
            </a:r>
          </a:p>
          <a:p>
            <a:pPr lvl="1"/>
            <a:r>
              <a:rPr lang="en-US" dirty="0"/>
              <a:t>Those who were more comfortable talking online (vs. face-to-face) had 4x the odds of reported meth use and over 6x the odds of cocaine use</a:t>
            </a:r>
          </a:p>
        </p:txBody>
      </p:sp>
      <p:pic>
        <p:nvPicPr>
          <p:cNvPr id="7" name="Content Placeholder 6"/>
          <p:cNvPicPr>
            <a:picLocks noGrp="1" noChangeAspect="1"/>
          </p:cNvPicPr>
          <p:nvPr>
            <p:ph sz="half" idx="2"/>
          </p:nvPr>
        </p:nvPicPr>
        <p:blipFill>
          <a:blip r:embed="rId3"/>
          <a:stretch>
            <a:fillRect/>
          </a:stretch>
        </p:blipFill>
        <p:spPr>
          <a:xfrm>
            <a:off x="6878145" y="1744638"/>
            <a:ext cx="4023709" cy="4237087"/>
          </a:xfrm>
          <a:prstGeom prst="rect">
            <a:avLst/>
          </a:prstGeom>
        </p:spPr>
      </p:pic>
      <p:sp>
        <p:nvSpPr>
          <p:cNvPr id="4" name="TextBox 3"/>
          <p:cNvSpPr txBox="1"/>
          <p:nvPr/>
        </p:nvSpPr>
        <p:spPr>
          <a:xfrm>
            <a:off x="8896574" y="6130168"/>
            <a:ext cx="3025349" cy="307777"/>
          </a:xfrm>
          <a:prstGeom prst="rect">
            <a:avLst/>
          </a:prstGeom>
          <a:noFill/>
        </p:spPr>
        <p:txBody>
          <a:bodyPr wrap="square" rtlCol="0">
            <a:spAutoFit/>
          </a:bodyPr>
          <a:lstStyle/>
          <a:p>
            <a:r>
              <a:rPr lang="en-US" sz="1400" dirty="0"/>
              <a:t>SOURCE: Young &amp; Shoptaw, 2013.</a:t>
            </a:r>
          </a:p>
        </p:txBody>
      </p:sp>
    </p:spTree>
    <p:extLst>
      <p:ext uri="{BB962C8B-B14F-4D97-AF65-F5344CB8AC3E}">
        <p14:creationId xmlns:p14="http://schemas.microsoft.com/office/powerpoint/2010/main" val="406280955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4644" y="231494"/>
            <a:ext cx="11667280" cy="1000147"/>
          </a:xfrm>
        </p:spPr>
        <p:txBody>
          <a:bodyPr/>
          <a:lstStyle/>
          <a:p>
            <a:r>
              <a:rPr lang="en-US" dirty="0"/>
              <a:t>Critical Considerations</a:t>
            </a:r>
          </a:p>
        </p:txBody>
      </p:sp>
      <p:sp>
        <p:nvSpPr>
          <p:cNvPr id="3" name="Content Placeholder 2"/>
          <p:cNvSpPr>
            <a:spLocks noGrp="1"/>
          </p:cNvSpPr>
          <p:nvPr>
            <p:ph idx="1"/>
          </p:nvPr>
        </p:nvSpPr>
        <p:spPr>
          <a:xfrm>
            <a:off x="677761" y="1045029"/>
            <a:ext cx="11227443" cy="5542383"/>
          </a:xfrm>
        </p:spPr>
        <p:txBody>
          <a:bodyPr>
            <a:normAutofit fontScale="92500" lnSpcReduction="20000"/>
          </a:bodyPr>
          <a:lstStyle/>
          <a:p>
            <a:pPr lvl="0"/>
            <a:r>
              <a:rPr lang="en-US" sz="3600" dirty="0"/>
              <a:t>Substance use among some gay/bisexual men can be a reaction to </a:t>
            </a:r>
            <a:r>
              <a:rPr lang="en-US" sz="3600" b="1" dirty="0">
                <a:solidFill>
                  <a:srgbClr val="39587F"/>
                </a:solidFill>
              </a:rPr>
              <a:t>homophobia</a:t>
            </a:r>
            <a:r>
              <a:rPr lang="en-US" sz="3600" dirty="0"/>
              <a:t>, </a:t>
            </a:r>
            <a:r>
              <a:rPr lang="en-US" sz="3600" b="1" dirty="0">
                <a:solidFill>
                  <a:srgbClr val="39587F"/>
                </a:solidFill>
              </a:rPr>
              <a:t>discrimination</a:t>
            </a:r>
            <a:r>
              <a:rPr lang="en-US" sz="3600" dirty="0"/>
              <a:t>, or </a:t>
            </a:r>
            <a:r>
              <a:rPr lang="en-US" sz="3600" b="1" dirty="0">
                <a:solidFill>
                  <a:srgbClr val="39587F"/>
                </a:solidFill>
              </a:rPr>
              <a:t>violence</a:t>
            </a:r>
            <a:r>
              <a:rPr lang="en-US" sz="3600" dirty="0"/>
              <a:t> and can </a:t>
            </a:r>
            <a:r>
              <a:rPr lang="en-US" sz="3600" b="1" dirty="0">
                <a:solidFill>
                  <a:srgbClr val="39587F"/>
                </a:solidFill>
              </a:rPr>
              <a:t>contribute to other mental health and physical health problems</a:t>
            </a:r>
            <a:r>
              <a:rPr lang="en-US" sz="3600" dirty="0"/>
              <a:t>. </a:t>
            </a:r>
          </a:p>
          <a:p>
            <a:pPr lvl="0"/>
            <a:r>
              <a:rPr lang="en-US" sz="3600" dirty="0"/>
              <a:t>For some gay/bisexual men, alcohol and illegal drug use, especially methamphetamines (meth), amyl nitrates (poppers), and drugs used to treat erectile dysfunction also </a:t>
            </a:r>
            <a:r>
              <a:rPr lang="en-US" sz="3600" b="1" dirty="0">
                <a:solidFill>
                  <a:srgbClr val="39587F"/>
                </a:solidFill>
              </a:rPr>
              <a:t>contribute to a higher chance of getting HIV and other STIs</a:t>
            </a:r>
            <a:r>
              <a:rPr lang="en-US" sz="3600" dirty="0"/>
              <a:t>. </a:t>
            </a:r>
          </a:p>
          <a:p>
            <a:pPr lvl="0"/>
            <a:r>
              <a:rPr lang="en-US" sz="3600" dirty="0"/>
              <a:t>To the extent that YMSM experience similar homophobia, discrimination and violence, we would expect similar kinds of relations.  It is important to assess for these factors and for degree of substance use in association with sexual behaviors with male and female partners.</a:t>
            </a:r>
          </a:p>
        </p:txBody>
      </p:sp>
    </p:spTree>
    <p:extLst>
      <p:ext uri="{BB962C8B-B14F-4D97-AF65-F5344CB8AC3E}">
        <p14:creationId xmlns:p14="http://schemas.microsoft.com/office/powerpoint/2010/main" val="2442282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Mental Health Among LGBT/MSM</a:t>
            </a:r>
          </a:p>
        </p:txBody>
      </p:sp>
      <p:sp>
        <p:nvSpPr>
          <p:cNvPr id="3" name="Content Placeholder 2"/>
          <p:cNvSpPr>
            <a:spLocks noGrp="1"/>
          </p:cNvSpPr>
          <p:nvPr>
            <p:ph idx="1"/>
          </p:nvPr>
        </p:nvSpPr>
        <p:spPr/>
        <p:txBody>
          <a:bodyPr>
            <a:normAutofit lnSpcReduction="10000"/>
          </a:bodyPr>
          <a:lstStyle/>
          <a:p>
            <a:pPr marL="0" lvl="0" indent="0">
              <a:buNone/>
            </a:pPr>
            <a:r>
              <a:rPr lang="en-US" dirty="0"/>
              <a:t>Ongoing homophobia, stigma (negative and usually unfair beliefs), and discrimination (unfairly treating a person or group of people) can have negative effects on your health. Research has shown that, compared to other men, gay and bisexual men have higher chances of having:</a:t>
            </a:r>
          </a:p>
          <a:p>
            <a:pPr marL="0" lvl="0" indent="0">
              <a:buNone/>
            </a:pPr>
            <a:r>
              <a:rPr lang="en-US" sz="3600" b="1" dirty="0"/>
              <a:t>	-Major depression</a:t>
            </a:r>
          </a:p>
          <a:p>
            <a:pPr marL="0" lvl="0" indent="0">
              <a:buNone/>
            </a:pPr>
            <a:r>
              <a:rPr lang="en-US" sz="3600" b="1" dirty="0">
                <a:solidFill>
                  <a:srgbClr val="39587F"/>
                </a:solidFill>
              </a:rPr>
              <a:t>	-Bipolar disorder</a:t>
            </a:r>
          </a:p>
          <a:p>
            <a:pPr marL="0" lvl="0" indent="0">
              <a:buNone/>
            </a:pPr>
            <a:r>
              <a:rPr lang="en-US" sz="3600" b="1" dirty="0"/>
              <a:t>	-Generalized anxiety disorder</a:t>
            </a:r>
          </a:p>
          <a:p>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74257" y="3480179"/>
            <a:ext cx="4039737" cy="3185686"/>
          </a:xfrm>
          <a:prstGeom prst="rect">
            <a:avLst/>
          </a:prstGeom>
        </p:spPr>
      </p:pic>
    </p:spTree>
    <p:extLst>
      <p:ext uri="{BB962C8B-B14F-4D97-AF65-F5344CB8AC3E}">
        <p14:creationId xmlns:p14="http://schemas.microsoft.com/office/powerpoint/2010/main" val="345300249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4644" y="231495"/>
            <a:ext cx="11667280" cy="803222"/>
          </a:xfrm>
        </p:spPr>
        <p:txBody>
          <a:bodyPr/>
          <a:lstStyle/>
          <a:p>
            <a:r>
              <a:rPr lang="en-US" dirty="0"/>
              <a:t>Mental Health and HIV Risk</a:t>
            </a:r>
          </a:p>
        </p:txBody>
      </p:sp>
      <p:sp>
        <p:nvSpPr>
          <p:cNvPr id="3" name="Content Placeholder 2"/>
          <p:cNvSpPr>
            <a:spLocks noGrp="1"/>
          </p:cNvSpPr>
          <p:nvPr>
            <p:ph idx="1"/>
          </p:nvPr>
        </p:nvSpPr>
        <p:spPr>
          <a:xfrm>
            <a:off x="348916" y="1046747"/>
            <a:ext cx="11573007" cy="4752169"/>
          </a:xfrm>
        </p:spPr>
        <p:txBody>
          <a:bodyPr>
            <a:normAutofit/>
          </a:bodyPr>
          <a:lstStyle/>
          <a:p>
            <a:pPr>
              <a:buNone/>
            </a:pPr>
            <a:r>
              <a:rPr lang="en-US" sz="2800" dirty="0"/>
              <a:t>Mental illness may increase the risk of HIV infection in several ways:</a:t>
            </a:r>
          </a:p>
          <a:p>
            <a:pPr lvl="1"/>
            <a:r>
              <a:rPr lang="en-US" i="0" dirty="0"/>
              <a:t>MI can decrease the salience of other health threats such as HIV, so that individuals with mental illness are often less informed about risk;</a:t>
            </a:r>
          </a:p>
          <a:p>
            <a:pPr lvl="1"/>
            <a:r>
              <a:rPr lang="en-US" i="0" dirty="0"/>
              <a:t>MI can negatively impact the social and interpersonal skills that are required to negotiate safe sex, thus leaving individuals vulnerable to sexual coercion and more likely to engage in sexual risk behavior; </a:t>
            </a:r>
          </a:p>
          <a:p>
            <a:pPr lvl="1"/>
            <a:r>
              <a:rPr lang="en-US" i="0" dirty="0"/>
              <a:t>Thus, although individuals with mental illness tend to engage in fewer occasions of sexual intercourse compared to other subgroups, they often engage in risky sexual practices, such as having multiple or high risk partners, sex trading, and having unprotected penetrative sex</a:t>
            </a:r>
          </a:p>
        </p:txBody>
      </p:sp>
    </p:spTree>
    <p:extLst>
      <p:ext uri="{BB962C8B-B14F-4D97-AF65-F5344CB8AC3E}">
        <p14:creationId xmlns:p14="http://schemas.microsoft.com/office/powerpoint/2010/main" val="78121050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274638"/>
            <a:ext cx="9067800" cy="1096962"/>
          </a:xfrm>
        </p:spPr>
        <p:txBody>
          <a:bodyPr>
            <a:normAutofit fontScale="90000"/>
          </a:bodyPr>
          <a:lstStyle/>
          <a:p>
            <a:r>
              <a:rPr lang="en-US" dirty="0">
                <a:cs typeface="Arial" panose="020B0604020202020204" pitchFamily="34" charset="0"/>
              </a:rPr>
              <a:t>Mental Health and </a:t>
            </a:r>
            <a:br>
              <a:rPr lang="en-US" dirty="0">
                <a:cs typeface="Arial" panose="020B0604020202020204" pitchFamily="34" charset="0"/>
              </a:rPr>
            </a:br>
            <a:r>
              <a:rPr lang="en-US" dirty="0">
                <a:cs typeface="Arial" panose="020B0604020202020204" pitchFamily="34" charset="0"/>
              </a:rPr>
              <a:t>Sexual Risk among YMSM</a:t>
            </a:r>
          </a:p>
        </p:txBody>
      </p:sp>
      <p:sp>
        <p:nvSpPr>
          <p:cNvPr id="3" name="Content Placeholder 2"/>
          <p:cNvSpPr>
            <a:spLocks noGrp="1"/>
          </p:cNvSpPr>
          <p:nvPr>
            <p:ph idx="1"/>
          </p:nvPr>
        </p:nvSpPr>
        <p:spPr>
          <a:xfrm>
            <a:off x="385011" y="2099434"/>
            <a:ext cx="11526252" cy="3591503"/>
          </a:xfrm>
        </p:spPr>
        <p:txBody>
          <a:bodyPr>
            <a:normAutofit/>
          </a:bodyPr>
          <a:lstStyle/>
          <a:p>
            <a:pPr marL="0" indent="0">
              <a:spcAft>
                <a:spcPts val="1200"/>
              </a:spcAft>
              <a:buNone/>
            </a:pPr>
            <a:r>
              <a:rPr lang="en-US" dirty="0"/>
              <a:t>Studies focused on the association between </a:t>
            </a:r>
            <a:r>
              <a:rPr lang="en-US" b="1" dirty="0"/>
              <a:t>depression</a:t>
            </a:r>
            <a:r>
              <a:rPr lang="en-US" dirty="0"/>
              <a:t> and sexual risk taking among YMSM have found the following:</a:t>
            </a:r>
          </a:p>
          <a:p>
            <a:pPr marL="91440">
              <a:spcAft>
                <a:spcPts val="1200"/>
              </a:spcAft>
            </a:pPr>
            <a:r>
              <a:rPr lang="en-US" sz="2800" dirty="0"/>
              <a:t>Higher depression symptom scores = more sexual partners </a:t>
            </a:r>
          </a:p>
          <a:p>
            <a:r>
              <a:rPr lang="en-US" sz="2800" dirty="0"/>
              <a:t>Longitudinal research indicates that improvements in symptoms of depression relate to improved patterns of sexual risk behavior over time. </a:t>
            </a:r>
          </a:p>
        </p:txBody>
      </p:sp>
      <p:sp>
        <p:nvSpPr>
          <p:cNvPr id="6" name="Rectangle 5"/>
          <p:cNvSpPr/>
          <p:nvPr/>
        </p:nvSpPr>
        <p:spPr>
          <a:xfrm>
            <a:off x="3222172" y="6550223"/>
            <a:ext cx="2598468" cy="307777"/>
          </a:xfrm>
          <a:prstGeom prst="rect">
            <a:avLst/>
          </a:prstGeom>
        </p:spPr>
        <p:txBody>
          <a:bodyPr wrap="none">
            <a:spAutoFit/>
          </a:bodyPr>
          <a:lstStyle/>
          <a:p>
            <a:r>
              <a:rPr lang="en-US" sz="1400" dirty="0">
                <a:cs typeface="Arial" panose="020B0604020202020204" pitchFamily="34" charset="0"/>
              </a:rPr>
              <a:t>SOURCE: </a:t>
            </a:r>
            <a:r>
              <a:rPr lang="en-US" sz="1400" dirty="0" err="1">
                <a:cs typeface="Arial" panose="020B0604020202020204" pitchFamily="34" charset="0"/>
              </a:rPr>
              <a:t>Mustanski</a:t>
            </a:r>
            <a:r>
              <a:rPr lang="en-US" sz="1400" dirty="0">
                <a:cs typeface="Arial" panose="020B0604020202020204" pitchFamily="34" charset="0"/>
              </a:rPr>
              <a:t> et al.,  2011. </a:t>
            </a:r>
          </a:p>
        </p:txBody>
      </p:sp>
    </p:spTree>
    <p:custDataLst>
      <p:tags r:id="rId1"/>
    </p:custDataLst>
    <p:extLst>
      <p:ext uri="{BB962C8B-B14F-4D97-AF65-F5344CB8AC3E}">
        <p14:creationId xmlns:p14="http://schemas.microsoft.com/office/powerpoint/2010/main" val="1930651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additive="base">
                                        <p:cTn id="12"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wipe(down)">
                                      <p:cBhvr>
                                        <p:cTn id="18"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Impact of Mental Health Status and Stigma/Stress on Prevalence of High-Risk Sex Acts among YMSM</a:t>
            </a:r>
          </a:p>
        </p:txBody>
      </p:sp>
      <p:pic>
        <p:nvPicPr>
          <p:cNvPr id="5" name="Picture 4"/>
          <p:cNvPicPr>
            <a:picLocks noChangeAspect="1"/>
          </p:cNvPicPr>
          <p:nvPr/>
        </p:nvPicPr>
        <p:blipFill>
          <a:blip r:embed="rId3"/>
          <a:stretch>
            <a:fillRect/>
          </a:stretch>
        </p:blipFill>
        <p:spPr>
          <a:xfrm>
            <a:off x="2632438" y="1626365"/>
            <a:ext cx="6911692" cy="5139235"/>
          </a:xfrm>
          <a:prstGeom prst="rect">
            <a:avLst/>
          </a:prstGeom>
        </p:spPr>
      </p:pic>
      <p:sp>
        <p:nvSpPr>
          <p:cNvPr id="6" name="TextBox 5"/>
          <p:cNvSpPr txBox="1"/>
          <p:nvPr/>
        </p:nvSpPr>
        <p:spPr>
          <a:xfrm>
            <a:off x="9619436" y="5904258"/>
            <a:ext cx="2479993" cy="523220"/>
          </a:xfrm>
          <a:prstGeom prst="rect">
            <a:avLst/>
          </a:prstGeom>
          <a:noFill/>
        </p:spPr>
        <p:txBody>
          <a:bodyPr wrap="square" rtlCol="0">
            <a:spAutoFit/>
          </a:bodyPr>
          <a:lstStyle/>
          <a:p>
            <a:r>
              <a:rPr lang="en-US" sz="1400" dirty="0"/>
              <a:t>SOURCE: </a:t>
            </a:r>
            <a:r>
              <a:rPr lang="en-US" sz="1400" dirty="0" err="1"/>
              <a:t>Lelutiu</a:t>
            </a:r>
            <a:r>
              <a:rPr lang="en-US" sz="1400" dirty="0"/>
              <a:t>-Weinberger et al., 2015</a:t>
            </a:r>
          </a:p>
        </p:txBody>
      </p:sp>
    </p:spTree>
    <p:extLst>
      <p:ext uri="{BB962C8B-B14F-4D97-AF65-F5344CB8AC3E}">
        <p14:creationId xmlns:p14="http://schemas.microsoft.com/office/powerpoint/2010/main" val="405031936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31494"/>
            <a:ext cx="12192000" cy="1296364"/>
          </a:xfrm>
        </p:spPr>
        <p:txBody>
          <a:bodyPr/>
          <a:lstStyle/>
          <a:p>
            <a:r>
              <a:rPr lang="en-US" sz="4000" dirty="0"/>
              <a:t>Revealing Sexual Orientation “Coming Out”</a:t>
            </a:r>
          </a:p>
        </p:txBody>
      </p:sp>
      <p:sp>
        <p:nvSpPr>
          <p:cNvPr id="3" name="Content Placeholder 2"/>
          <p:cNvSpPr>
            <a:spLocks noGrp="1"/>
          </p:cNvSpPr>
          <p:nvPr>
            <p:ph idx="1"/>
          </p:nvPr>
        </p:nvSpPr>
        <p:spPr>
          <a:xfrm>
            <a:off x="677761" y="1250302"/>
            <a:ext cx="11227443" cy="5486399"/>
          </a:xfrm>
        </p:spPr>
        <p:txBody>
          <a:bodyPr>
            <a:normAutofit fontScale="92500" lnSpcReduction="10000"/>
          </a:bodyPr>
          <a:lstStyle/>
          <a:p>
            <a:pPr lvl="0"/>
            <a:r>
              <a:rPr lang="en-US" dirty="0"/>
              <a:t>Keeping your sexual orientation hidden from others (being "in the closet") and fear of having your sexual orientation disclosed (being “outed”) can </a:t>
            </a:r>
            <a:r>
              <a:rPr lang="en-US" b="1" dirty="0">
                <a:solidFill>
                  <a:srgbClr val="39587F"/>
                </a:solidFill>
              </a:rPr>
              <a:t>add to the stress </a:t>
            </a:r>
            <a:r>
              <a:rPr lang="en-US" dirty="0"/>
              <a:t>of being gay or bisexual. </a:t>
            </a:r>
          </a:p>
          <a:p>
            <a:pPr lvl="0"/>
            <a:r>
              <a:rPr lang="en-US" dirty="0"/>
              <a:t>In general, research has shown that gay and bisexual men who are </a:t>
            </a:r>
            <a:r>
              <a:rPr lang="en-US" b="1" dirty="0">
                <a:solidFill>
                  <a:srgbClr val="39587F"/>
                </a:solidFill>
              </a:rPr>
              <a:t>open about their sexual orientation with others have better health outcomes </a:t>
            </a:r>
            <a:r>
              <a:rPr lang="en-US" dirty="0"/>
              <a:t>than gay and bisexual men who do not. </a:t>
            </a:r>
          </a:p>
          <a:p>
            <a:pPr lvl="0"/>
            <a:r>
              <a:rPr lang="en-US" dirty="0"/>
              <a:t>However, being “out” </a:t>
            </a:r>
            <a:r>
              <a:rPr lang="en-US" b="1" dirty="0">
                <a:solidFill>
                  <a:srgbClr val="39587F"/>
                </a:solidFill>
              </a:rPr>
              <a:t>in some settings </a:t>
            </a:r>
            <a:r>
              <a:rPr lang="en-US" dirty="0"/>
              <a:t>and to people who react negatively </a:t>
            </a:r>
            <a:r>
              <a:rPr lang="en-US" b="1" dirty="0">
                <a:solidFill>
                  <a:srgbClr val="39587F"/>
                </a:solidFill>
              </a:rPr>
              <a:t>can add to the stress </a:t>
            </a:r>
            <a:r>
              <a:rPr lang="en-US" dirty="0"/>
              <a:t>experienced by gay and bisexual men, and can lead to poorer mental health and discrimination.</a:t>
            </a:r>
          </a:p>
          <a:p>
            <a:r>
              <a:rPr lang="en-US" dirty="0"/>
              <a:t>YMSM may not identify as being gay or bisexual or even use the label YMSM.  YMSM may </a:t>
            </a:r>
            <a:r>
              <a:rPr lang="en-US" b="1" dirty="0">
                <a:solidFill>
                  <a:srgbClr val="39587F"/>
                </a:solidFill>
              </a:rPr>
              <a:t>feel all of these stressors </a:t>
            </a:r>
            <a:r>
              <a:rPr lang="en-US" dirty="0"/>
              <a:t>associated with disclosure and secret keeping as well. </a:t>
            </a:r>
          </a:p>
        </p:txBody>
      </p:sp>
    </p:spTree>
    <p:extLst>
      <p:ext uri="{BB962C8B-B14F-4D97-AF65-F5344CB8AC3E}">
        <p14:creationId xmlns:p14="http://schemas.microsoft.com/office/powerpoint/2010/main" val="2397670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left)">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1" cy="808204"/>
          </a:xfrm>
        </p:spPr>
        <p:txBody>
          <a:bodyPr/>
          <a:lstStyle/>
          <a:p>
            <a:r>
              <a:rPr lang="en-US" dirty="0"/>
              <a:t>Today’s Agenda</a:t>
            </a:r>
          </a:p>
        </p:txBody>
      </p:sp>
      <p:sp>
        <p:nvSpPr>
          <p:cNvPr id="3" name="Content Placeholder 2"/>
          <p:cNvSpPr>
            <a:spLocks noGrp="1"/>
          </p:cNvSpPr>
          <p:nvPr>
            <p:ph sz="half" idx="2"/>
          </p:nvPr>
        </p:nvSpPr>
        <p:spPr>
          <a:xfrm>
            <a:off x="1299410" y="1287377"/>
            <a:ext cx="10563727" cy="5113422"/>
          </a:xfrm>
        </p:spPr>
        <p:txBody>
          <a:bodyPr>
            <a:normAutofit/>
          </a:bodyPr>
          <a:lstStyle/>
          <a:p>
            <a:pPr>
              <a:buNone/>
            </a:pPr>
            <a:r>
              <a:rPr lang="en-US" dirty="0"/>
              <a:t>8:30 - 9:45  		Welcome, Introductions &amp; Module 1 - Key Terms</a:t>
            </a:r>
          </a:p>
          <a:p>
            <a:pPr lvl="0">
              <a:buNone/>
            </a:pPr>
            <a:r>
              <a:rPr lang="en-US" dirty="0" smtClean="0"/>
              <a:t>9:45 - 10:15		Module 2 – </a:t>
            </a:r>
            <a:r>
              <a:rPr lang="en-US" dirty="0">
                <a:solidFill>
                  <a:prstClr val="black"/>
                </a:solidFill>
              </a:rPr>
              <a:t>Related Health Issues</a:t>
            </a:r>
          </a:p>
          <a:p>
            <a:pPr>
              <a:buNone/>
            </a:pPr>
            <a:r>
              <a:rPr lang="en-US" b="1" dirty="0" smtClean="0"/>
              <a:t>10:15 </a:t>
            </a:r>
            <a:r>
              <a:rPr lang="en-US" b="1" dirty="0"/>
              <a:t>- 10:30		Morning Break</a:t>
            </a:r>
          </a:p>
          <a:p>
            <a:pPr>
              <a:buNone/>
            </a:pPr>
            <a:r>
              <a:rPr lang="en-US" dirty="0"/>
              <a:t>10:30 - 11:15		Module 2 – Continued </a:t>
            </a:r>
          </a:p>
          <a:p>
            <a:pPr>
              <a:buNone/>
            </a:pPr>
            <a:r>
              <a:rPr lang="en-US" dirty="0"/>
              <a:t>11:15 - 12:00		Module 3 – Working Effectively with Culturally Diverse Clients </a:t>
            </a:r>
          </a:p>
          <a:p>
            <a:pPr>
              <a:buNone/>
            </a:pPr>
            <a:r>
              <a:rPr lang="en-US" b="1" dirty="0" smtClean="0"/>
              <a:t>12:00 </a:t>
            </a:r>
            <a:r>
              <a:rPr lang="en-US" b="1" dirty="0"/>
              <a:t>– 1:30		Lunch Break (on your own)</a:t>
            </a:r>
          </a:p>
          <a:p>
            <a:pPr lvl="0">
              <a:buNone/>
            </a:pPr>
            <a:r>
              <a:rPr lang="en-US" dirty="0"/>
              <a:t>1:30 – 2:30		Module 4 </a:t>
            </a:r>
            <a:r>
              <a:rPr lang="en-US" dirty="0" smtClean="0"/>
              <a:t>–</a:t>
            </a:r>
            <a:r>
              <a:rPr lang="en-US" dirty="0">
                <a:solidFill>
                  <a:prstClr val="black"/>
                </a:solidFill>
              </a:rPr>
              <a:t>Minority Stress</a:t>
            </a:r>
          </a:p>
          <a:p>
            <a:pPr>
              <a:buNone/>
            </a:pPr>
            <a:r>
              <a:rPr lang="en-US" dirty="0" smtClean="0"/>
              <a:t>2:30 </a:t>
            </a:r>
            <a:r>
              <a:rPr lang="en-US" dirty="0"/>
              <a:t>– 3:00		</a:t>
            </a:r>
            <a:r>
              <a:rPr lang="en-US" dirty="0" smtClean="0"/>
              <a:t>Module </a:t>
            </a:r>
            <a:r>
              <a:rPr lang="en-US" dirty="0"/>
              <a:t>5 – Treatment Considerations</a:t>
            </a:r>
          </a:p>
          <a:p>
            <a:pPr>
              <a:buNone/>
            </a:pPr>
            <a:r>
              <a:rPr lang="en-US" b="1" dirty="0"/>
              <a:t>3:00 – 3:15		Afternoon Break</a:t>
            </a:r>
          </a:p>
          <a:p>
            <a:pPr>
              <a:buNone/>
            </a:pPr>
            <a:r>
              <a:rPr lang="en-US" dirty="0"/>
              <a:t>3:15 – 4:00		Module 5 – Promising Practices	</a:t>
            </a:r>
          </a:p>
          <a:p>
            <a:pPr>
              <a:buNone/>
            </a:pPr>
            <a:r>
              <a:rPr lang="en-US" dirty="0"/>
              <a:t>4:00 – 4:30		Questions &amp; Evaluations</a:t>
            </a:r>
          </a:p>
          <a:p>
            <a:endParaRPr lang="en-US" i="1" dirty="0"/>
          </a:p>
        </p:txBody>
      </p:sp>
    </p:spTree>
    <p:extLst>
      <p:ext uri="{BB962C8B-B14F-4D97-AF65-F5344CB8AC3E}">
        <p14:creationId xmlns:p14="http://schemas.microsoft.com/office/powerpoint/2010/main" val="263982816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Rectangle 2"/>
          <p:cNvSpPr/>
          <p:nvPr/>
        </p:nvSpPr>
        <p:spPr>
          <a:xfrm>
            <a:off x="1524000" y="381001"/>
            <a:ext cx="9144000" cy="769441"/>
          </a:xfrm>
          <a:prstGeom prst="rect">
            <a:avLst/>
          </a:prstGeom>
        </p:spPr>
        <p:txBody>
          <a:bodyPr wrap="square">
            <a:spAutoFit/>
          </a:bodyPr>
          <a:lstStyle/>
          <a:p>
            <a:pPr algn="ctr"/>
            <a:r>
              <a:rPr lang="en-US" sz="4400" b="1" dirty="0"/>
              <a:t>The Coming Out Process</a:t>
            </a:r>
          </a:p>
        </p:txBody>
      </p:sp>
      <p:sp>
        <p:nvSpPr>
          <p:cNvPr id="5" name="Rectangle 4"/>
          <p:cNvSpPr/>
          <p:nvPr/>
        </p:nvSpPr>
        <p:spPr>
          <a:xfrm>
            <a:off x="1239252" y="2081465"/>
            <a:ext cx="9633284" cy="2893100"/>
          </a:xfrm>
          <a:prstGeom prst="rect">
            <a:avLst/>
          </a:prstGeom>
          <a:solidFill>
            <a:schemeClr val="bg1"/>
          </a:solidFill>
        </p:spPr>
        <p:txBody>
          <a:bodyPr wrap="square">
            <a:spAutoFit/>
          </a:bodyPr>
          <a:lstStyle/>
          <a:p>
            <a:r>
              <a:rPr lang="en-US" sz="2600" b="1" i="1" dirty="0">
                <a:solidFill>
                  <a:srgbClr val="335885"/>
                </a:solidFill>
              </a:rPr>
              <a:t>“The loneliness of the closet was sucking all the life out of my body…I needed to come out…but was terrified of losing my family and friends and of facing up to my own homophobia. Then one day, when I was feeling feisty, I gathered all of the courage I could find (even from my eyelids I think) and began to tell my long-kept secret. I felt so relieved I no longer had to spend my life in hiding...”</a:t>
            </a:r>
          </a:p>
          <a:p>
            <a:pPr algn="r"/>
            <a:r>
              <a:rPr lang="en-US" sz="2600" dirty="0"/>
              <a:t>--20 year old Latino man</a:t>
            </a:r>
          </a:p>
        </p:txBody>
      </p:sp>
    </p:spTree>
    <p:extLst>
      <p:ext uri="{BB962C8B-B14F-4D97-AF65-F5344CB8AC3E}">
        <p14:creationId xmlns:p14="http://schemas.microsoft.com/office/powerpoint/2010/main" val="321748642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7989" y="-76200"/>
            <a:ext cx="10984832" cy="1143000"/>
          </a:xfrm>
        </p:spPr>
        <p:txBody>
          <a:bodyPr>
            <a:normAutofit/>
          </a:bodyPr>
          <a:lstStyle/>
          <a:p>
            <a:r>
              <a:rPr lang="en-US" dirty="0">
                <a:cs typeface="Arial" panose="020B0604020202020204" pitchFamily="34" charset="0"/>
              </a:rPr>
              <a:t>“Coming Out” and Familial Dynamics</a:t>
            </a:r>
          </a:p>
        </p:txBody>
      </p:sp>
      <p:sp>
        <p:nvSpPr>
          <p:cNvPr id="3" name="Content Placeholder 2"/>
          <p:cNvSpPr>
            <a:spLocks noGrp="1"/>
          </p:cNvSpPr>
          <p:nvPr>
            <p:ph idx="1"/>
          </p:nvPr>
        </p:nvSpPr>
        <p:spPr>
          <a:xfrm>
            <a:off x="252663" y="1106905"/>
            <a:ext cx="11622505" cy="5269831"/>
          </a:xfrm>
        </p:spPr>
        <p:txBody>
          <a:bodyPr>
            <a:noAutofit/>
          </a:bodyPr>
          <a:lstStyle/>
          <a:p>
            <a:pPr marL="169863" indent="-169863">
              <a:spcBef>
                <a:spcPts val="0"/>
              </a:spcBef>
              <a:spcAft>
                <a:spcPts val="1800"/>
              </a:spcAft>
            </a:pPr>
            <a:r>
              <a:rPr lang="en-US" sz="2800" dirty="0">
                <a:cs typeface="Arial" panose="020B0604020202020204" pitchFamily="34" charset="0"/>
              </a:rPr>
              <a:t>Younger Men who have Sex with Men cross sexual milestones at earlier ages during which they are highly dependent on family for basic needs.</a:t>
            </a:r>
          </a:p>
          <a:p>
            <a:pPr marL="169863" indent="-169863">
              <a:spcBef>
                <a:spcPts val="0"/>
              </a:spcBef>
              <a:spcAft>
                <a:spcPts val="1800"/>
              </a:spcAft>
            </a:pPr>
            <a:r>
              <a:rPr lang="en-US" sz="2800" dirty="0">
                <a:cs typeface="Arial" panose="020B0604020202020204" pitchFamily="34" charset="0"/>
              </a:rPr>
              <a:t>Coming out “early” has been connected with experiencing forced sex, gay related harassment, HIV </a:t>
            </a:r>
            <a:r>
              <a:rPr lang="en-US" sz="2800" dirty="0" err="1">
                <a:cs typeface="Arial" panose="020B0604020202020204" pitchFamily="34" charset="0"/>
              </a:rPr>
              <a:t>seropositivity</a:t>
            </a:r>
            <a:r>
              <a:rPr lang="en-US" sz="2800" dirty="0">
                <a:cs typeface="Arial" panose="020B0604020202020204" pitchFamily="34" charset="0"/>
              </a:rPr>
              <a:t>, partner abuse, and depression.</a:t>
            </a:r>
          </a:p>
          <a:p>
            <a:pPr marL="169863" indent="-169863">
              <a:spcBef>
                <a:spcPts val="0"/>
              </a:spcBef>
            </a:pPr>
            <a:r>
              <a:rPr lang="en-US" sz="2800" dirty="0">
                <a:cs typeface="Arial" panose="020B0604020202020204" pitchFamily="34" charset="0"/>
              </a:rPr>
              <a:t>Youth of color are significantly less likely to tell their parents they are LGBT</a:t>
            </a:r>
          </a:p>
          <a:p>
            <a:pPr marL="577850" lvl="1" indent="-288925"/>
            <a:r>
              <a:rPr lang="en-US" dirty="0"/>
              <a:t>80% of LGBT whites are out to parents vs. 71% of Latinos, 61% of African Americans, and 51% of Asians/Pacific Islanders</a:t>
            </a:r>
          </a:p>
          <a:p>
            <a:pPr marL="577850" lvl="1" indent="-288925"/>
            <a:r>
              <a:rPr lang="en-US" dirty="0"/>
              <a:t>African American same-sex attracted youth were more likely to have low self-esteem and experience suicidal thoughts than ethnic counterparts</a:t>
            </a:r>
          </a:p>
          <a:p>
            <a:pPr marL="577850" lvl="1" indent="-288925"/>
            <a:r>
              <a:rPr lang="en-US" dirty="0"/>
              <a:t>African American same-sex attracted men were more likely to be depressed</a:t>
            </a:r>
          </a:p>
          <a:p>
            <a:pPr marL="169863" indent="-169863">
              <a:spcBef>
                <a:spcPts val="0"/>
              </a:spcBef>
            </a:pPr>
            <a:endParaRPr lang="en-US" sz="2800" dirty="0">
              <a:cs typeface="Arial" panose="020B0604020202020204" pitchFamily="34" charset="0"/>
            </a:endParaRPr>
          </a:p>
        </p:txBody>
      </p:sp>
      <p:sp>
        <p:nvSpPr>
          <p:cNvPr id="4" name="TextBox 3"/>
          <p:cNvSpPr txBox="1"/>
          <p:nvPr/>
        </p:nvSpPr>
        <p:spPr>
          <a:xfrm>
            <a:off x="2757714" y="6550223"/>
            <a:ext cx="7239000" cy="307777"/>
          </a:xfrm>
          <a:prstGeom prst="rect">
            <a:avLst/>
          </a:prstGeom>
          <a:noFill/>
        </p:spPr>
        <p:txBody>
          <a:bodyPr wrap="square" rtlCol="0">
            <a:spAutoFit/>
          </a:bodyPr>
          <a:lstStyle/>
          <a:p>
            <a:r>
              <a:rPr lang="en-US" sz="1400" dirty="0"/>
              <a:t>SOURCE: Friedman et al., 2008.</a:t>
            </a:r>
            <a:endParaRPr lang="en-US" sz="1400" dirty="0">
              <a:latin typeface="Arial" panose="020B0604020202020204" pitchFamily="34" charset="0"/>
              <a:cs typeface="Arial" panose="020B0604020202020204" pitchFamily="34" charset="0"/>
            </a:endParaRPr>
          </a:p>
        </p:txBody>
      </p:sp>
      <p:sp>
        <p:nvSpPr>
          <p:cNvPr id="5" name="AutoShape 2" descr="data:image/png;base64,iVBORw0KGgoAAAANSUhEUgAAAQ0AAAC7CAMAAABIKDvmAAAAh1BMVEX///8AAADX19f4+Pjy8vLf39/8/Pza2trv7+/p6en09PTOzs6pqanExMTBwcHl5eVnZ2e7u7uioqLLy8t5eXk5OTmGhoZBQUG0tLSdnZ1jY2MzMzNwcHBKSkpYWFguLi6UlJQREREjIyOPj4+BgYEaGhpQUFCFhYVcXFwoKChFRUUYGBgLCwsb6FLsAAATwElEQVR4nO1daXuqsBIWFwTFvda1FWv1uP3/33ebTFbIDu3lPtf3yzlVCGEy+0xiq/XCCy+88MILL7zwwgsvvPDCCy+88P+FQX+8zrJ1u/PfnogLBqN8e18tV/frZlH7hDuz/S6i+NikdY9fM2afkYjPdZ0E6e2jArbtGoevG4tbcbpRdKqLHr3P8uBRNB3UNHzdiKeq6UZRVsfgnTf14FE0rmP42tE+6ub7kVQefKgd/If7aph83ZjppxtFVcV7Lg52PiyXB/GDt1peoE6s+eQO7+v2pLfIpk/+2aLS4FxKtlk/wYqo28sujSXHmM1syvmgs17Wwh1MH2260uc99kVeYfT60aPTWvXkL2ZH+k247qDv/B6XvhrR0UfBo/8Cbto1YoZmGTr2O9EWfdWX6YMM3yDPlMq1Uhwy8mWg6icyeNG8bkJG34eN/gtow4RuGmGg7DwJGbtLiKG9oE9G72mv+GPc8XQeWs1AlvcaMjY443fDFZtmMcfCujibYLsCK3/smq5ZVlXTteIDT2Zuv2TqP/YW3zg0XkNWo5YAoDJ6DiajH7h8E3ybzbm6W1TLX+LdYfla17DlOzkRkQQFRnH6Kzxsag5hFKZHDy6s0eoEq6XaAUKwtl0GE/YcGwTFHuNsG6M45m5c+hniFGSOJITrcr/BfwVbNw327aJdlDcd7NctGuNxYGu/sV62cRMoxdgOyiYJ9+7qxQBPxJ6NW9udkjJcl7zTFGpAHGFP5YdQw/kl4cKt1+C/gsTR1GcBkgJj7+wX9pyctD9A6kiNk6OxFJG4mmUIC+3K69fRdaQGxKLKjI0WA1ev6j1ERf8GBo5+BCS5PTNUkaMfAVFsUP6kXsRfTssycFUBEuAtrQ4HZJu+PAf/FXw6WUEwKb7JQJIStfls+6YoUaIejzYR+AxxRWkO8dN8Vd+NZn+CkYsGm4TxcofUp8ymCKpMwTn5WhHjuZzLtQ4RU0d1WMS/yK5vSFWyARYFAd703XQJydX5Zy7Bm4mib/0lJGHfDNZgwm0IVbpPO8E0IHpU79JTejUh1YPxZdNipDkppBwWf5nJMSFfN6drgZbnNdzRWVYRbCIIGgNKRLAhGWLAzrRA7TN8GRph0sJldChVnjv/6FcNqsLy9buXPPQBFfwvs9ExII/Y8FJPXWdzpGM3pLBEwCf8JmU6UvbFs0Iz4ybi2M4XKBzptNe8yWzZiNKBgC2f73VNXrwvNN9UIYaliSraBnPdr0HuXtx93KVeyV1FVp5IbV4ymlA3KKHU2Cqghngq1wy9bWg78Voz3+hYSxdS8k8xdINbiRM1e+R1iXW8lAdeNbzNfPL9LJDiMK+x8Rmrouv2vlx9fm8WzbKqSnRGJ2kFq7WJyoAMbKOa/xwQ94aj0QLS2HXK9ax2+v4ZFuAczeobkWjpRmS4/LCmXZz15WBofBZN/8fosT4LmqMmckyEIXcNSXO5oH2XzUot20dieRvQoUYJ/FW8R0X41dfUKLky9zpG/W1MdiViRM/qyYdxeVRTqrQhELxzwQ+r3FfRURAjarx54fz82V0J064aZgpb2m7tK/8jJO38Vxgw9XkbkSo01X3VAoo+f39UkxXocW9spMJ2ikQ5+hMTYr+uQ1YgaXTG9F2hD9ofjB4NdU3ZAl6gcQBn/qd031EVi0j8rjUmAenSHTOL69lJ9jdgiWKqIwg1OuCJWQqTRoAGWoHssQI1S5Y20LZQYuxYRwmWm32rNYQvwruQCGtMCtRoJTT5GLCz4XfRL6/TmVCDumPBTgdojXcyovjq1J5bGhr+GnTHoxA/QK8BbnIBWQktDfYYMb/YiBQpMeMfTcqaqwrDQA1cOB9WYo5vpo3OJWowT2TVnFpbBwrHR6kJLRFIENq8gQfH997Qfx8KatDmjWVjyAFO11nOUxIGx+6Ac9unAjMugkpq0BBm2RBhgTLbsZC0JRoOvIFTUau4AxsO6JDC1CiXZkZNIgcxGcVeTfIxFOahGeojYPREoKmaNxh33BtAjrkgESKItr/FwlUB3a3AYlCF0FGD9jT893s4iGtU9q2ImSGtXmBhAozsVaAApobS1SKM6BANxUmShFT0nW4jtrXs/rAzF0iAcmKWwQvQgUzyGE/9G5NoyNLDm84v2Pytcj8u7UON6HDNjBSh2cqyeWPJKsIPqfha7hiJxuipVz4xEcx/hrFSMZt4dS/0LD6E+74NpUPStaF4yRO9/UO81DvAwq4XNSPcnytjQFJt+rxSsci/d1O6g2vhPu0TNtLyS2DtHLTlGvsNZ6cJCMDvOBb/0EkbrTBoCpNxIZH/g6fL/sth6TZdkDiUV18Cv5k8M9ZxkQmgfaiwYmo8ddcaj7XogEh/bYZJJ13kJJVtlxbSVPQxH6Y/952O+C+l7RrAd8oGYaEWRDkLh6KeopJJDAW5Ne3FxNbvVBLwUWBykky0VSFA++05E4G4qZT11MCaQsafSn1uXFk1puIANmrQCG63Ka0PfvZN4ho8w4fZamLWvEkcBGealb1qwkTq1RZKTHSrzdCROUXgW1iq72yhBldWb4qYqRBHtVJkbI0eSowEqhgdA9cXPozXoMQ10QFvBuSShP/wcsAgh8R0DfCGaTl564ik+bFpLekT7PSb8rWIow6l98OrmksfsaPZNG6MQAz2Nlh2vXaoZBI1CW+YHKeUP/WTL1+iZm78XgYrh29TVCiQ8/AQiNRj5UWN8RULIMxrBw3kUwDBa/pgf0Iaxaj5hMfeGBOhpVO6KW9qKhG8R5qEPBqda0teXtS1jkvtgfSioYl+ShRc8YMsOLqJUjACfEQaXY9WX39uiJaTEXWZuhT6nHVxgVxRJx8OjARUAPg+Z38DNUx9X7H0XKqjhDko5qlztYeRLtGPFCl1AqV114wktzJOpE8NL1MAWC2u5w6Fv8soVK9BuJFF0WTVUQSuay9Bgq0RazQ2qKVUep6abQfypOjzwOy621i4nrs+Sys1WvKDQSrbkdaUdSN9unav34e7YkssnwCrLvst5EnRSvrYcIsK2H14ck5eCa+ogfxg4Ii24ZUP+q7viz59dKGLVOBFte+1kS+igQywlbPiiI/ocsEYgHttLNoVTi7GlETU0L3yUq/7lvqq1Y7yRmFvhHpqxSCYfo5Dp6Nr+hKaZYXJsqKbHnP5wViqkN7Q7CDtPPTUuOvtDRoa641C/5XS+LONecWrQMpcO6LBIguCBUQ27meQjQpRF+h/ag92YhhvG+nsDfKmQKUU2rq0z5BAPZy19JcNcLWgp/dFZtHeRAFSedU+dB6JCrY7/5dxDxYtndqaI2cUJ9m68muqBaW0NYOSf2hgqBJSCISEZDywlmUXsPRwEPyZ9i5ks5mFxQmSIzN5WaRTHGyRCsuuLveVeiTpVIhUFwtRahAuFPT0uxMxB5nQfYY/iZ+aZcZxEJUhGk0k4t+qziH0FiAorGcFQ2P6V1ERhGp0O5ZLmYntzeEeEKGG3bdnzyVJO2TjFOEZtnFUUzIfiUWtKGRWHB0hhL4SNTTTKvhenMQ8BWT3OVgFQtATK+kV9eCTzOEDrNZLt4Gyp4KyL94EnFMyKzg7T5aTe6I3bU1C5h/h7QV/3VpRF4w0kwzy98p2L6c6dZ+GMlkxBktxMMEYsfwcziAUVEcHezTk1fm66xMVBZuPgHW76KHmlhcS9dOl8NnTthuKU4MRDvuDK1HjLCB3RP1+0TywS/BfO/GuIXaZqIESXAmtE6X4aQi8T1os0thit5N47VCcXGRPkbAzzgV2gJ6Y7QiYMl4Q3uOaj7c+c+Eg67ofwrsOZuD/cUvKU3zaOR3L1ECKWhYgSylB2v5Kpsf8fdteLq5zhEupoVtdp1Pmv3NiiLUn7pswNv+cTq9U0LnSE6y5ztDJQS7BGOj4ZDWe3Pg+TIrPUz49Fi9adfBXdLyUri037h94ePwtfcEnVy4uPXgMLlJQp0QXpQEixFx43A370uxRMrUBTaJn8o4E1r3GPbTm3QSzw23NRJodQoCxY4yRANdlabfVTfH/HxnTTZm48yi6MTs6yJ7wRtcD8ox0ekOhRJEaBZvP1tf8Rgm7sY2dIPQsrvWdz6QhCuS6GfV7vf54LgVZ39kCfTrLSaMWXV3ihX3kY/T1KHuTb0JD9cY54T0QkPFWy64y07EXQGqjzyXaUkngK9gaP0Ftcb3jvt+lV9hPrMeUj5le7JcDLnanWj1Wt7XIUiFVZAndeHA4asXwTCGX4NF9sS7tHiruX8avJXvgs7I3/eOWFj+4u2xRU5MRUkV8RItN4WRj+SfB6HptEO5vttRC7aZvG9zFMcv3W6qGdvusTN3efEpvOkz3G+SWznv5Xvhw7nbCspoamBcEi2QZRLiSvrog9N7bDjqTfrvfA814omuR9H4+NPgu8aTf7/cwYyK+BP35c1O/P3HutyslNwB5S9SN1oY1MdYhExZUQKXzm+a+zNWCkCWov1PR/oGAakSCRrHGocJZL8T5EgardJxHFkANZBCDNrJqDpW5iQ6zQ9QmEhXmUSBtMNYBb4b8rKAthbozVBIxTsnt4wjMgVO8gphZf2XACLRcvjupkK4J2n+r+8W9nvA6Dse1txLBEqKJiIVu/05LAchD99UBKPUUdLCt5scNoxnn/YdTnb4Qe0kOf8jEKBA1fHekBlNDsVcaI4/vEVjrqWMv7wCz2dfpG89d0kchE6NAA/maaDSToJ910hADEj7dLF97NHDEwxFzEqXwp8ohNdq2DAPeAvgJQbPHO6BVtAApEV/l57eQ15173oOoEbKXsK+mRVT51+Wk+LPC+Teo2OjtsKBMWchprqrDEAAVT4jYimNVOMkIJ6N8d8rgmCbgcKpMRQiMioeSSGFlhVMKwLT53QPRRsCW/fJZJBQVD4c91jRWFvBmIKUBgYrO3aj6wzdy8d208cKCf/6MSjwf51YLjo8iERiqGRVS7yBZ5go/lOLQElMErXR5c2T8KJOBwncsCSQPSFI+vj+nIACSvj7mkjvRvppD625EFY0KsVXZsiJlCY/5GBWeWPFlSU2uB6OSUaEHwe0rUoPoAI8DMMSGEM+ofhTpkfsNJYMkClKSkQ92zal36Ow8SOrb0wPTnrgaVTQqhCc6JFwJljqqBJx3gcr9jX6JEV2uB6FSVgJKp1+U+YJP66HL5RzpyAUHP/WtdzciQ1XfAWAYL9S2BLvmNBR2HaAYd3k92FimqnJYGSj2d1rzDj42kVZlXAcoMrvX7nRdrqfaK7CB5zR/EnxEFG0nc410SlU3D42laPkSUCHxTzZlj6kcB4dtNBR2PEWu3H7hYQuUvRsMISdOEJCeogmVxWBqUFfK0RlVhOTuxt3kbkRVEj6kgpvQFoDgI8+oiXBcGYUedD+bUJ/dwAj3zeHECtQ+Bmot+PSwn3sfiD/c/CglrztHK8reDYzd5/TtO9yogEJCLX6zStRA49xQDubhxKfj7fTtH36pLVqO2Ww8WiycqYE18Ncd+Ou2Wc/AhcxaVQ+RAWog8wYOR2i6B8VRuzEROo97oiGKfT0ftp4N025MqoTIhPjtOtADQk+k+vqVqIFoecUEdS8W4bpWsvOREQkQKOZ0pBqoAfRFHfgQJYces4rClHfMaO5pdyybOOUTVrgAbkZ6v08kpSoSRl9QbKGpQNjWiUZwj3SQaXiGF6aFfcB9RpdqmLARuRSGzmyNCwLu2RbYqDL34icR/JcfucxUQ5tRo7TbzQtj/E6I6919e9gaPQumBt/W26uk8zgWjBqdStSYYf1p3j9fxByvZzuYGmBJUPA7YdqvGvhpgZCLCk2ar7FtPXnpsg1eWfQmYf4SuKRIT6WVpJxDsNT4f6HHvmV4O9LcixrQ5pQGUwOyZ4iv0kp8zZEx2QNqWHfs6Gd2823hOOF3SaLQHBOkVJB1BmpUPzgYqIHtgOnULytynMxbRD6+/RumBjpQLCyrAuEK8vaSSlLOkTPZA2qE/qD2OybkwsvOTbGngaLoML8JohMUCfD4ohq+mezB6T0P2w36cVbgdbhrdjhDID6HxopbRo24kpRzvDFuI9tUwsch1HDXZSgUTfFz86BnQroflyyO6H8VyqYEez6i75kmEt5wngfHbs73HODJh1C/CSJ6XM46V5FyBMhDTPmIF04N/1zaFIttz0t6ETPGeBV8oyPIY+AJw+/BHjg1fOeeLDZ7nCq/5HAY5kM45WGQTZE6PW/fx66RZZpgrt2CpfthkSS1hehJ2oUFbWGB+deKU7e8SDrK9zix/bnpXriywA0Xq2SOeyC+pqeRW16hlyl+JRFGxN1DcgXsczO0pJO6azyBA5zFgrz7G9QG9mvd66UZMOTHEajxQ8glnLY/M69rf66osQErXstz387N/n5n9HYsD8ckpXw0JsbV0IjaE6eXtwpNrRdVOLuWCilI8YnL86Z7Vne2V+2Nok0BZ+V3P/TVlYWHhl9WRZ6xoUPkMlNziJy7/i6dWRJdihX7tLAf7tgqps+VCYGFofCK6Gfo57iq/NyhZuUBPGOiwZfKPyrs678rdvoX6glxaQ0nwgZU/nYyxsYthYh8mr07gPKPruk7CjFOthF/3qss04VBD6qmVlkTl8tCQ2lHCELJEzP9WnAEK2kpsBRc9o35ahwLm39iWuVHFMsaHcWsZE1WptawVFrJC0/R7UShmDu+H4dt9+o/5boVUGKOtC2h/6Pr+F9D+EdWOB3yHQD9t9OK5VHaRb1XPLmpCMQbyo3TAlz27bzwwgsvvPDCCy+88MILL/w5/gNLoOAriKF5twAAAABJRU5ErkJggg=="/>
          <p:cNvSpPr>
            <a:spLocks noChangeAspect="1" noChangeArrowheads="1"/>
          </p:cNvSpPr>
          <p:nvPr/>
        </p:nvSpPr>
        <p:spPr bwMode="auto">
          <a:xfrm>
            <a:off x="1679575" y="-144463"/>
            <a:ext cx="3048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png;base64,iVBORw0KGgoAAAANSUhEUgAAAQ0AAAC7CAMAAABIKDvmAAAAh1BMVEX///8AAADX19f4+Pjy8vLf39/8/Pza2trv7+/p6en09PTOzs6pqanExMTBwcHl5eVnZ2e7u7uioqLLy8t5eXk5OTmGhoZBQUG0tLSdnZ1jY2MzMzNwcHBKSkpYWFguLi6UlJQREREjIyOPj4+BgYEaGhpQUFCFhYVcXFwoKChFRUUYGBgLCwsb6FLsAAATwElEQVR4nO1daXuqsBIWFwTFvda1FWv1uP3/33ebTFbIDu3lPtf3yzlVCGEy+0xiq/XCCy+88MILL7zwwgsvvPDCCy+88P+FQX+8zrJ1u/PfnogLBqN8e18tV/frZlH7hDuz/S6i+NikdY9fM2afkYjPdZ0E6e2jArbtGoevG4tbcbpRdKqLHr3P8uBRNB3UNHzdiKeq6UZRVsfgnTf14FE0rmP42tE+6ub7kVQefKgd/If7aph83ZjppxtFVcV7Lg52PiyXB/GDt1peoE6s+eQO7+v2pLfIpk/+2aLS4FxKtlk/wYqo28sujSXHmM1syvmgs17Wwh1MH2260uc99kVeYfT60aPTWvXkL2ZH+k247qDv/B6XvhrR0UfBo/8Cbto1YoZmGTr2O9EWfdWX6YMM3yDPlMq1Uhwy8mWg6icyeNG8bkJG34eN/gtow4RuGmGg7DwJGbtLiKG9oE9G72mv+GPc8XQeWs1AlvcaMjY443fDFZtmMcfCujibYLsCK3/smq5ZVlXTteIDT2Zuv2TqP/YW3zg0XkNWo5YAoDJ6DiajH7h8E3ybzbm6W1TLX+LdYfla17DlOzkRkQQFRnH6Kzxsag5hFKZHDy6s0eoEq6XaAUKwtl0GE/YcGwTFHuNsG6M45m5c+hniFGSOJITrcr/BfwVbNw327aJdlDcd7NctGuNxYGu/sV62cRMoxdgOyiYJ9+7qxQBPxJ6NW9udkjJcl7zTFGpAHGFP5YdQw/kl4cKt1+C/gsTR1GcBkgJj7+wX9pyctD9A6kiNk6OxFJG4mmUIC+3K69fRdaQGxKLKjI0WA1ev6j1ERf8GBo5+BCS5PTNUkaMfAVFsUP6kXsRfTssycFUBEuAtrQ4HZJu+PAf/FXw6WUEwKb7JQJIStfls+6YoUaIejzYR+AxxRWkO8dN8Vd+NZn+CkYsGm4TxcofUp8ymCKpMwTn5WhHjuZzLtQ4RU0d1WMS/yK5vSFWyARYFAd703XQJydX5Zy7Bm4mib/0lJGHfDNZgwm0IVbpPO8E0IHpU79JTejUh1YPxZdNipDkppBwWf5nJMSFfN6drgZbnNdzRWVYRbCIIGgNKRLAhGWLAzrRA7TN8GRph0sJldChVnjv/6FcNqsLy9buXPPQBFfwvs9ExII/Y8FJPXWdzpGM3pLBEwCf8JmU6UvbFs0Iz4ybi2M4XKBzptNe8yWzZiNKBgC2f73VNXrwvNN9UIYaliSraBnPdr0HuXtx93KVeyV1FVp5IbV4ymlA3KKHU2Cqghngq1wy9bWg78Voz3+hYSxdS8k8xdINbiRM1e+R1iXW8lAdeNbzNfPL9LJDiMK+x8Rmrouv2vlx9fm8WzbKqSnRGJ2kFq7WJyoAMbKOa/xwQ94aj0QLS2HXK9ax2+v4ZFuAczeobkWjpRmS4/LCmXZz15WBofBZN/8fosT4LmqMmckyEIXcNSXO5oH2XzUot20dieRvQoUYJ/FW8R0X41dfUKLky9zpG/W1MdiViRM/qyYdxeVRTqrQhELxzwQ+r3FfRURAjarx54fz82V0J064aZgpb2m7tK/8jJO38Vxgw9XkbkSo01X3VAoo+f39UkxXocW9spMJ2ikQ5+hMTYr+uQ1YgaXTG9F2hD9ofjB4NdU3ZAl6gcQBn/qd031EVi0j8rjUmAenSHTOL69lJ9jdgiWKqIwg1OuCJWQqTRoAGWoHssQI1S5Y20LZQYuxYRwmWm32rNYQvwruQCGtMCtRoJTT5GLCz4XfRL6/TmVCDumPBTgdojXcyovjq1J5bGhr+GnTHoxA/QK8BbnIBWQktDfYYMb/YiBQpMeMfTcqaqwrDQA1cOB9WYo5vpo3OJWowT2TVnFpbBwrHR6kJLRFIENq8gQfH997Qfx8KatDmjWVjyAFO11nOUxIGx+6Ac9unAjMugkpq0BBm2RBhgTLbsZC0JRoOvIFTUau4AxsO6JDC1CiXZkZNIgcxGcVeTfIxFOahGeojYPREoKmaNxh33BtAjrkgESKItr/FwlUB3a3AYlCF0FGD9jT893s4iGtU9q2ImSGtXmBhAozsVaAApobS1SKM6BANxUmShFT0nW4jtrXs/rAzF0iAcmKWwQvQgUzyGE/9G5NoyNLDm84v2Pytcj8u7UON6HDNjBSh2cqyeWPJKsIPqfha7hiJxuipVz4xEcx/hrFSMZt4dS/0LD6E+74NpUPStaF4yRO9/UO81DvAwq4XNSPcnytjQFJt+rxSsci/d1O6g2vhPu0TNtLyS2DtHLTlGvsNZ6cJCMDvOBb/0EkbrTBoCpNxIZH/g6fL/sth6TZdkDiUV18Cv5k8M9ZxkQmgfaiwYmo8ddcaj7XogEh/bYZJJ13kJJVtlxbSVPQxH6Y/952O+C+l7RrAd8oGYaEWRDkLh6KeopJJDAW5Ne3FxNbvVBLwUWBykky0VSFA++05E4G4qZT11MCaQsafSn1uXFk1puIANmrQCG63Ka0PfvZN4ho8w4fZamLWvEkcBGealb1qwkTq1RZKTHSrzdCROUXgW1iq72yhBldWb4qYqRBHtVJkbI0eSowEqhgdA9cXPozXoMQ10QFvBuSShP/wcsAgh8R0DfCGaTl564ik+bFpLekT7PSb8rWIow6l98OrmksfsaPZNG6MQAz2Nlh2vXaoZBI1CW+YHKeUP/WTL1+iZm78XgYrh29TVCiQ8/AQiNRj5UWN8RULIMxrBw3kUwDBa/pgf0Iaxaj5hMfeGBOhpVO6KW9qKhG8R5qEPBqda0teXtS1jkvtgfSioYl+ShRc8YMsOLqJUjACfEQaXY9WX39uiJaTEXWZuhT6nHVxgVxRJx8OjARUAPg+Z38DNUx9X7H0XKqjhDko5qlztYeRLtGPFCl1AqV114wktzJOpE8NL1MAWC2u5w6Fv8soVK9BuJFF0WTVUQSuay9Bgq0RazQ2qKVUep6abQfypOjzwOy621i4nrs+Sys1WvKDQSrbkdaUdSN9unav34e7YkssnwCrLvst5EnRSvrYcIsK2H14ck5eCa+ogfxg4Ii24ZUP+q7viz59dKGLVOBFte+1kS+igQywlbPiiI/ocsEYgHttLNoVTi7GlETU0L3yUq/7lvqq1Y7yRmFvhHpqxSCYfo5Dp6Nr+hKaZYXJsqKbHnP5wViqkN7Q7CDtPPTUuOvtDRoa641C/5XS+LONecWrQMpcO6LBIguCBUQ27meQjQpRF+h/ag92YhhvG+nsDfKmQKUU2rq0z5BAPZy19JcNcLWgp/dFZtHeRAFSedU+dB6JCrY7/5dxDxYtndqaI2cUJ9m68muqBaW0NYOSf2hgqBJSCISEZDywlmUXsPRwEPyZ9i5ks5mFxQmSIzN5WaRTHGyRCsuuLveVeiTpVIhUFwtRahAuFPT0uxMxB5nQfYY/iZ+aZcZxEJUhGk0k4t+qziH0FiAorGcFQ2P6V1ERhGp0O5ZLmYntzeEeEKGG3bdnzyVJO2TjFOEZtnFUUzIfiUWtKGRWHB0hhL4SNTTTKvhenMQ8BWT3OVgFQtATK+kV9eCTzOEDrNZLt4Gyp4KyL94EnFMyKzg7T5aTe6I3bU1C5h/h7QV/3VpRF4w0kwzy98p2L6c6dZ+GMlkxBktxMMEYsfwcziAUVEcHezTk1fm66xMVBZuPgHW76KHmlhcS9dOl8NnTthuKU4MRDvuDK1HjLCB3RP1+0TywS/BfO/GuIXaZqIESXAmtE6X4aQi8T1os0thit5N47VCcXGRPkbAzzgV2gJ6Y7QiYMl4Q3uOaj7c+c+Eg67ofwrsOZuD/cUvKU3zaOR3L1ECKWhYgSylB2v5Kpsf8fdteLq5zhEupoVtdp1Pmv3NiiLUn7pswNv+cTq9U0LnSE6y5ztDJQS7BGOj4ZDWe3Pg+TIrPUz49Fi9adfBXdLyUri037h94ePwtfcEnVy4uPXgMLlJQp0QXpQEixFx43A370uxRMrUBTaJn8o4E1r3GPbTm3QSzw23NRJodQoCxY4yRANdlabfVTfH/HxnTTZm48yi6MTs6yJ7wRtcD8ox0ekOhRJEaBZvP1tf8Rgm7sY2dIPQsrvWdz6QhCuS6GfV7vf54LgVZ39kCfTrLSaMWXV3ihX3kY/T1KHuTb0JD9cY54T0QkPFWy64y07EXQGqjzyXaUkngK9gaP0Ftcb3jvt+lV9hPrMeUj5le7JcDLnanWj1Wt7XIUiFVZAndeHA4asXwTCGX4NF9sS7tHiruX8avJXvgs7I3/eOWFj+4u2xRU5MRUkV8RItN4WRj+SfB6HptEO5vttRC7aZvG9zFMcv3W6qGdvusTN3efEpvOkz3G+SWznv5Xvhw7nbCspoamBcEi2QZRLiSvrog9N7bDjqTfrvfA814omuR9H4+NPgu8aTf7/cwYyK+BP35c1O/P3HutyslNwB5S9SN1oY1MdYhExZUQKXzm+a+zNWCkCWov1PR/oGAakSCRrHGocJZL8T5EgardJxHFkANZBCDNrJqDpW5iQ6zQ9QmEhXmUSBtMNYBb4b8rKAthbozVBIxTsnt4wjMgVO8gphZf2XACLRcvjupkK4J2n+r+8W9nvA6Dse1txLBEqKJiIVu/05LAchD99UBKPUUdLCt5scNoxnn/YdTnb4Qe0kOf8jEKBA1fHekBlNDsVcaI4/vEVjrqWMv7wCz2dfpG89d0kchE6NAA/maaDSToJ910hADEj7dLF97NHDEwxFzEqXwp8ohNdq2DAPeAvgJQbPHO6BVtAApEV/l57eQ15173oOoEbKXsK+mRVT51+Wk+LPC+Teo2OjtsKBMWchprqrDEAAVT4jYimNVOMkIJ6N8d8rgmCbgcKpMRQiMioeSSGFlhVMKwLT53QPRRsCW/fJZJBQVD4c91jRWFvBmIKUBgYrO3aj6wzdy8d208cKCf/6MSjwf51YLjo8iERiqGRVS7yBZ5go/lOLQElMErXR5c2T8KJOBwncsCSQPSFI+vj+nIACSvj7mkjvRvppD625EFY0KsVXZsiJlCY/5GBWeWPFlSU2uB6OSUaEHwe0rUoPoAI8DMMSGEM+ofhTpkfsNJYMkClKSkQ92zal36Ow8SOrb0wPTnrgaVTQqhCc6JFwJljqqBJx3gcr9jX6JEV2uB6FSVgJKp1+U+YJP66HL5RzpyAUHP/WtdzciQ1XfAWAYL9S2BLvmNBR2HaAYd3k92FimqnJYGSj2d1rzDj42kVZlXAcoMrvX7nRdrqfaK7CB5zR/EnxEFG0nc410SlU3D42laPkSUCHxTzZlj6kcB4dtNBR2PEWu3H7hYQuUvRsMISdOEJCeogmVxWBqUFfK0RlVhOTuxt3kbkRVEj6kgpvQFoDgI8+oiXBcGYUedD+bUJ/dwAj3zeHECtQ+Bmot+PSwn3sfiD/c/CglrztHK8reDYzd5/TtO9yogEJCLX6zStRA49xQDubhxKfj7fTtH36pLVqO2Ww8WiycqYE18Ncd+Ou2Wc/AhcxaVQ+RAWog8wYOR2i6B8VRuzEROo97oiGKfT0ftp4N025MqoTIhPjtOtADQk+k+vqVqIFoecUEdS8W4bpWsvOREQkQKOZ0pBqoAfRFHfgQJYces4rClHfMaO5pdyybOOUTVrgAbkZ6v08kpSoSRl9QbKGpQNjWiUZwj3SQaXiGF6aFfcB9RpdqmLARuRSGzmyNCwLu2RbYqDL34icR/JcfucxUQ5tRo7TbzQtj/E6I6919e9gaPQumBt/W26uk8zgWjBqdStSYYf1p3j9fxByvZzuYGmBJUPA7YdqvGvhpgZCLCk2ar7FtPXnpsg1eWfQmYf4SuKRIT6WVpJxDsNT4f6HHvmV4O9LcixrQ5pQGUwOyZ4iv0kp8zZEx2QNqWHfs6Gd2823hOOF3SaLQHBOkVJB1BmpUPzgYqIHtgOnULytynMxbRD6+/RumBjpQLCyrAuEK8vaSSlLOkTPZA2qE/qD2OybkwsvOTbGngaLoML8JohMUCfD4ohq+mezB6T0P2w36cVbgdbhrdjhDID6HxopbRo24kpRzvDFuI9tUwsch1HDXZSgUTfFz86BnQroflyyO6H8VyqYEez6i75kmEt5wngfHbs73HODJh1C/CSJ6XM46V5FyBMhDTPmIF04N/1zaFIttz0t6ETPGeBV8oyPIY+AJw+/BHjg1fOeeLDZ7nCq/5HAY5kM45WGQTZE6PW/fx66RZZpgrt2CpfthkSS1hehJ2oUFbWGB+deKU7e8SDrK9zix/bnpXriywA0Xq2SOeyC+pqeRW16hlyl+JRFGxN1DcgXsczO0pJO6azyBA5zFgrz7G9QG9mvd66UZMOTHEajxQ8glnLY/M69rf66osQErXstz387N/n5n9HYsD8ckpXw0JsbV0IjaE6eXtwpNrRdVOLuWCilI8YnL86Z7Vne2V+2Nok0BZ+V3P/TVlYWHhl9WRZ6xoUPkMlNziJy7/i6dWRJdihX7tLAf7tgqps+VCYGFofCK6Gfo57iq/NyhZuUBPGOiwZfKPyrs678rdvoX6glxaQ0nwgZU/nYyxsYthYh8mr07gPKPruk7CjFOthF/3qss04VBD6qmVlkTl8tCQ2lHCELJEzP9WnAEK2kpsBRc9o35ahwLm39iWuVHFMsaHcWsZE1WptawVFrJC0/R7UShmDu+H4dt9+o/5boVUGKOtC2h/6Pr+F9D+EdWOB3yHQD9t9OK5VHaRb1XPLmpCMQbyo3TAlz27bzwwgsvvPDCCy+88MILL/w5/gNLoOAriKF5twAAAABJRU5ErkJggg=="/>
          <p:cNvSpPr>
            <a:spLocks noChangeAspect="1" noChangeArrowheads="1"/>
          </p:cNvSpPr>
          <p:nvPr/>
        </p:nvSpPr>
        <p:spPr bwMode="auto">
          <a:xfrm>
            <a:off x="1831975" y="7938"/>
            <a:ext cx="3048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6" descr="data:image/png;base64,iVBORw0KGgoAAAANSUhEUgAAAQ0AAAC7CAMAAABIKDvmAAAAh1BMVEX///8AAADX19f4+Pjy8vLf39/8/Pza2trv7+/p6en09PTOzs6pqanExMTBwcHl5eVnZ2e7u7uioqLLy8t5eXk5OTmGhoZBQUG0tLSdnZ1jY2MzMzNwcHBKSkpYWFguLi6UlJQREREjIyOPj4+BgYEaGhpQUFCFhYVcXFwoKChFRUUYGBgLCwsb6FLsAAATwElEQVR4nO1daXuqsBIWFwTFvda1FWv1uP3/33ebTFbIDu3lPtf3yzlVCGEy+0xiq/XCCy+88MILL7zwwgsvvPDCCy+88P+FQX+8zrJ1u/PfnogLBqN8e18tV/frZlH7hDuz/S6i+NikdY9fM2afkYjPdZ0E6e2jArbtGoevG4tbcbpRdKqLHr3P8uBRNB3UNHzdiKeq6UZRVsfgnTf14FE0rmP42tE+6ub7kVQefKgd/If7aph83ZjppxtFVcV7Lg52PiyXB/GDt1peoE6s+eQO7+v2pLfIpk/+2aLS4FxKtlk/wYqo28sujSXHmM1syvmgs17Wwh1MH2260uc99kVeYfT60aPTWvXkL2ZH+k247qDv/B6XvhrR0UfBo/8Cbto1YoZmGTr2O9EWfdWX6YMM3yDPlMq1Uhwy8mWg6icyeNG8bkJG34eN/gtow4RuGmGg7DwJGbtLiKG9oE9G72mv+GPc8XQeWs1AlvcaMjY443fDFZtmMcfCujibYLsCK3/smq5ZVlXTteIDT2Zuv2TqP/YW3zg0XkNWo5YAoDJ6DiajH7h8E3ybzbm6W1TLX+LdYfla17DlOzkRkQQFRnH6Kzxsag5hFKZHDy6s0eoEq6XaAUKwtl0GE/YcGwTFHuNsG6M45m5c+hniFGSOJITrcr/BfwVbNw327aJdlDcd7NctGuNxYGu/sV62cRMoxdgOyiYJ9+7qxQBPxJ6NW9udkjJcl7zTFGpAHGFP5YdQw/kl4cKt1+C/gsTR1GcBkgJj7+wX9pyctD9A6kiNk6OxFJG4mmUIC+3K69fRdaQGxKLKjI0WA1ev6j1ERf8GBo5+BCS5PTNUkaMfAVFsUP6kXsRfTssycFUBEuAtrQ4HZJu+PAf/FXw6WUEwKb7JQJIStfls+6YoUaIejzYR+AxxRWkO8dN8Vd+NZn+CkYsGm4TxcofUp8ymCKpMwTn5WhHjuZzLtQ4RU0d1WMS/yK5vSFWyARYFAd703XQJydX5Zy7Bm4mib/0lJGHfDNZgwm0IVbpPO8E0IHpU79JTejUh1YPxZdNipDkppBwWf5nJMSFfN6drgZbnNdzRWVYRbCIIGgNKRLAhGWLAzrRA7TN8GRph0sJldChVnjv/6FcNqsLy9buXPPQBFfwvs9ExII/Y8FJPXWdzpGM3pLBEwCf8JmU6UvbFs0Iz4ybi2M4XKBzptNe8yWzZiNKBgC2f73VNXrwvNN9UIYaliSraBnPdr0HuXtx93KVeyV1FVp5IbV4ymlA3KKHU2Cqghngq1wy9bWg78Voz3+hYSxdS8k8xdINbiRM1e+R1iXW8lAdeNbzNfPL9LJDiMK+x8Rmrouv2vlx9fm8WzbKqSnRGJ2kFq7WJyoAMbKOa/xwQ94aj0QLS2HXK9ax2+v4ZFuAczeobkWjpRmS4/LCmXZz15WBofBZN/8fosT4LmqMmckyEIXcNSXO5oH2XzUot20dieRvQoUYJ/FW8R0X41dfUKLky9zpG/W1MdiViRM/qyYdxeVRTqrQhELxzwQ+r3FfRURAjarx54fz82V0J064aZgpb2m7tK/8jJO38Vxgw9XkbkSo01X3VAoo+f39UkxXocW9spMJ2ikQ5+hMTYr+uQ1YgaXTG9F2hD9ofjB4NdU3ZAl6gcQBn/qd031EVi0j8rjUmAenSHTOL69lJ9jdgiWKqIwg1OuCJWQqTRoAGWoHssQI1S5Y20LZQYuxYRwmWm32rNYQvwruQCGtMCtRoJTT5GLCz4XfRL6/TmVCDumPBTgdojXcyovjq1J5bGhr+GnTHoxA/QK8BbnIBWQktDfYYMb/YiBQpMeMfTcqaqwrDQA1cOB9WYo5vpo3OJWowT2TVnFpbBwrHR6kJLRFIENq8gQfH997Qfx8KatDmjWVjyAFO11nOUxIGx+6Ac9unAjMugkpq0BBm2RBhgTLbsZC0JRoOvIFTUau4AxsO6JDC1CiXZkZNIgcxGcVeTfIxFOahGeojYPREoKmaNxh33BtAjrkgESKItr/FwlUB3a3AYlCF0FGD9jT893s4iGtU9q2ImSGtXmBhAozsVaAApobS1SKM6BANxUmShFT0nW4jtrXs/rAzF0iAcmKWwQvQgUzyGE/9G5NoyNLDm84v2Pytcj8u7UON6HDNjBSh2cqyeWPJKsIPqfha7hiJxuipVz4xEcx/hrFSMZt4dS/0LD6E+74NpUPStaF4yRO9/UO81DvAwq4XNSPcnytjQFJt+rxSsci/d1O6g2vhPu0TNtLyS2DtHLTlGvsNZ6cJCMDvOBb/0EkbrTBoCpNxIZH/g6fL/sth6TZdkDiUV18Cv5k8M9ZxkQmgfaiwYmo8ddcaj7XogEh/bYZJJ13kJJVtlxbSVPQxH6Y/952O+C+l7RrAd8oGYaEWRDkLh6KeopJJDAW5Ne3FxNbvVBLwUWBykky0VSFA++05E4G4qZT11MCaQsafSn1uXFk1puIANmrQCG63Ka0PfvZN4ho8w4fZamLWvEkcBGealb1qwkTq1RZKTHSrzdCROUXgW1iq72yhBldWb4qYqRBHtVJkbI0eSowEqhgdA9cXPozXoMQ10QFvBuSShP/wcsAgh8R0DfCGaTl564ik+bFpLekT7PSb8rWIow6l98OrmksfsaPZNG6MQAz2Nlh2vXaoZBI1CW+YHKeUP/WTL1+iZm78XgYrh29TVCiQ8/AQiNRj5UWN8RULIMxrBw3kUwDBa/pgf0Iaxaj5hMfeGBOhpVO6KW9qKhG8R5qEPBqda0teXtS1jkvtgfSioYl+ShRc8YMsOLqJUjACfEQaXY9WX39uiJaTEXWZuhT6nHVxgVxRJx8OjARUAPg+Z38DNUx9X7H0XKqjhDko5qlztYeRLtGPFCl1AqV114wktzJOpE8NL1MAWC2u5w6Fv8soVK9BuJFF0WTVUQSuay9Bgq0RazQ2qKVUep6abQfypOjzwOy621i4nrs+Sys1WvKDQSrbkdaUdSN9unav34e7YkssnwCrLvst5EnRSvrYcIsK2H14ck5eCa+ogfxg4Ii24ZUP+q7viz59dKGLVOBFte+1kS+igQywlbPiiI/ocsEYgHttLNoVTi7GlETU0L3yUq/7lvqq1Y7yRmFvhHpqxSCYfo5Dp6Nr+hKaZYXJsqKbHnP5wViqkN7Q7CDtPPTUuOvtDRoa641C/5XS+LONecWrQMpcO6LBIguCBUQ27meQjQpRF+h/ag92YhhvG+nsDfKmQKUU2rq0z5BAPZy19JcNcLWgp/dFZtHeRAFSedU+dB6JCrY7/5dxDxYtndqaI2cUJ9m68muqBaW0NYOSf2hgqBJSCISEZDywlmUXsPRwEPyZ9i5ks5mFxQmSIzN5WaRTHGyRCsuuLveVeiTpVIhUFwtRahAuFPT0uxMxB5nQfYY/iZ+aZcZxEJUhGk0k4t+qziH0FiAorGcFQ2P6V1ERhGp0O5ZLmYntzeEeEKGG3bdnzyVJO2TjFOEZtnFUUzIfiUWtKGRWHB0hhL4SNTTTKvhenMQ8BWT3OVgFQtATK+kV9eCTzOEDrNZLt4Gyp4KyL94EnFMyKzg7T5aTe6I3bU1C5h/h7QV/3VpRF4w0kwzy98p2L6c6dZ+GMlkxBktxMMEYsfwcziAUVEcHezTk1fm66xMVBZuPgHW76KHmlhcS9dOl8NnTthuKU4MRDvuDK1HjLCB3RP1+0TywS/BfO/GuIXaZqIESXAmtE6X4aQi8T1os0thit5N47VCcXGRPkbAzzgV2gJ6Y7QiYMl4Q3uOaj7c+c+Eg67ofwrsOZuD/cUvKU3zaOR3L1ECKWhYgSylB2v5Kpsf8fdteLq5zhEupoVtdp1Pmv3NiiLUn7pswNv+cTq9U0LnSE6y5ztDJQS7BGOj4ZDWe3Pg+TIrPUz49Fi9adfBXdLyUri037h94ePwtfcEnVy4uPXgMLlJQp0QXpQEixFx43A370uxRMrUBTaJn8o4E1r3GPbTm3QSzw23NRJodQoCxY4yRANdlabfVTfH/HxnTTZm48yi6MTs6yJ7wRtcD8ox0ekOhRJEaBZvP1tf8Rgm7sY2dIPQsrvWdz6QhCuS6GfV7vf54LgVZ39kCfTrLSaMWXV3ihX3kY/T1KHuTb0JD9cY54T0QkPFWy64y07EXQGqjzyXaUkngK9gaP0Ftcb3jvt+lV9hPrMeUj5le7JcDLnanWj1Wt7XIUiFVZAndeHA4asXwTCGX4NF9sS7tHiruX8avJXvgs7I3/eOWFj+4u2xRU5MRUkV8RItN4WRj+SfB6HptEO5vttRC7aZvG9zFMcv3W6qGdvusTN3efEpvOkz3G+SWznv5Xvhw7nbCspoamBcEi2QZRLiSvrog9N7bDjqTfrvfA814omuR9H4+NPgu8aTf7/cwYyK+BP35c1O/P3HutyslNwB5S9SN1oY1MdYhExZUQKXzm+a+zNWCkCWov1PR/oGAakSCRrHGocJZL8T5EgardJxHFkANZBCDNrJqDpW5iQ6zQ9QmEhXmUSBtMNYBb4b8rKAthbozVBIxTsnt4wjMgVO8gphZf2XACLRcvjupkK4J2n+r+8W9nvA6Dse1txLBEqKJiIVu/05LAchD99UBKPUUdLCt5scNoxnn/YdTnb4Qe0kOf8jEKBA1fHekBlNDsVcaI4/vEVjrqWMv7wCz2dfpG89d0kchE6NAA/maaDSToJ910hADEj7dLF97NHDEwxFzEqXwp8ohNdq2DAPeAvgJQbPHO6BVtAApEV/l57eQ15173oOoEbKXsK+mRVT51+Wk+LPC+Teo2OjtsKBMWchprqrDEAAVT4jYimNVOMkIJ6N8d8rgmCbgcKpMRQiMioeSSGFlhVMKwLT53QPRRsCW/fJZJBQVD4c91jRWFvBmIKUBgYrO3aj6wzdy8d208cKCf/6MSjwf51YLjo8iERiqGRVS7yBZ5go/lOLQElMErXR5c2T8KJOBwncsCSQPSFI+vj+nIACSvj7mkjvRvppD625EFY0KsVXZsiJlCY/5GBWeWPFlSU2uB6OSUaEHwe0rUoPoAI8DMMSGEM+ofhTpkfsNJYMkClKSkQ92zal36Ow8SOrb0wPTnrgaVTQqhCc6JFwJljqqBJx3gcr9jX6JEV2uB6FSVgJKp1+U+YJP66HL5RzpyAUHP/WtdzciQ1XfAWAYL9S2BLvmNBR2HaAYd3k92FimqnJYGSj2d1rzDj42kVZlXAcoMrvX7nRdrqfaK7CB5zR/EnxEFG0nc410SlU3D42laPkSUCHxTzZlj6kcB4dtNBR2PEWu3H7hYQuUvRsMISdOEJCeogmVxWBqUFfK0RlVhOTuxt3kbkRVEj6kgpvQFoDgI8+oiXBcGYUedD+bUJ/dwAj3zeHECtQ+Bmot+PSwn3sfiD/c/CglrztHK8reDYzd5/TtO9yogEJCLX6zStRA49xQDubhxKfj7fTtH36pLVqO2Ww8WiycqYE18Ncd+Ou2Wc/AhcxaVQ+RAWog8wYOR2i6B8VRuzEROo97oiGKfT0ftp4N025MqoTIhPjtOtADQk+k+vqVqIFoecUEdS8W4bpWsvOREQkQKOZ0pBqoAfRFHfgQJYces4rClHfMaO5pdyybOOUTVrgAbkZ6v08kpSoSRl9QbKGpQNjWiUZwj3SQaXiGF6aFfcB9RpdqmLARuRSGzmyNCwLu2RbYqDL34icR/JcfucxUQ5tRo7TbzQtj/E6I6919e9gaPQumBt/W26uk8zgWjBqdStSYYf1p3j9fxByvZzuYGmBJUPA7YdqvGvhpgZCLCk2ar7FtPXnpsg1eWfQmYf4SuKRIT6WVpJxDsNT4f6HHvmV4O9LcixrQ5pQGUwOyZ4iv0kp8zZEx2QNqWHfs6Gd2823hOOF3SaLQHBOkVJB1BmpUPzgYqIHtgOnULytynMxbRD6+/RumBjpQLCyrAuEK8vaSSlLOkTPZA2qE/qD2OybkwsvOTbGngaLoML8JohMUCfD4ohq+mezB6T0P2w36cVbgdbhrdjhDID6HxopbRo24kpRzvDFuI9tUwsch1HDXZSgUTfFz86BnQroflyyO6H8VyqYEez6i75kmEt5wngfHbs73HODJh1C/CSJ6XM46V5FyBMhDTPmIF04N/1zaFIttz0t6ETPGeBV8oyPIY+AJw+/BHjg1fOeeLDZ7nCq/5HAY5kM45WGQTZE6PW/fx66RZZpgrt2CpfthkSS1hehJ2oUFbWGB+deKU7e8SDrK9zix/bnpXriywA0Xq2SOeyC+pqeRW16hlyl+JRFGxN1DcgXsczO0pJO6azyBA5zFgrz7G9QG9mvd66UZMOTHEajxQ8glnLY/M69rf66osQErXstz387N/n5n9HYsD8ckpXw0JsbV0IjaE6eXtwpNrRdVOLuWCilI8YnL86Z7Vne2V+2Nok0BZ+V3P/TVlYWHhl9WRZ6xoUPkMlNziJy7/i6dWRJdihX7tLAf7tgqps+VCYGFofCK6Gfo57iq/NyhZuUBPGOiwZfKPyrs678rdvoX6glxaQ0nwgZU/nYyxsYthYh8mr07gPKPruk7CjFOthF/3qss04VBD6qmVlkTl8tCQ2lHCELJEzP9WnAEK2kpsBRc9o35ahwLm39iWuVHFMsaHcWsZE1WptawVFrJC0/R7UShmDu+H4dt9+o/5boVUGKOtC2h/6Pr+F9D+EdWOB3yHQD9t9OK5VHaRb1XPLmpCMQbyo3TAlz27bzwwgsvvPDCCy+88MILL/w5/gNLoOAriKF5twAAAABJRU5ErkJggg=="/>
          <p:cNvSpPr>
            <a:spLocks noChangeAspect="1" noChangeArrowheads="1"/>
          </p:cNvSpPr>
          <p:nvPr/>
        </p:nvSpPr>
        <p:spPr bwMode="auto">
          <a:xfrm>
            <a:off x="1984375" y="160338"/>
            <a:ext cx="3048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8" descr="data:image/png;base64,iVBORw0KGgoAAAANSUhEUgAAAQ0AAAC7CAMAAABIKDvmAAAAh1BMVEX///8AAADX19f4+Pjy8vLf39/8/Pza2trv7+/p6en09PTOzs6pqanExMTBwcHl5eVnZ2e7u7uioqLLy8t5eXk5OTmGhoZBQUG0tLSdnZ1jY2MzMzNwcHBKSkpYWFguLi6UlJQREREjIyOPj4+BgYEaGhpQUFCFhYVcXFwoKChFRUUYGBgLCwsb6FLsAAATwElEQVR4nO1daXuqsBIWFwTFvda1FWv1uP3/33ebTFbIDu3lPtf3yzlVCGEy+0xiq/XCCy+88MILL7zwwgsvvPDCCy+88P+FQX+8zrJ1u/PfnogLBqN8e18tV/frZlH7hDuz/S6i+NikdY9fM2afkYjPdZ0E6e2jArbtGoevG4tbcbpRdKqLHr3P8uBRNB3UNHzdiKeq6UZRVsfgnTf14FE0rmP42tE+6ub7kVQefKgd/If7aph83ZjppxtFVcV7Lg52PiyXB/GDt1peoE6s+eQO7+v2pLfIpk/+2aLS4FxKtlk/wYqo28sujSXHmM1syvmgs17Wwh1MH2260uc99kVeYfT60aPTWvXkL2ZH+k247qDv/B6XvhrR0UfBo/8Cbto1YoZmGTr2O9EWfdWX6YMM3yDPlMq1Uhwy8mWg6icyeNG8bkJG34eN/gtow4RuGmGg7DwJGbtLiKG9oE9G72mv+GPc8XQeWs1AlvcaMjY443fDFZtmMcfCujibYLsCK3/smq5ZVlXTteIDT2Zuv2TqP/YW3zg0XkNWo5YAoDJ6DiajH7h8E3ybzbm6W1TLX+LdYfla17DlOzkRkQQFRnH6Kzxsag5hFKZHDy6s0eoEq6XaAUKwtl0GE/YcGwTFHuNsG6M45m5c+hniFGSOJITrcr/BfwVbNw327aJdlDcd7NctGuNxYGu/sV62cRMoxdgOyiYJ9+7qxQBPxJ6NW9udkjJcl7zTFGpAHGFP5YdQw/kl4cKt1+C/gsTR1GcBkgJj7+wX9pyctD9A6kiNk6OxFJG4mmUIC+3K69fRdaQGxKLKjI0WA1ev6j1ERf8GBo5+BCS5PTNUkaMfAVFsUP6kXsRfTssycFUBEuAtrQ4HZJu+PAf/FXw6WUEwKb7JQJIStfls+6YoUaIejzYR+AxxRWkO8dN8Vd+NZn+CkYsGm4TxcofUp8ymCKpMwTn5WhHjuZzLtQ4RU0d1WMS/yK5vSFWyARYFAd703XQJydX5Zy7Bm4mib/0lJGHfDNZgwm0IVbpPO8E0IHpU79JTejUh1YPxZdNipDkppBwWf5nJMSFfN6drgZbnNdzRWVYRbCIIGgNKRLAhGWLAzrRA7TN8GRph0sJldChVnjv/6FcNqsLy9buXPPQBFfwvs9ExII/Y8FJPXWdzpGM3pLBEwCf8JmU6UvbFs0Iz4ybi2M4XKBzptNe8yWzZiNKBgC2f73VNXrwvNN9UIYaliSraBnPdr0HuXtx93KVeyV1FVp5IbV4ymlA3KKHU2Cqghngq1wy9bWg78Voz3+hYSxdS8k8xdINbiRM1e+R1iXW8lAdeNbzNfPL9LJDiMK+x8Rmrouv2vlx9fm8WzbKqSnRGJ2kFq7WJyoAMbKOa/xwQ94aj0QLS2HXK9ax2+v4ZFuAczeobkWjpRmS4/LCmXZz15WBofBZN/8fosT4LmqMmckyEIXcNSXO5oH2XzUot20dieRvQoUYJ/FW8R0X41dfUKLky9zpG/W1MdiViRM/qyYdxeVRTqrQhELxzwQ+r3FfRURAjarx54fz82V0J064aZgpb2m7tK/8jJO38Vxgw9XkbkSo01X3VAoo+f39UkxXocW9spMJ2ikQ5+hMTYr+uQ1YgaXTG9F2hD9ofjB4NdU3ZAl6gcQBn/qd031EVi0j8rjUmAenSHTOL69lJ9jdgiWKqIwg1OuCJWQqTRoAGWoHssQI1S5Y20LZQYuxYRwmWm32rNYQvwruQCGtMCtRoJTT5GLCz4XfRL6/TmVCDumPBTgdojXcyovjq1J5bGhr+GnTHoxA/QK8BbnIBWQktDfYYMb/YiBQpMeMfTcqaqwrDQA1cOB9WYo5vpo3OJWowT2TVnFpbBwrHR6kJLRFIENq8gQfH997Qfx8KatDmjWVjyAFO11nOUxIGx+6Ac9unAjMugkpq0BBm2RBhgTLbsZC0JRoOvIFTUau4AxsO6JDC1CiXZkZNIgcxGcVeTfIxFOahGeojYPREoKmaNxh33BtAjrkgESKItr/FwlUB3a3AYlCF0FGD9jT893s4iGtU9q2ImSGtXmBhAozsVaAApobS1SKM6BANxUmShFT0nW4jtrXs/rAzF0iAcmKWwQvQgUzyGE/9G5NoyNLDm84v2Pytcj8u7UON6HDNjBSh2cqyeWPJKsIPqfha7hiJxuipVz4xEcx/hrFSMZt4dS/0LD6E+74NpUPStaF4yRO9/UO81DvAwq4XNSPcnytjQFJt+rxSsci/d1O6g2vhPu0TNtLyS2DtHLTlGvsNZ6cJCMDvOBb/0EkbrTBoCpNxIZH/g6fL/sth6TZdkDiUV18Cv5k8M9ZxkQmgfaiwYmo8ddcaj7XogEh/bYZJJ13kJJVtlxbSVPQxH6Y/952O+C+l7RrAd8oGYaEWRDkLh6KeopJJDAW5Ne3FxNbvVBLwUWBykky0VSFA++05E4G4qZT11MCaQsafSn1uXFk1puIANmrQCG63Ka0PfvZN4ho8w4fZamLWvEkcBGealb1qwkTq1RZKTHSrzdCROUXgW1iq72yhBldWb4qYqRBHtVJkbI0eSowEqhgdA9cXPozXoMQ10QFvBuSShP/wcsAgh8R0DfCGaTl564ik+bFpLekT7PSb8rWIow6l98OrmksfsaPZNG6MQAz2Nlh2vXaoZBI1CW+YHKeUP/WTL1+iZm78XgYrh29TVCiQ8/AQiNRj5UWN8RULIMxrBw3kUwDBa/pgf0Iaxaj5hMfeGBOhpVO6KW9qKhG8R5qEPBqda0teXtS1jkvtgfSioYl+ShRc8YMsOLqJUjACfEQaXY9WX39uiJaTEXWZuhT6nHVxgVxRJx8OjARUAPg+Z38DNUx9X7H0XKqjhDko5qlztYeRLtGPFCl1AqV114wktzJOpE8NL1MAWC2u5w6Fv8soVK9BuJFF0WTVUQSuay9Bgq0RazQ2qKVUep6abQfypOjzwOy621i4nrs+Sys1WvKDQSrbkdaUdSN9unav34e7YkssnwCrLvst5EnRSvrYcIsK2H14ck5eCa+ogfxg4Ii24ZUP+q7viz59dKGLVOBFte+1kS+igQywlbPiiI/ocsEYgHttLNoVTi7GlETU0L3yUq/7lvqq1Y7yRmFvhHpqxSCYfo5Dp6Nr+hKaZYXJsqKbHnP5wViqkN7Q7CDtPPTUuOvtDRoa641C/5XS+LONecWrQMpcO6LBIguCBUQ27meQjQpRF+h/ag92YhhvG+nsDfKmQKUU2rq0z5BAPZy19JcNcLWgp/dFZtHeRAFSedU+dB6JCrY7/5dxDxYtndqaI2cUJ9m68muqBaW0NYOSf2hgqBJSCISEZDywlmUXsPRwEPyZ9i5ks5mFxQmSIzN5WaRTHGyRCsuuLveVeiTpVIhUFwtRahAuFPT0uxMxB5nQfYY/iZ+aZcZxEJUhGk0k4t+qziH0FiAorGcFQ2P6V1ERhGp0O5ZLmYntzeEeEKGG3bdnzyVJO2TjFOEZtnFUUzIfiUWtKGRWHB0hhL4SNTTTKvhenMQ8BWT3OVgFQtATK+kV9eCTzOEDrNZLt4Gyp4KyL94EnFMyKzg7T5aTe6I3bU1C5h/h7QV/3VpRF4w0kwzy98p2L6c6dZ+GMlkxBktxMMEYsfwcziAUVEcHezTk1fm66xMVBZuPgHW76KHmlhcS9dOl8NnTthuKU4MRDvuDK1HjLCB3RP1+0TywS/BfO/GuIXaZqIESXAmtE6X4aQi8T1os0thit5N47VCcXGRPkbAzzgV2gJ6Y7QiYMl4Q3uOaj7c+c+Eg67ofwrsOZuD/cUvKU3zaOR3L1ECKWhYgSylB2v5Kpsf8fdteLq5zhEupoVtdp1Pmv3NiiLUn7pswNv+cTq9U0LnSE6y5ztDJQS7BGOj4ZDWe3Pg+TIrPUz49Fi9adfBXdLyUri037h94ePwtfcEnVy4uPXgMLlJQp0QXpQEixFx43A370uxRMrUBTaJn8o4E1r3GPbTm3QSzw23NRJodQoCxY4yRANdlabfVTfH/HxnTTZm48yi6MTs6yJ7wRtcD8ox0ekOhRJEaBZvP1tf8Rgm7sY2dIPQsrvWdz6QhCuS6GfV7vf54LgVZ39kCfTrLSaMWXV3ihX3kY/T1KHuTb0JD9cY54T0QkPFWy64y07EXQGqjzyXaUkngK9gaP0Ftcb3jvt+lV9hPrMeUj5le7JcDLnanWj1Wt7XIUiFVZAndeHA4asXwTCGX4NF9sS7tHiruX8avJXvgs7I3/eOWFj+4u2xRU5MRUkV8RItN4WRj+SfB6HptEO5vttRC7aZvG9zFMcv3W6qGdvusTN3efEpvOkz3G+SWznv5Xvhw7nbCspoamBcEi2QZRLiSvrog9N7bDjqTfrvfA814omuR9H4+NPgu8aTf7/cwYyK+BP35c1O/P3HutyslNwB5S9SN1oY1MdYhExZUQKXzm+a+zNWCkCWov1PR/oGAakSCRrHGocJZL8T5EgardJxHFkANZBCDNrJqDpW5iQ6zQ9QmEhXmUSBtMNYBb4b8rKAthbozVBIxTsnt4wjMgVO8gphZf2XACLRcvjupkK4J2n+r+8W9nvA6Dse1txLBEqKJiIVu/05LAchD99UBKPUUdLCt5scNoxnn/YdTnb4Qe0kOf8jEKBA1fHekBlNDsVcaI4/vEVjrqWMv7wCz2dfpG89d0kchE6NAA/maaDSToJ910hADEj7dLF97NHDEwxFzEqXwp8ohNdq2DAPeAvgJQbPHO6BVtAApEV/l57eQ15173oOoEbKXsK+mRVT51+Wk+LPC+Teo2OjtsKBMWchprqrDEAAVT4jYimNVOMkIJ6N8d8rgmCbgcKpMRQiMioeSSGFlhVMKwLT53QPRRsCW/fJZJBQVD4c91jRWFvBmIKUBgYrO3aj6wzdy8d208cKCf/6MSjwf51YLjo8iERiqGRVS7yBZ5go/lOLQElMErXR5c2T8KJOBwncsCSQPSFI+vj+nIACSvj7mkjvRvppD625EFY0KsVXZsiJlCY/5GBWeWPFlSU2uB6OSUaEHwe0rUoPoAI8DMMSGEM+ofhTpkfsNJYMkClKSkQ92zal36Ow8SOrb0wPTnrgaVTQqhCc6JFwJljqqBJx3gcr9jX6JEV2uB6FSVgJKp1+U+YJP66HL5RzpyAUHP/WtdzciQ1XfAWAYL9S2BLvmNBR2HaAYd3k92FimqnJYGSj2d1rzDj42kVZlXAcoMrvX7nRdrqfaK7CB5zR/EnxEFG0nc410SlU3D42laPkSUCHxTzZlj6kcB4dtNBR2PEWu3H7hYQuUvRsMISdOEJCeogmVxWBqUFfK0RlVhOTuxt3kbkRVEj6kgpvQFoDgI8+oiXBcGYUedD+bUJ/dwAj3zeHECtQ+Bmot+PSwn3sfiD/c/CglrztHK8reDYzd5/TtO9yogEJCLX6zStRA49xQDubhxKfj7fTtH36pLVqO2Ww8WiycqYE18Ncd+Ou2Wc/AhcxaVQ+RAWog8wYOR2i6B8VRuzEROo97oiGKfT0ftp4N025MqoTIhPjtOtADQk+k+vqVqIFoecUEdS8W4bpWsvOREQkQKOZ0pBqoAfRFHfgQJYces4rClHfMaO5pdyybOOUTVrgAbkZ6v08kpSoSRl9QbKGpQNjWiUZwj3SQaXiGF6aFfcB9RpdqmLARuRSGzmyNCwLu2RbYqDL34icR/JcfucxUQ5tRo7TbzQtj/E6I6919e9gaPQumBt/W26uk8zgWjBqdStSYYf1p3j9fxByvZzuYGmBJUPA7YdqvGvhpgZCLCk2ar7FtPXnpsg1eWfQmYf4SuKRIT6WVpJxDsNT4f6HHvmV4O9LcixrQ5pQGUwOyZ4iv0kp8zZEx2QNqWHfs6Gd2823hOOF3SaLQHBOkVJB1BmpUPzgYqIHtgOnULytynMxbRD6+/RumBjpQLCyrAuEK8vaSSlLOkTPZA2qE/qD2OybkwsvOTbGngaLoML8JohMUCfD4ohq+mezB6T0P2w36cVbgdbhrdjhDID6HxopbRo24kpRzvDFuI9tUwsch1HDXZSgUTfFz86BnQroflyyO6H8VyqYEez6i75kmEt5wngfHbs73HODJh1C/CSJ6XM46V5FyBMhDTPmIF04N/1zaFIttz0t6ETPGeBV8oyPIY+AJw+/BHjg1fOeeLDZ7nCq/5HAY5kM45WGQTZE6PW/fx66RZZpgrt2CpfthkSS1hehJ2oUFbWGB+deKU7e8SDrK9zix/bnpXriywA0Xq2SOeyC+pqeRW16hlyl+JRFGxN1DcgXsczO0pJO6azyBA5zFgrz7G9QG9mvd66UZMOTHEajxQ8glnLY/M69rf66osQErXstz387N/n5n9HYsD8ckpXw0JsbV0IjaE6eXtwpNrRdVOLuWCilI8YnL86Z7Vne2V+2Nok0BZ+V3P/TVlYWHhl9WRZ6xoUPkMlNziJy7/i6dWRJdihX7tLAf7tgqps+VCYGFofCK6Gfo57iq/NyhZuUBPGOiwZfKPyrs678rdvoX6glxaQ0nwgZU/nYyxsYthYh8mr07gPKPruk7CjFOthF/3qss04VBD6qmVlkTl8tCQ2lHCELJEzP9WnAEK2kpsBRc9o35ahwLm39iWuVHFMsaHcWsZE1WptawVFrJC0/R7UShmDu+H4dt9+o/5boVUGKOtC2h/6Pr+F9D+EdWOB3yHQD9t9OK5VHaRb1XPLmpCMQbyo3TAlz27bzwwgsvvPDCCy+88MILL/w5/gNLoOAriKF5twAAAABJRU5ErkJggg=="/>
          <p:cNvSpPr>
            <a:spLocks noChangeAspect="1" noChangeArrowheads="1"/>
          </p:cNvSpPr>
          <p:nvPr/>
        </p:nvSpPr>
        <p:spPr bwMode="auto">
          <a:xfrm>
            <a:off x="2136775" y="312738"/>
            <a:ext cx="3048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AutoShape 10" descr="data:image/png;base64,iVBORw0KGgoAAAANSUhEUgAAAQ0AAAC7CAMAAABIKDvmAAAAh1BMVEX///8AAADX19f4+Pjy8vLf39/8/Pza2trv7+/p6en09PTOzs6pqanExMTBwcHl5eVnZ2e7u7uioqLLy8t5eXk5OTmGhoZBQUG0tLSdnZ1jY2MzMzNwcHBKSkpYWFguLi6UlJQREREjIyOPj4+BgYEaGhpQUFCFhYVcXFwoKChFRUUYGBgLCwsb6FLsAAATwElEQVR4nO1daXuqsBIWFwTFvda1FWv1uP3/33ebTFbIDu3lPtf3yzlVCGEy+0xiq/XCCy+88MILL7zwwgsvvPDCCy+88P+FQX+8zrJ1u/PfnogLBqN8e18tV/frZlH7hDuz/S6i+NikdY9fM2afkYjPdZ0E6e2jArbtGoevG4tbcbpRdKqLHr3P8uBRNB3UNHzdiKeq6UZRVsfgnTf14FE0rmP42tE+6ub7kVQefKgd/If7aph83ZjppxtFVcV7Lg52PiyXB/GDt1peoE6s+eQO7+v2pLfIpk/+2aLS4FxKtlk/wYqo28sujSXHmM1syvmgs17Wwh1MH2260uc99kVeYfT60aPTWvXkL2ZH+k247qDv/B6XvhrR0UfBo/8Cbto1YoZmGTr2O9EWfdWX6YMM3yDPlMq1Uhwy8mWg6icyeNG8bkJG34eN/gtow4RuGmGg7DwJGbtLiKG9oE9G72mv+GPc8XQeWs1AlvcaMjY443fDFZtmMcfCujibYLsCK3/smq5ZVlXTteIDT2Zuv2TqP/YW3zg0XkNWo5YAoDJ6DiajH7h8E3ybzbm6W1TLX+LdYfla17DlOzkRkQQFRnH6Kzxsag5hFKZHDy6s0eoEq6XaAUKwtl0GE/YcGwTFHuNsG6M45m5c+hniFGSOJITrcr/BfwVbNw327aJdlDcd7NctGuNxYGu/sV62cRMoxdgOyiYJ9+7qxQBPxJ6NW9udkjJcl7zTFGpAHGFP5YdQw/kl4cKt1+C/gsTR1GcBkgJj7+wX9pyctD9A6kiNk6OxFJG4mmUIC+3K69fRdaQGxKLKjI0WA1ev6j1ERf8GBo5+BCS5PTNUkaMfAVFsUP6kXsRfTssycFUBEuAtrQ4HZJu+PAf/FXw6WUEwKb7JQJIStfls+6YoUaIejzYR+AxxRWkO8dN8Vd+NZn+CkYsGm4TxcofUp8ymCKpMwTn5WhHjuZzLtQ4RU0d1WMS/yK5vSFWyARYFAd703XQJydX5Zy7Bm4mib/0lJGHfDNZgwm0IVbpPO8E0IHpU79JTejUh1YPxZdNipDkppBwWf5nJMSFfN6drgZbnNdzRWVYRbCIIGgNKRLAhGWLAzrRA7TN8GRph0sJldChVnjv/6FcNqsLy9buXPPQBFfwvs9ExII/Y8FJPXWdzpGM3pLBEwCf8JmU6UvbFs0Iz4ybi2M4XKBzptNe8yWzZiNKBgC2f73VNXrwvNN9UIYaliSraBnPdr0HuXtx93KVeyV1FVp5IbV4ymlA3KKHU2Cqghngq1wy9bWg78Voz3+hYSxdS8k8xdINbiRM1e+R1iXW8lAdeNbzNfPL9LJDiMK+x8Rmrouv2vlx9fm8WzbKqSnRGJ2kFq7WJyoAMbKOa/xwQ94aj0QLS2HXK9ax2+v4ZFuAczeobkWjpRmS4/LCmXZz15WBofBZN/8fosT4LmqMmckyEIXcNSXO5oH2XzUot20dieRvQoUYJ/FW8R0X41dfUKLky9zpG/W1MdiViRM/qyYdxeVRTqrQhELxzwQ+r3FfRURAjarx54fz82V0J064aZgpb2m7tK/8jJO38Vxgw9XkbkSo01X3VAoo+f39UkxXocW9spMJ2ikQ5+hMTYr+uQ1YgaXTG9F2hD9ofjB4NdU3ZAl6gcQBn/qd031EVi0j8rjUmAenSHTOL69lJ9jdgiWKqIwg1OuCJWQqTRoAGWoHssQI1S5Y20LZQYuxYRwmWm32rNYQvwruQCGtMCtRoJTT5GLCz4XfRL6/TmVCDumPBTgdojXcyovjq1J5bGhr+GnTHoxA/QK8BbnIBWQktDfYYMb/YiBQpMeMfTcqaqwrDQA1cOB9WYo5vpo3OJWowT2TVnFpbBwrHR6kJLRFIENq8gQfH997Qfx8KatDmjWVjyAFO11nOUxIGx+6Ac9unAjMugkpq0BBm2RBhgTLbsZC0JRoOvIFTUau4AxsO6JDC1CiXZkZNIgcxGcVeTfIxFOahGeojYPREoKmaNxh33BtAjrkgESKItr/FwlUB3a3AYlCF0FGD9jT893s4iGtU9q2ImSGtXmBhAozsVaAApobS1SKM6BANxUmShFT0nW4jtrXs/rAzF0iAcmKWwQvQgUzyGE/9G5NoyNLDm84v2Pytcj8u7UON6HDNjBSh2cqyeWPJKsIPqfha7hiJxuipVz4xEcx/hrFSMZt4dS/0LD6E+74NpUPStaF4yRO9/UO81DvAwq4XNSPcnytjQFJt+rxSsci/d1O6g2vhPu0TNtLyS2DtHLTlGvsNZ6cJCMDvOBb/0EkbrTBoCpNxIZH/g6fL/sth6TZdkDiUV18Cv5k8M9ZxkQmgfaiwYmo8ddcaj7XogEh/bYZJJ13kJJVtlxbSVPQxH6Y/952O+C+l7RrAd8oGYaEWRDkLh6KeopJJDAW5Ne3FxNbvVBLwUWBykky0VSFA++05E4G4qZT11MCaQsafSn1uXFk1puIANmrQCG63Ka0PfvZN4ho8w4fZamLWvEkcBGealb1qwkTq1RZKTHSrzdCROUXgW1iq72yhBldWb4qYqRBHtVJkbI0eSowEqhgdA9cXPozXoMQ10QFvBuSShP/wcsAgh8R0DfCGaTl564ik+bFpLekT7PSb8rWIow6l98OrmksfsaPZNG6MQAz2Nlh2vXaoZBI1CW+YHKeUP/WTL1+iZm78XgYrh29TVCiQ8/AQiNRj5UWN8RULIMxrBw3kUwDBa/pgf0Iaxaj5hMfeGBOhpVO6KW9qKhG8R5qEPBqda0teXtS1jkvtgfSioYl+ShRc8YMsOLqJUjACfEQaXY9WX39uiJaTEXWZuhT6nHVxgVxRJx8OjARUAPg+Z38DNUx9X7H0XKqjhDko5qlztYeRLtGPFCl1AqV114wktzJOpE8NL1MAWC2u5w6Fv8soVK9BuJFF0WTVUQSuay9Bgq0RazQ2qKVUep6abQfypOjzwOy621i4nrs+Sys1WvKDQSrbkdaUdSN9unav34e7YkssnwCrLvst5EnRSvrYcIsK2H14ck5eCa+ogfxg4Ii24ZUP+q7viz59dKGLVOBFte+1kS+igQywlbPiiI/ocsEYgHttLNoVTi7GlETU0L3yUq/7lvqq1Y7yRmFvhHpqxSCYfo5Dp6Nr+hKaZYXJsqKbHnP5wViqkN7Q7CDtPPTUuOvtDRoa641C/5XS+LONecWrQMpcO6LBIguCBUQ27meQjQpRF+h/ag92YhhvG+nsDfKmQKUU2rq0z5BAPZy19JcNcLWgp/dFZtHeRAFSedU+dB6JCrY7/5dxDxYtndqaI2cUJ9m68muqBaW0NYOSf2hgqBJSCISEZDywlmUXsPRwEPyZ9i5ks5mFxQmSIzN5WaRTHGyRCsuuLveVeiTpVIhUFwtRahAuFPT0uxMxB5nQfYY/iZ+aZcZxEJUhGk0k4t+qziH0FiAorGcFQ2P6V1ERhGp0O5ZLmYntzeEeEKGG3bdnzyVJO2TjFOEZtnFUUzIfiUWtKGRWHB0hhL4SNTTTKvhenMQ8BWT3OVgFQtATK+kV9eCTzOEDrNZLt4Gyp4KyL94EnFMyKzg7T5aTe6I3bU1C5h/h7QV/3VpRF4w0kwzy98p2L6c6dZ+GMlkxBktxMMEYsfwcziAUVEcHezTk1fm66xMVBZuPgHW76KHmlhcS9dOl8NnTthuKU4MRDvuDK1HjLCB3RP1+0TywS/BfO/GuIXaZqIESXAmtE6X4aQi8T1os0thit5N47VCcXGRPkbAzzgV2gJ6Y7QiYMl4Q3uOaj7c+c+Eg67ofwrsOZuD/cUvKU3zaOR3L1ECKWhYgSylB2v5Kpsf8fdteLq5zhEupoVtdp1Pmv3NiiLUn7pswNv+cTq9U0LnSE6y5ztDJQS7BGOj4ZDWe3Pg+TIrPUz49Fi9adfBXdLyUri037h94ePwtfcEnVy4uPXgMLlJQp0QXpQEixFx43A370uxRMrUBTaJn8o4E1r3GPbTm3QSzw23NRJodQoCxY4yRANdlabfVTfH/HxnTTZm48yi6MTs6yJ7wRtcD8ox0ekOhRJEaBZvP1tf8Rgm7sY2dIPQsrvWdz6QhCuS6GfV7vf54LgVZ39kCfTrLSaMWXV3ihX3kY/T1KHuTb0JD9cY54T0QkPFWy64y07EXQGqjzyXaUkngK9gaP0Ftcb3jvt+lV9hPrMeUj5le7JcDLnanWj1Wt7XIUiFVZAndeHA4asXwTCGX4NF9sS7tHiruX8avJXvgs7I3/eOWFj+4u2xRU5MRUkV8RItN4WRj+SfB6HptEO5vttRC7aZvG9zFMcv3W6qGdvusTN3efEpvOkz3G+SWznv5Xvhw7nbCspoamBcEi2QZRLiSvrog9N7bDjqTfrvfA814omuR9H4+NPgu8aTf7/cwYyK+BP35c1O/P3HutyslNwB5S9SN1oY1MdYhExZUQKXzm+a+zNWCkCWov1PR/oGAakSCRrHGocJZL8T5EgardJxHFkANZBCDNrJqDpW5iQ6zQ9QmEhXmUSBtMNYBb4b8rKAthbozVBIxTsnt4wjMgVO8gphZf2XACLRcvjupkK4J2n+r+8W9nvA6Dse1txLBEqKJiIVu/05LAchD99UBKPUUdLCt5scNoxnn/YdTnb4Qe0kOf8jEKBA1fHekBlNDsVcaI4/vEVjrqWMv7wCz2dfpG89d0kchE6NAA/maaDSToJ910hADEj7dLF97NHDEwxFzEqXwp8ohNdq2DAPeAvgJQbPHO6BVtAApEV/l57eQ15173oOoEbKXsK+mRVT51+Wk+LPC+Teo2OjtsKBMWchprqrDEAAVT4jYimNVOMkIJ6N8d8rgmCbgcKpMRQiMioeSSGFlhVMKwLT53QPRRsCW/fJZJBQVD4c91jRWFvBmIKUBgYrO3aj6wzdy8d208cKCf/6MSjwf51YLjo8iERiqGRVS7yBZ5go/lOLQElMErXR5c2T8KJOBwncsCSQPSFI+vj+nIACSvj7mkjvRvppD625EFY0KsVXZsiJlCY/5GBWeWPFlSU2uB6OSUaEHwe0rUoPoAI8DMMSGEM+ofhTpkfsNJYMkClKSkQ92zal36Ow8SOrb0wPTnrgaVTQqhCc6JFwJljqqBJx3gcr9jX6JEV2uB6FSVgJKp1+U+YJP66HL5RzpyAUHP/WtdzciQ1XfAWAYL9S2BLvmNBR2HaAYd3k92FimqnJYGSj2d1rzDj42kVZlXAcoMrvX7nRdrqfaK7CB5zR/EnxEFG0nc410SlU3D42laPkSUCHxTzZlj6kcB4dtNBR2PEWu3H7hYQuUvRsMISdOEJCeogmVxWBqUFfK0RlVhOTuxt3kbkRVEj6kgpvQFoDgI8+oiXBcGYUedD+bUJ/dwAj3zeHECtQ+Bmot+PSwn3sfiD/c/CglrztHK8reDYzd5/TtO9yogEJCLX6zStRA49xQDubhxKfj7fTtH36pLVqO2Ww8WiycqYE18Ncd+Ou2Wc/AhcxaVQ+RAWog8wYOR2i6B8VRuzEROo97oiGKfT0ftp4N025MqoTIhPjtOtADQk+k+vqVqIFoecUEdS8W4bpWsvOREQkQKOZ0pBqoAfRFHfgQJYces4rClHfMaO5pdyybOOUTVrgAbkZ6v08kpSoSRl9QbKGpQNjWiUZwj3SQaXiGF6aFfcB9RpdqmLARuRSGzmyNCwLu2RbYqDL34icR/JcfucxUQ5tRo7TbzQtj/E6I6919e9gaPQumBt/W26uk8zgWjBqdStSYYf1p3j9fxByvZzuYGmBJUPA7YdqvGvhpgZCLCk2ar7FtPXnpsg1eWfQmYf4SuKRIT6WVpJxDsNT4f6HHvmV4O9LcixrQ5pQGUwOyZ4iv0kp8zZEx2QNqWHfs6Gd2823hOOF3SaLQHBOkVJB1BmpUPzgYqIHtgOnULytynMxbRD6+/RumBjpQLCyrAuEK8vaSSlLOkTPZA2qE/qD2OybkwsvOTbGngaLoML8JohMUCfD4ohq+mezB6T0P2w36cVbgdbhrdjhDID6HxopbRo24kpRzvDFuI9tUwsch1HDXZSgUTfFz86BnQroflyyO6H8VyqYEez6i75kmEt5wngfHbs73HODJh1C/CSJ6XM46V5FyBMhDTPmIF04N/1zaFIttz0t6ETPGeBV8oyPIY+AJw+/BHjg1fOeeLDZ7nCq/5HAY5kM45WGQTZE6PW/fx66RZZpgrt2CpfthkSS1hehJ2oUFbWGB+deKU7e8SDrK9zix/bnpXriywA0Xq2SOeyC+pqeRW16hlyl+JRFGxN1DcgXsczO0pJO6azyBA5zFgrz7G9QG9mvd66UZMOTHEajxQ8glnLY/M69rf66osQErXstz387N/n5n9HYsD8ckpXw0JsbV0IjaE6eXtwpNrRdVOLuWCilI8YnL86Z7Vne2V+2Nok0BZ+V3P/TVlYWHhl9WRZ6xoUPkMlNziJy7/i6dWRJdihX7tLAf7tgqps+VCYGFofCK6Gfo57iq/NyhZuUBPGOiwZfKPyrs678rdvoX6glxaQ0nwgZU/nYyxsYthYh8mr07gPKPruk7CjFOthF/3qss04VBD6qmVlkTl8tCQ2lHCELJEzP9WnAEK2kpsBRc9o35ahwLm39iWuVHFMsaHcWsZE1WptawVFrJC0/R7UShmDu+H4dt9+o/5boVUGKOtC2h/6Pr+F9D+EdWOB3yHQD9t9OK5VHaRb1XPLmpCMQbyo3TAlz27bzwwgsvvPDCCy+88MILL/w5/gNLoOAriKF5twAAAABJRU5ErkJggg=="/>
          <p:cNvSpPr>
            <a:spLocks noChangeAspect="1" noChangeArrowheads="1"/>
          </p:cNvSpPr>
          <p:nvPr/>
        </p:nvSpPr>
        <p:spPr bwMode="auto">
          <a:xfrm>
            <a:off x="2289175" y="465138"/>
            <a:ext cx="3048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custDataLst>
      <p:tags r:id="rId1"/>
    </p:custDataLst>
    <p:extLst>
      <p:ext uri="{BB962C8B-B14F-4D97-AF65-F5344CB8AC3E}">
        <p14:creationId xmlns:p14="http://schemas.microsoft.com/office/powerpoint/2010/main" val="2689703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wipe(left)">
                                      <p:cBhvr>
                                        <p:cTn id="20" dur="500"/>
                                        <p:tgtEl>
                                          <p:spTgt spid="3">
                                            <p:txEl>
                                              <p:pRg st="3" end="3"/>
                                            </p:txEl>
                                          </p:spTgt>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wipe(left)">
                                      <p:cBhvr>
                                        <p:cTn id="23" dur="500"/>
                                        <p:tgtEl>
                                          <p:spTgt spid="3">
                                            <p:txEl>
                                              <p:pRg st="4" end="4"/>
                                            </p:txEl>
                                          </p:spTgt>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wipe(left)">
                                      <p:cBhvr>
                                        <p:cTn id="26"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Age of Sexual Debut and Associated Risk Factors among Racial/Ethnic Minority YMSM</a:t>
            </a:r>
          </a:p>
        </p:txBody>
      </p:sp>
      <p:sp>
        <p:nvSpPr>
          <p:cNvPr id="3" name="Content Placeholder 2"/>
          <p:cNvSpPr>
            <a:spLocks noGrp="1"/>
          </p:cNvSpPr>
          <p:nvPr>
            <p:ph idx="1"/>
          </p:nvPr>
        </p:nvSpPr>
        <p:spPr/>
        <p:txBody>
          <a:bodyPr/>
          <a:lstStyle/>
          <a:p>
            <a:r>
              <a:rPr lang="en-US" dirty="0"/>
              <a:t>Participants having a sexual debut before the age of 16 reported:</a:t>
            </a:r>
          </a:p>
          <a:p>
            <a:pPr lvl="1"/>
            <a:r>
              <a:rPr lang="en-US" dirty="0"/>
              <a:t>More exchange sex</a:t>
            </a:r>
          </a:p>
          <a:p>
            <a:pPr lvl="1"/>
            <a:r>
              <a:rPr lang="en-US" dirty="0"/>
              <a:t>More drug use (marijuana)</a:t>
            </a:r>
          </a:p>
          <a:p>
            <a:pPr lvl="1"/>
            <a:r>
              <a:rPr lang="en-US" dirty="0"/>
              <a:t>More emotional and psychological problems related to substance use</a:t>
            </a:r>
          </a:p>
          <a:p>
            <a:pPr lvl="1"/>
            <a:r>
              <a:rPr lang="en-US" dirty="0"/>
              <a:t>More history of suicide attempts</a:t>
            </a:r>
          </a:p>
          <a:p>
            <a:r>
              <a:rPr lang="en-US" dirty="0"/>
              <a:t>No differences were seen in rates of unprotected sex</a:t>
            </a:r>
          </a:p>
        </p:txBody>
      </p:sp>
      <p:sp>
        <p:nvSpPr>
          <p:cNvPr id="4" name="TextBox 3"/>
          <p:cNvSpPr txBox="1"/>
          <p:nvPr/>
        </p:nvSpPr>
        <p:spPr>
          <a:xfrm>
            <a:off x="2468784" y="6378100"/>
            <a:ext cx="7239000" cy="307777"/>
          </a:xfrm>
          <a:prstGeom prst="rect">
            <a:avLst/>
          </a:prstGeom>
          <a:noFill/>
        </p:spPr>
        <p:txBody>
          <a:bodyPr wrap="square" rtlCol="0">
            <a:spAutoFit/>
          </a:bodyPr>
          <a:lstStyle/>
          <a:p>
            <a:r>
              <a:rPr lang="en-US" sz="1400" dirty="0"/>
              <a:t>SOURCE: Outlaw et al., 2011.</a:t>
            </a:r>
            <a:endParaRPr 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2615939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362200" y="493295"/>
            <a:ext cx="7086600" cy="1143000"/>
          </a:xfrm>
        </p:spPr>
        <p:txBody>
          <a:bodyPr>
            <a:normAutofit/>
          </a:bodyPr>
          <a:lstStyle/>
          <a:p>
            <a:r>
              <a:rPr lang="en-US" sz="4200" dirty="0">
                <a:solidFill>
                  <a:srgbClr val="335885"/>
                </a:solidFill>
              </a:rPr>
              <a:t>Bobby Griffith</a:t>
            </a:r>
          </a:p>
        </p:txBody>
      </p:sp>
      <p:sp>
        <p:nvSpPr>
          <p:cNvPr id="5" name="Content Placeholder 2"/>
          <p:cNvSpPr>
            <a:spLocks noGrp="1"/>
          </p:cNvSpPr>
          <p:nvPr>
            <p:ph idx="1"/>
          </p:nvPr>
        </p:nvSpPr>
        <p:spPr>
          <a:xfrm>
            <a:off x="794084" y="1780674"/>
            <a:ext cx="10587790" cy="3814011"/>
          </a:xfrm>
        </p:spPr>
        <p:txBody>
          <a:bodyPr>
            <a:normAutofit/>
          </a:bodyPr>
          <a:lstStyle/>
          <a:p>
            <a:pPr marL="0" indent="0">
              <a:spcBef>
                <a:spcPts val="0"/>
              </a:spcBef>
              <a:buNone/>
            </a:pPr>
            <a:r>
              <a:rPr lang="en-US" b="1" i="1" dirty="0"/>
              <a:t>“I can’t let anyone find out that I’m not straight. It </a:t>
            </a:r>
            <a:r>
              <a:rPr lang="en-US" sz="3500" b="1" i="1" dirty="0"/>
              <a:t>would</a:t>
            </a:r>
            <a:r>
              <a:rPr lang="en-US" b="1" i="1" dirty="0"/>
              <a:t> be so humiliating. My friends would hate me, I just know it. They might even want to beat me up…I guess I’m no good to anyone…not even God. Life is so cruel, and unfair. Sometimes I feel like disappearing from the face of this earth.”</a:t>
            </a:r>
          </a:p>
          <a:p>
            <a:pPr marL="0" indent="0">
              <a:spcBef>
                <a:spcPts val="0"/>
              </a:spcBef>
              <a:buNone/>
            </a:pPr>
            <a:endParaRPr lang="en-US" b="1" dirty="0"/>
          </a:p>
          <a:p>
            <a:pPr marL="0" indent="0" algn="r">
              <a:spcBef>
                <a:spcPts val="0"/>
              </a:spcBef>
              <a:buNone/>
            </a:pPr>
            <a:r>
              <a:rPr lang="en-US" sz="2800" dirty="0"/>
              <a:t>(2 weeks before his death by suicide)</a:t>
            </a:r>
          </a:p>
          <a:p>
            <a:endParaRPr lang="en-US" b="1" dirty="0"/>
          </a:p>
        </p:txBody>
      </p:sp>
    </p:spTree>
    <p:extLst>
      <p:ext uri="{BB962C8B-B14F-4D97-AF65-F5344CB8AC3E}">
        <p14:creationId xmlns:p14="http://schemas.microsoft.com/office/powerpoint/2010/main" val="297272295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2102.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itle 3"/>
          <p:cNvSpPr>
            <a:spLocks noGrp="1"/>
          </p:cNvSpPr>
          <p:nvPr>
            <p:ph type="ctrTitle"/>
          </p:nvPr>
        </p:nvSpPr>
        <p:spPr>
          <a:xfrm>
            <a:off x="185173" y="0"/>
            <a:ext cx="12006827" cy="1678329"/>
          </a:xfrm>
        </p:spPr>
        <p:txBody>
          <a:bodyPr/>
          <a:lstStyle/>
          <a:p>
            <a:r>
              <a:rPr lang="en-US" dirty="0"/>
              <a:t>Suicide Risk among LGBT/MSM Youth</a:t>
            </a:r>
          </a:p>
        </p:txBody>
      </p:sp>
      <p:sp>
        <p:nvSpPr>
          <p:cNvPr id="5" name="Slide Number Placeholder 3"/>
          <p:cNvSpPr txBox="1">
            <a:spLocks/>
          </p:cNvSpPr>
          <p:nvPr/>
        </p:nvSpPr>
        <p:spPr>
          <a:xfrm>
            <a:off x="8890001" y="6508753"/>
            <a:ext cx="284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D1119996-BF18-4DBE-A1C0-00A82C436D85}" type="slidenum">
              <a:rPr lang="en-US" smtClean="0"/>
              <a:pPr algn="r"/>
              <a:t>64</a:t>
            </a:fld>
            <a:endParaRPr lang="en-US" dirty="0"/>
          </a:p>
        </p:txBody>
      </p:sp>
    </p:spTree>
    <p:extLst>
      <p:ext uri="{BB962C8B-B14F-4D97-AF65-F5344CB8AC3E}">
        <p14:creationId xmlns:p14="http://schemas.microsoft.com/office/powerpoint/2010/main" val="203370253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LGBT Youth Suicide Risk</a:t>
            </a:r>
          </a:p>
        </p:txBody>
      </p:sp>
      <p:sp>
        <p:nvSpPr>
          <p:cNvPr id="3" name="Content Placeholder 2"/>
          <p:cNvSpPr>
            <a:spLocks noGrp="1"/>
          </p:cNvSpPr>
          <p:nvPr>
            <p:ph idx="1"/>
          </p:nvPr>
        </p:nvSpPr>
        <p:spPr>
          <a:xfrm>
            <a:off x="694480" y="1384085"/>
            <a:ext cx="11227443" cy="4922778"/>
          </a:xfrm>
        </p:spPr>
        <p:txBody>
          <a:bodyPr>
            <a:normAutofit/>
          </a:bodyPr>
          <a:lstStyle/>
          <a:p>
            <a:pPr>
              <a:spcAft>
                <a:spcPts val="1800"/>
              </a:spcAft>
            </a:pPr>
            <a:r>
              <a:rPr lang="en-US" dirty="0"/>
              <a:t>More risk factors or more severe ones:</a:t>
            </a:r>
          </a:p>
          <a:p>
            <a:pPr lvl="1"/>
            <a:r>
              <a:rPr lang="en-US" dirty="0"/>
              <a:t>Unsafe school</a:t>
            </a:r>
          </a:p>
          <a:p>
            <a:pPr lvl="1"/>
            <a:r>
              <a:rPr lang="en-US" dirty="0"/>
              <a:t>Rejection/abuse within family</a:t>
            </a:r>
          </a:p>
          <a:p>
            <a:pPr lvl="1"/>
            <a:r>
              <a:rPr lang="en-US" dirty="0"/>
              <a:t>Victimization/bullying</a:t>
            </a:r>
          </a:p>
          <a:p>
            <a:pPr lvl="1"/>
            <a:r>
              <a:rPr lang="en-US" dirty="0"/>
              <a:t>Previous attempts</a:t>
            </a:r>
          </a:p>
          <a:p>
            <a:pPr lvl="1"/>
            <a:r>
              <a:rPr lang="en-US" dirty="0"/>
              <a:t>Exposure to suicide loss</a:t>
            </a:r>
          </a:p>
          <a:p>
            <a:pPr lvl="1"/>
            <a:r>
              <a:rPr lang="en-US" dirty="0"/>
              <a:t>Gay-related stress and minority stress</a:t>
            </a:r>
          </a:p>
          <a:p>
            <a:pPr lvl="1"/>
            <a:r>
              <a:rPr lang="en-US" dirty="0"/>
              <a:t>Gender non-conformity</a:t>
            </a:r>
          </a:p>
          <a:p>
            <a:pPr lvl="1"/>
            <a:r>
              <a:rPr lang="en-US" dirty="0"/>
              <a:t>Internal conflict regarding sexual orientation</a:t>
            </a:r>
          </a:p>
        </p:txBody>
      </p:sp>
      <p:pic>
        <p:nvPicPr>
          <p:cNvPr id="4" name="Content Placeholder 4"/>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8175008" y="1519480"/>
            <a:ext cx="3139941" cy="4435030"/>
          </a:xfrm>
          <a:prstGeom prst="rect">
            <a:avLst/>
          </a:prstGeom>
        </p:spPr>
      </p:pic>
    </p:spTree>
    <p:extLst>
      <p:ext uri="{BB962C8B-B14F-4D97-AF65-F5344CB8AC3E}">
        <p14:creationId xmlns:p14="http://schemas.microsoft.com/office/powerpoint/2010/main" val="142986662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Suicidality among YMSM</a:t>
            </a:r>
            <a:endParaRPr lang="en-US" dirty="0"/>
          </a:p>
        </p:txBody>
      </p:sp>
      <p:sp>
        <p:nvSpPr>
          <p:cNvPr id="3" name="Content Placeholder 2"/>
          <p:cNvSpPr>
            <a:spLocks noGrp="1"/>
          </p:cNvSpPr>
          <p:nvPr>
            <p:ph idx="1"/>
          </p:nvPr>
        </p:nvSpPr>
        <p:spPr/>
        <p:txBody>
          <a:bodyPr>
            <a:normAutofit lnSpcReduction="10000"/>
          </a:bodyPr>
          <a:lstStyle/>
          <a:p>
            <a:pPr lvl="0"/>
            <a:r>
              <a:rPr lang="en-US" dirty="0"/>
              <a:t>Gay, bisexual, and YMSM are more likely than other men to have tried to commit suicide and to have died by suicide. </a:t>
            </a:r>
          </a:p>
          <a:p>
            <a:pPr lvl="0"/>
            <a:r>
              <a:rPr lang="en-US" dirty="0"/>
              <a:t>One-third of all survey respondents reported at least one suicide attempt</a:t>
            </a:r>
          </a:p>
          <a:p>
            <a:pPr lvl="0"/>
            <a:r>
              <a:rPr lang="en-US" dirty="0"/>
              <a:t>4.7% attempted suicide in the past year</a:t>
            </a:r>
          </a:p>
          <a:p>
            <a:pPr lvl="0"/>
            <a:r>
              <a:rPr lang="en-US" dirty="0"/>
              <a:t>Although suicide attempts were more prevalent among African Americans and urban residents, </a:t>
            </a:r>
            <a:r>
              <a:rPr lang="en-US" b="1" i="1" dirty="0"/>
              <a:t>only non-school enrollment was significantly associated </a:t>
            </a:r>
            <a:r>
              <a:rPr lang="en-US" dirty="0"/>
              <a:t>with suicide attempts</a:t>
            </a:r>
          </a:p>
        </p:txBody>
      </p:sp>
    </p:spTree>
    <p:extLst>
      <p:ext uri="{BB962C8B-B14F-4D97-AF65-F5344CB8AC3E}">
        <p14:creationId xmlns:p14="http://schemas.microsoft.com/office/powerpoint/2010/main" val="58078665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2154" y="272001"/>
            <a:ext cx="11002232" cy="1143000"/>
          </a:xfrm>
        </p:spPr>
        <p:txBody>
          <a:bodyPr>
            <a:noAutofit/>
          </a:bodyPr>
          <a:lstStyle/>
          <a:p>
            <a:pPr algn="l"/>
            <a:r>
              <a:rPr lang="en-US" dirty="0">
                <a:solidFill>
                  <a:srgbClr val="800080"/>
                </a:solidFill>
              </a:rPr>
              <a:t>a male youth</a:t>
            </a:r>
            <a:r>
              <a:rPr lang="en-US" dirty="0"/>
              <a:t/>
            </a:r>
            <a:br>
              <a:rPr lang="en-US" dirty="0"/>
            </a:br>
            <a:r>
              <a:rPr lang="en-US" dirty="0"/>
              <a:t>(parental disappointment)</a:t>
            </a:r>
          </a:p>
        </p:txBody>
      </p:sp>
      <p:graphicFrame>
        <p:nvGraphicFramePr>
          <p:cNvPr id="4" name="Content Placeholder 3"/>
          <p:cNvGraphicFramePr>
            <a:graphicFrameLocks noGrp="1"/>
          </p:cNvGraphicFramePr>
          <p:nvPr>
            <p:ph idx="1"/>
            <p:extLst/>
          </p:nvPr>
        </p:nvGraphicFramePr>
        <p:xfrm>
          <a:off x="1098796" y="1981200"/>
          <a:ext cx="9917706" cy="3962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1126264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0803" y="292730"/>
            <a:ext cx="9639997" cy="1448077"/>
          </a:xfrm>
        </p:spPr>
        <p:txBody>
          <a:bodyPr>
            <a:noAutofit/>
          </a:bodyPr>
          <a:lstStyle/>
          <a:p>
            <a:pPr algn="l"/>
            <a:r>
              <a:rPr lang="en-US" dirty="0">
                <a:solidFill>
                  <a:srgbClr val="800080"/>
                </a:solidFill>
              </a:rPr>
              <a:t>a male youth</a:t>
            </a:r>
            <a:r>
              <a:rPr lang="en-US" dirty="0"/>
              <a:t/>
            </a:r>
            <a:br>
              <a:rPr lang="en-US" dirty="0"/>
            </a:br>
            <a:r>
              <a:rPr lang="en-US" dirty="0"/>
              <a:t>(religious persecution)</a:t>
            </a:r>
          </a:p>
        </p:txBody>
      </p:sp>
      <p:graphicFrame>
        <p:nvGraphicFramePr>
          <p:cNvPr id="4" name="Content Placeholder 3"/>
          <p:cNvGraphicFramePr>
            <a:graphicFrameLocks noGrp="1"/>
          </p:cNvGraphicFramePr>
          <p:nvPr>
            <p:ph idx="1"/>
            <p:extLst/>
          </p:nvPr>
        </p:nvGraphicFramePr>
        <p:xfrm>
          <a:off x="1683869" y="2103439"/>
          <a:ext cx="8761830" cy="21772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8795123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l"/>
            <a:r>
              <a:rPr lang="en-US" dirty="0">
                <a:solidFill>
                  <a:srgbClr val="800080"/>
                </a:solidFill>
              </a:rPr>
              <a:t>19-year-old Adam</a:t>
            </a:r>
            <a:br>
              <a:rPr lang="en-US" dirty="0">
                <a:solidFill>
                  <a:srgbClr val="800080"/>
                </a:solidFill>
              </a:rPr>
            </a:br>
            <a:r>
              <a:rPr lang="en-US" dirty="0"/>
              <a:t>(ongoing pressure of hiding)</a:t>
            </a:r>
          </a:p>
        </p:txBody>
      </p:sp>
      <p:graphicFrame>
        <p:nvGraphicFramePr>
          <p:cNvPr id="4" name="Content Placeholder 3"/>
          <p:cNvGraphicFramePr>
            <a:graphicFrameLocks noGrp="1"/>
          </p:cNvGraphicFramePr>
          <p:nvPr>
            <p:ph idx="1"/>
            <p:extLst/>
          </p:nvPr>
        </p:nvGraphicFramePr>
        <p:xfrm>
          <a:off x="899015" y="1876165"/>
          <a:ext cx="9832086" cy="4114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252076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Group Agreements</a:t>
            </a:r>
          </a:p>
        </p:txBody>
      </p:sp>
      <p:sp>
        <p:nvSpPr>
          <p:cNvPr id="4" name="Content Placeholder 3"/>
          <p:cNvSpPr>
            <a:spLocks noGrp="1"/>
          </p:cNvSpPr>
          <p:nvPr>
            <p:ph idx="1"/>
          </p:nvPr>
        </p:nvSpPr>
        <p:spPr>
          <a:xfrm>
            <a:off x="439801" y="1378078"/>
            <a:ext cx="11482123" cy="4120587"/>
          </a:xfrm>
        </p:spPr>
        <p:txBody>
          <a:bodyPr/>
          <a:lstStyle/>
          <a:p>
            <a:r>
              <a:rPr lang="en-US" dirty="0"/>
              <a:t>Be respectful when others are speaking</a:t>
            </a:r>
          </a:p>
          <a:p>
            <a:r>
              <a:rPr lang="en-US" dirty="0"/>
              <a:t>Speak from your own experience </a:t>
            </a:r>
            <a:r>
              <a:rPr lang="en-US" i="1" dirty="0"/>
              <a:t>(use “I” statements)</a:t>
            </a:r>
          </a:p>
          <a:p>
            <a:r>
              <a:rPr lang="en-US" dirty="0"/>
              <a:t>Take risks (be open to learning and asking questions)</a:t>
            </a:r>
          </a:p>
          <a:p>
            <a:r>
              <a:rPr lang="en-US" dirty="0"/>
              <a:t>Respect confidentiality</a:t>
            </a:r>
          </a:p>
          <a:p>
            <a:r>
              <a:rPr lang="en-US" dirty="0"/>
              <a:t>Have fun</a:t>
            </a:r>
          </a:p>
          <a:p>
            <a:endParaRPr lang="en-US"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52538" y="3216249"/>
            <a:ext cx="4951772" cy="3429000"/>
          </a:xfrm>
          <a:prstGeom prst="rect">
            <a:avLst/>
          </a:prstGeom>
        </p:spPr>
      </p:pic>
    </p:spTree>
    <p:extLst>
      <p:ext uri="{BB962C8B-B14F-4D97-AF65-F5344CB8AC3E}">
        <p14:creationId xmlns:p14="http://schemas.microsoft.com/office/powerpoint/2010/main" val="345332165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l"/>
            <a:r>
              <a:rPr lang="en-US" dirty="0">
                <a:solidFill>
                  <a:srgbClr val="800080"/>
                </a:solidFill>
              </a:rPr>
              <a:t>a gay male youth</a:t>
            </a:r>
            <a:r>
              <a:rPr lang="en-US" dirty="0"/>
              <a:t/>
            </a:r>
            <a:br>
              <a:rPr lang="en-US" dirty="0"/>
            </a:br>
            <a:r>
              <a:rPr lang="en-US" dirty="0"/>
              <a:t>(support makes a big difference)</a:t>
            </a:r>
          </a:p>
        </p:txBody>
      </p:sp>
      <p:graphicFrame>
        <p:nvGraphicFramePr>
          <p:cNvPr id="4" name="Content Placeholder 3"/>
          <p:cNvGraphicFramePr>
            <a:graphicFrameLocks noGrp="1"/>
          </p:cNvGraphicFramePr>
          <p:nvPr>
            <p:ph idx="1"/>
            <p:extLst/>
          </p:nvPr>
        </p:nvGraphicFramePr>
        <p:xfrm>
          <a:off x="708750" y="2662885"/>
          <a:ext cx="11227443" cy="21172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3609178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Tool Kit</a:t>
            </a:r>
          </a:p>
        </p:txBody>
      </p:sp>
      <p:sp>
        <p:nvSpPr>
          <p:cNvPr id="3" name="Content Placeholder 2"/>
          <p:cNvSpPr>
            <a:spLocks noGrp="1"/>
          </p:cNvSpPr>
          <p:nvPr>
            <p:ph idx="1"/>
          </p:nvPr>
        </p:nvSpPr>
        <p:spPr>
          <a:xfrm>
            <a:off x="531845" y="1678329"/>
            <a:ext cx="11560628" cy="4918414"/>
          </a:xfrm>
        </p:spPr>
        <p:txBody>
          <a:bodyPr>
            <a:normAutofit fontScale="92500" lnSpcReduction="10000"/>
          </a:bodyPr>
          <a:lstStyle/>
          <a:p>
            <a:pPr lvl="0"/>
            <a:r>
              <a:rPr lang="en-US" sz="4000" b="1" dirty="0"/>
              <a:t>Suicide Prevention among LGBT Youth: A Workshop for Professionals Who Serve Youth</a:t>
            </a:r>
            <a:endParaRPr lang="en-US" sz="4000" dirty="0"/>
          </a:p>
          <a:p>
            <a:pPr lvl="1"/>
            <a:r>
              <a:rPr lang="en-US" sz="3000" dirty="0"/>
              <a:t>The Suicide Prevention Resource Center’s new </a:t>
            </a:r>
            <a:r>
              <a:rPr lang="en-US" sz="3000" b="1" dirty="0"/>
              <a:t>workshop kit </a:t>
            </a:r>
            <a:r>
              <a:rPr lang="en-US" sz="3000" dirty="0"/>
              <a:t>helps staff in schools, youth-serving organizations, and suicide prevention programs take action to reduce suicidal behavior among lesbian, gay, bisexual, and transgender youth. </a:t>
            </a:r>
          </a:p>
          <a:p>
            <a:pPr lvl="1"/>
            <a:r>
              <a:rPr lang="en-US" sz="3000" dirty="0"/>
              <a:t>It contains everything you need to host a workshop: a Leader's Guide, agendas, presentations, scripts, and handouts, in addition to lectures, small group exercises, and discussion.</a:t>
            </a:r>
          </a:p>
          <a:p>
            <a:pPr lvl="1"/>
            <a:r>
              <a:rPr lang="en-US" sz="3000" dirty="0"/>
              <a:t>Not specific to YMSM – information still applicable.</a:t>
            </a:r>
          </a:p>
          <a:p>
            <a:pPr lvl="1"/>
            <a:r>
              <a:rPr lang="en-US" sz="3000" dirty="0"/>
              <a:t>Available at: </a:t>
            </a:r>
            <a:r>
              <a:rPr lang="en-US" sz="3000" dirty="0">
                <a:hlinkClick r:id="rId3"/>
              </a:rPr>
              <a:t>http://www.sprc.org/training-institute/lgbt-youth-workshop</a:t>
            </a:r>
            <a:endParaRPr lang="en-US" sz="3000" dirty="0"/>
          </a:p>
        </p:txBody>
      </p:sp>
    </p:spTree>
    <p:extLst>
      <p:ext uri="{BB962C8B-B14F-4D97-AF65-F5344CB8AC3E}">
        <p14:creationId xmlns:p14="http://schemas.microsoft.com/office/powerpoint/2010/main" val="113625760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6" name="Picture 4" descr="C:\Users\Chaple\Desktop\IMG_1437.JPG"/>
          <p:cNvPicPr>
            <a:picLocks noChangeAspect="1" noChangeArrowheads="1"/>
          </p:cNvPicPr>
          <p:nvPr/>
        </p:nvPicPr>
        <p:blipFill>
          <a:blip r:embed="rId3" cstate="print"/>
          <a:srcRect/>
          <a:stretch>
            <a:fillRect/>
          </a:stretch>
        </p:blipFill>
        <p:spPr bwMode="auto">
          <a:xfrm>
            <a:off x="0" y="0"/>
            <a:ext cx="12192000" cy="6857999"/>
          </a:xfrm>
          <a:prstGeom prst="rect">
            <a:avLst/>
          </a:prstGeom>
          <a:noFill/>
        </p:spPr>
      </p:pic>
      <p:sp>
        <p:nvSpPr>
          <p:cNvPr id="7" name="Title 1"/>
          <p:cNvSpPr>
            <a:spLocks noGrp="1"/>
          </p:cNvSpPr>
          <p:nvPr>
            <p:ph type="title"/>
          </p:nvPr>
        </p:nvSpPr>
        <p:spPr>
          <a:xfrm>
            <a:off x="1524000" y="274638"/>
            <a:ext cx="9067800" cy="1096962"/>
          </a:xfrm>
        </p:spPr>
        <p:txBody>
          <a:bodyPr>
            <a:noAutofit/>
          </a:bodyPr>
          <a:lstStyle/>
          <a:p>
            <a:r>
              <a:rPr lang="en-US" sz="7200" dirty="0">
                <a:solidFill>
                  <a:schemeClr val="bg1"/>
                </a:solidFill>
                <a:cs typeface="Arial" panose="020B0604020202020204" pitchFamily="34" charset="0"/>
              </a:rPr>
              <a:t>Homelessness</a:t>
            </a:r>
          </a:p>
        </p:txBody>
      </p:sp>
      <p:sp>
        <p:nvSpPr>
          <p:cNvPr id="4" name="Slide Number Placeholder 3"/>
          <p:cNvSpPr txBox="1">
            <a:spLocks/>
          </p:cNvSpPr>
          <p:nvPr/>
        </p:nvSpPr>
        <p:spPr>
          <a:xfrm>
            <a:off x="8890001" y="6508753"/>
            <a:ext cx="284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D1119996-BF18-4DBE-A1C0-00A82C436D85}" type="slidenum">
              <a:rPr lang="en-US">
                <a:solidFill>
                  <a:schemeClr val="bg1"/>
                </a:solidFill>
              </a:rPr>
              <a:pPr algn="r"/>
              <a:t>72</a:t>
            </a:fld>
            <a:endParaRPr lang="en-US" dirty="0">
              <a:solidFill>
                <a:schemeClr val="bg1"/>
              </a:solidFill>
            </a:endParaRPr>
          </a:p>
        </p:txBody>
      </p:sp>
    </p:spTree>
    <p:extLst>
      <p:ext uri="{BB962C8B-B14F-4D97-AF65-F5344CB8AC3E}">
        <p14:creationId xmlns:p14="http://schemas.microsoft.com/office/powerpoint/2010/main" val="423482506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4644" y="231494"/>
            <a:ext cx="11667280" cy="791190"/>
          </a:xfrm>
        </p:spPr>
        <p:txBody>
          <a:bodyPr/>
          <a:lstStyle/>
          <a:p>
            <a:r>
              <a:rPr lang="en-US" dirty="0"/>
              <a:t>Homelessness and YMSM</a:t>
            </a:r>
          </a:p>
        </p:txBody>
      </p:sp>
      <p:sp>
        <p:nvSpPr>
          <p:cNvPr id="3" name="Content Placeholder 2"/>
          <p:cNvSpPr>
            <a:spLocks noGrp="1"/>
          </p:cNvSpPr>
          <p:nvPr>
            <p:ph idx="1"/>
          </p:nvPr>
        </p:nvSpPr>
        <p:spPr>
          <a:xfrm>
            <a:off x="288758" y="1359569"/>
            <a:ext cx="11633165" cy="4728410"/>
          </a:xfrm>
        </p:spPr>
        <p:txBody>
          <a:bodyPr>
            <a:normAutofit fontScale="92500" lnSpcReduction="20000"/>
          </a:bodyPr>
          <a:lstStyle/>
          <a:p>
            <a:r>
              <a:rPr lang="en-US" dirty="0"/>
              <a:t>A disproportionate number of LGBT youth are homeless</a:t>
            </a:r>
          </a:p>
          <a:p>
            <a:pPr lvl="1"/>
            <a:r>
              <a:rPr lang="en-US" dirty="0"/>
              <a:t>While only about 3-5% of the population is estimated to be LGBT, 42% of homeless youth are LGBT</a:t>
            </a:r>
          </a:p>
          <a:p>
            <a:pPr lvl="1">
              <a:spcAft>
                <a:spcPts val="1200"/>
              </a:spcAft>
            </a:pPr>
            <a:r>
              <a:rPr lang="en-US" dirty="0"/>
              <a:t>An estimated 65% of homeless people are members of racial minorities</a:t>
            </a:r>
          </a:p>
          <a:p>
            <a:r>
              <a:rPr lang="en-US" dirty="0"/>
              <a:t>Both a prior experience of homelessness and currently being homeless are both strongly associated with higher levels of lifetime and current exposure to drug and sexual risk</a:t>
            </a:r>
          </a:p>
          <a:p>
            <a:pPr lvl="1">
              <a:spcAft>
                <a:spcPts val="1200"/>
              </a:spcAft>
            </a:pPr>
            <a:r>
              <a:rPr lang="en-US" dirty="0"/>
              <a:t>Onset of the risks occur earlier in both groups that have had an experience of housing instability</a:t>
            </a:r>
          </a:p>
          <a:p>
            <a:r>
              <a:rPr lang="en-US" dirty="0"/>
              <a:t>Homeless or marginally housed YMSM of color are at particular risk for substance use and HIV transmission</a:t>
            </a:r>
          </a:p>
          <a:p>
            <a:endParaRPr lang="en-US" dirty="0"/>
          </a:p>
        </p:txBody>
      </p:sp>
      <p:sp>
        <p:nvSpPr>
          <p:cNvPr id="4" name="TextBox 3"/>
          <p:cNvSpPr txBox="1"/>
          <p:nvPr/>
        </p:nvSpPr>
        <p:spPr>
          <a:xfrm>
            <a:off x="2540000" y="6550223"/>
            <a:ext cx="5715000" cy="307777"/>
          </a:xfrm>
          <a:prstGeom prst="rect">
            <a:avLst/>
          </a:prstGeom>
          <a:noFill/>
        </p:spPr>
        <p:txBody>
          <a:bodyPr wrap="square" rtlCol="0">
            <a:spAutoFit/>
          </a:bodyPr>
          <a:lstStyle/>
          <a:p>
            <a:r>
              <a:rPr lang="en-US" sz="1400" dirty="0"/>
              <a:t>SOURCES: Tucker et al., 2012; </a:t>
            </a:r>
            <a:r>
              <a:rPr lang="en-US" sz="1400" dirty="0" err="1"/>
              <a:t>Clatts</a:t>
            </a:r>
            <a:r>
              <a:rPr lang="en-US" sz="1400" dirty="0"/>
              <a:t> et al., 2005.</a:t>
            </a:r>
          </a:p>
        </p:txBody>
      </p:sp>
    </p:spTree>
    <p:extLst>
      <p:ext uri="{BB962C8B-B14F-4D97-AF65-F5344CB8AC3E}">
        <p14:creationId xmlns:p14="http://schemas.microsoft.com/office/powerpoint/2010/main" val="324208093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Life Trajectory of </a:t>
            </a:r>
            <a:br>
              <a:rPr lang="en-US" dirty="0"/>
            </a:br>
            <a:r>
              <a:rPr lang="en-US" dirty="0"/>
              <a:t>Onset of Negative Events among YMSM</a:t>
            </a: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01967" y="1692613"/>
            <a:ext cx="5919958" cy="498056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5" name="TextBox 4"/>
          <p:cNvSpPr txBox="1"/>
          <p:nvPr/>
        </p:nvSpPr>
        <p:spPr>
          <a:xfrm>
            <a:off x="4527994" y="6550223"/>
            <a:ext cx="2378644" cy="307777"/>
          </a:xfrm>
          <a:prstGeom prst="rect">
            <a:avLst/>
          </a:prstGeom>
          <a:noFill/>
        </p:spPr>
        <p:txBody>
          <a:bodyPr wrap="square" rtlCol="0">
            <a:spAutoFit/>
          </a:bodyPr>
          <a:lstStyle/>
          <a:p>
            <a:r>
              <a:rPr lang="en-US" sz="1400" dirty="0"/>
              <a:t>SOURCE: </a:t>
            </a:r>
            <a:r>
              <a:rPr lang="en-US" sz="1400" dirty="0" err="1"/>
              <a:t>Clatts</a:t>
            </a:r>
            <a:r>
              <a:rPr lang="en-US" sz="1400" dirty="0"/>
              <a:t> et al., 2005.</a:t>
            </a:r>
          </a:p>
        </p:txBody>
      </p:sp>
      <p:sp>
        <p:nvSpPr>
          <p:cNvPr id="3" name="TextBox 2"/>
          <p:cNvSpPr txBox="1"/>
          <p:nvPr/>
        </p:nvSpPr>
        <p:spPr>
          <a:xfrm>
            <a:off x="505838" y="1527858"/>
            <a:ext cx="5398851" cy="4832092"/>
          </a:xfrm>
          <a:prstGeom prst="rect">
            <a:avLst/>
          </a:prstGeom>
          <a:noFill/>
        </p:spPr>
        <p:txBody>
          <a:bodyPr wrap="square" rtlCol="0">
            <a:spAutoFit/>
          </a:bodyPr>
          <a:lstStyle/>
          <a:p>
            <a:r>
              <a:rPr lang="en-US" sz="2800" dirty="0"/>
              <a:t>Prior experience of homelessness and currently being homeless are both strongly associated </a:t>
            </a:r>
          </a:p>
          <a:p>
            <a:pPr marL="342900" indent="-342900">
              <a:buFont typeface="Arial" panose="020B0604020202020204" pitchFamily="34" charset="0"/>
              <a:buChar char="•"/>
            </a:pPr>
            <a:r>
              <a:rPr lang="en-US" sz="2800" dirty="0"/>
              <a:t>both higher levels of lifetime exposure to drug and sexual risk </a:t>
            </a:r>
          </a:p>
          <a:p>
            <a:pPr marL="342900" indent="-342900">
              <a:buFont typeface="Arial" panose="020B0604020202020204" pitchFamily="34" charset="0"/>
              <a:buChar char="•"/>
            </a:pPr>
            <a:r>
              <a:rPr lang="en-US" sz="2800" dirty="0"/>
              <a:t>higher levels of current drug and sexual risk. </a:t>
            </a:r>
          </a:p>
          <a:p>
            <a:r>
              <a:rPr lang="en-US" sz="2800" dirty="0"/>
              <a:t>Onset of these risks occur earlier but are delayed or not present among YMSM with no history of housing instability. </a:t>
            </a:r>
          </a:p>
        </p:txBody>
      </p:sp>
    </p:spTree>
    <p:extLst>
      <p:ext uri="{BB962C8B-B14F-4D97-AF65-F5344CB8AC3E}">
        <p14:creationId xmlns:p14="http://schemas.microsoft.com/office/powerpoint/2010/main" val="397858522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descr="C:\Users\Chaple\Desktop\IMG_2068.JPG"/>
          <p:cNvPicPr>
            <a:picLocks noChangeAspect="1" noChangeArrowheads="1"/>
          </p:cNvPicPr>
          <p:nvPr/>
        </p:nvPicPr>
        <p:blipFill>
          <a:blip r:embed="rId3" cstate="print"/>
          <a:srcRect/>
          <a:stretch>
            <a:fillRect/>
          </a:stretch>
        </p:blipFill>
        <p:spPr bwMode="auto">
          <a:xfrm>
            <a:off x="0" y="2"/>
            <a:ext cx="12192000" cy="6857998"/>
          </a:xfrm>
          <a:prstGeom prst="rect">
            <a:avLst/>
          </a:prstGeom>
          <a:noFill/>
        </p:spPr>
      </p:pic>
      <p:sp>
        <p:nvSpPr>
          <p:cNvPr id="6" name="Title 1"/>
          <p:cNvSpPr>
            <a:spLocks noGrp="1"/>
          </p:cNvSpPr>
          <p:nvPr>
            <p:ph type="title"/>
          </p:nvPr>
        </p:nvSpPr>
        <p:spPr>
          <a:xfrm>
            <a:off x="254644" y="231494"/>
            <a:ext cx="11667280" cy="791190"/>
          </a:xfrm>
        </p:spPr>
        <p:txBody>
          <a:bodyPr/>
          <a:lstStyle/>
          <a:p>
            <a:r>
              <a:rPr lang="en-US" dirty="0">
                <a:solidFill>
                  <a:schemeClr val="bg1"/>
                </a:solidFill>
              </a:rPr>
              <a:t>Violent Victimization Of LGBT/YMSM</a:t>
            </a:r>
          </a:p>
        </p:txBody>
      </p:sp>
      <p:sp>
        <p:nvSpPr>
          <p:cNvPr id="4" name="Slide Number Placeholder 3"/>
          <p:cNvSpPr txBox="1">
            <a:spLocks/>
          </p:cNvSpPr>
          <p:nvPr/>
        </p:nvSpPr>
        <p:spPr>
          <a:xfrm>
            <a:off x="9074833" y="6508753"/>
            <a:ext cx="284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D1119996-BF18-4DBE-A1C0-00A82C436D85}" type="slidenum">
              <a:rPr lang="en-US" smtClean="0"/>
              <a:pPr algn="r"/>
              <a:t>75</a:t>
            </a:fld>
            <a:endParaRPr lang="en-US" dirty="0"/>
          </a:p>
        </p:txBody>
      </p:sp>
    </p:spTree>
    <p:extLst>
      <p:ext uri="{BB962C8B-B14F-4D97-AF65-F5344CB8AC3E}">
        <p14:creationId xmlns:p14="http://schemas.microsoft.com/office/powerpoint/2010/main" val="67092078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The Impact of Bullying</a:t>
            </a:r>
          </a:p>
        </p:txBody>
      </p:sp>
      <p:sp>
        <p:nvSpPr>
          <p:cNvPr id="3" name="Content Placeholder 2"/>
          <p:cNvSpPr>
            <a:spLocks noGrp="1"/>
          </p:cNvSpPr>
          <p:nvPr>
            <p:ph sz="half" idx="2"/>
          </p:nvPr>
        </p:nvSpPr>
        <p:spPr>
          <a:xfrm>
            <a:off x="5038929" y="1776918"/>
            <a:ext cx="6705600" cy="4114800"/>
          </a:xfrm>
        </p:spPr>
        <p:txBody>
          <a:bodyPr/>
          <a:lstStyle/>
          <a:p>
            <a:r>
              <a:rPr lang="en-US" dirty="0"/>
              <a:t>Attack on physical safety and basic needs</a:t>
            </a:r>
          </a:p>
          <a:p>
            <a:r>
              <a:rPr lang="en-US" dirty="0"/>
              <a:t>Assault on a sense of belonging</a:t>
            </a:r>
          </a:p>
          <a:p>
            <a:r>
              <a:rPr lang="en-US" dirty="0"/>
              <a:t>Destroys sense of belonging</a:t>
            </a:r>
          </a:p>
          <a:p>
            <a:pPr lvl="1"/>
            <a:r>
              <a:rPr lang="en-US" dirty="0"/>
              <a:t>Especially, when unrecognized </a:t>
            </a:r>
          </a:p>
          <a:p>
            <a:pPr lvl="1"/>
            <a:r>
              <a:rPr lang="en-US" dirty="0"/>
              <a:t>Multifactorial when electronic</a:t>
            </a:r>
          </a:p>
          <a:p>
            <a:r>
              <a:rPr lang="en-US" dirty="0"/>
              <a:t>At its core, is an attack of one’s sense of self </a:t>
            </a:r>
          </a:p>
        </p:txBody>
      </p:sp>
      <p:grpSp>
        <p:nvGrpSpPr>
          <p:cNvPr id="12" name="Group 11"/>
          <p:cNvGrpSpPr/>
          <p:nvPr/>
        </p:nvGrpSpPr>
        <p:grpSpPr>
          <a:xfrm>
            <a:off x="143417" y="2227634"/>
            <a:ext cx="5167888" cy="4004224"/>
            <a:chOff x="790575" y="1107671"/>
            <a:chExt cx="7550153" cy="5134851"/>
          </a:xfrm>
        </p:grpSpPr>
        <p:grpSp>
          <p:nvGrpSpPr>
            <p:cNvPr id="13" name="Group 12"/>
            <p:cNvGrpSpPr/>
            <p:nvPr/>
          </p:nvGrpSpPr>
          <p:grpSpPr>
            <a:xfrm>
              <a:off x="790575" y="4591052"/>
              <a:ext cx="7550153" cy="1651470"/>
              <a:chOff x="790575" y="4591052"/>
              <a:chExt cx="7550153" cy="1651470"/>
            </a:xfrm>
          </p:grpSpPr>
          <p:sp>
            <p:nvSpPr>
              <p:cNvPr id="37" name="Rectangle 36"/>
              <p:cNvSpPr>
                <a:spLocks noChangeArrowheads="1"/>
              </p:cNvSpPr>
              <p:nvPr/>
            </p:nvSpPr>
            <p:spPr bwMode="auto">
              <a:xfrm>
                <a:off x="1373188" y="5487988"/>
                <a:ext cx="5711825" cy="657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ct val="50000"/>
                  </a:spcBef>
                </a:pPr>
                <a:r>
                  <a:rPr lang="en-US" altLang="en-US" sz="2400" dirty="0">
                    <a:solidFill>
                      <a:srgbClr val="D6ECFF"/>
                    </a:solidFill>
                    <a:latin typeface="Century Schoolbook" panose="02040604050505020304" pitchFamily="18" charset="0"/>
                  </a:rPr>
                  <a:t>PHYSIOLOGICAL</a:t>
                </a:r>
              </a:p>
            </p:txBody>
          </p:sp>
          <p:grpSp>
            <p:nvGrpSpPr>
              <p:cNvPr id="38" name="Group 37"/>
              <p:cNvGrpSpPr>
                <a:grpSpLocks/>
              </p:cNvGrpSpPr>
              <p:nvPr/>
            </p:nvGrpSpPr>
            <p:grpSpPr bwMode="auto">
              <a:xfrm>
                <a:off x="790575" y="4591052"/>
                <a:ext cx="7550153" cy="1616076"/>
                <a:chOff x="498" y="2892"/>
                <a:chExt cx="4756" cy="1018"/>
              </a:xfrm>
            </p:grpSpPr>
            <p:sp>
              <p:nvSpPr>
                <p:cNvPr id="40" name="Freeform 5"/>
                <p:cNvSpPr>
                  <a:spLocks/>
                </p:cNvSpPr>
                <p:nvPr/>
              </p:nvSpPr>
              <p:spPr bwMode="auto">
                <a:xfrm>
                  <a:off x="4415" y="2892"/>
                  <a:ext cx="839" cy="1017"/>
                </a:xfrm>
                <a:custGeom>
                  <a:avLst/>
                  <a:gdLst>
                    <a:gd name="T0" fmla="*/ 395 w 839"/>
                    <a:gd name="T1" fmla="*/ 1016 h 1017"/>
                    <a:gd name="T2" fmla="*/ 0 w 839"/>
                    <a:gd name="T3" fmla="*/ 433 h 1017"/>
                    <a:gd name="T4" fmla="*/ 370 w 839"/>
                    <a:gd name="T5" fmla="*/ 0 h 1017"/>
                    <a:gd name="T6" fmla="*/ 838 w 839"/>
                    <a:gd name="T7" fmla="*/ 506 h 1017"/>
                    <a:gd name="T8" fmla="*/ 395 w 839"/>
                    <a:gd name="T9" fmla="*/ 1016 h 1017"/>
                    <a:gd name="T10" fmla="*/ 0 60000 65536"/>
                    <a:gd name="T11" fmla="*/ 0 60000 65536"/>
                    <a:gd name="T12" fmla="*/ 0 60000 65536"/>
                    <a:gd name="T13" fmla="*/ 0 60000 65536"/>
                    <a:gd name="T14" fmla="*/ 0 60000 65536"/>
                    <a:gd name="T15" fmla="*/ 0 w 839"/>
                    <a:gd name="T16" fmla="*/ 0 h 1017"/>
                    <a:gd name="T17" fmla="*/ 839 w 839"/>
                    <a:gd name="T18" fmla="*/ 1017 h 1017"/>
                  </a:gdLst>
                  <a:ahLst/>
                  <a:cxnLst>
                    <a:cxn ang="T10">
                      <a:pos x="T0" y="T1"/>
                    </a:cxn>
                    <a:cxn ang="T11">
                      <a:pos x="T2" y="T3"/>
                    </a:cxn>
                    <a:cxn ang="T12">
                      <a:pos x="T4" y="T5"/>
                    </a:cxn>
                    <a:cxn ang="T13">
                      <a:pos x="T6" y="T7"/>
                    </a:cxn>
                    <a:cxn ang="T14">
                      <a:pos x="T8" y="T9"/>
                    </a:cxn>
                  </a:cxnLst>
                  <a:rect l="T15" t="T16" r="T17" b="T18"/>
                  <a:pathLst>
                    <a:path w="839" h="1017">
                      <a:moveTo>
                        <a:pt x="395" y="1016"/>
                      </a:moveTo>
                      <a:lnTo>
                        <a:pt x="0" y="433"/>
                      </a:lnTo>
                      <a:lnTo>
                        <a:pt x="370" y="0"/>
                      </a:lnTo>
                      <a:lnTo>
                        <a:pt x="838" y="506"/>
                      </a:lnTo>
                      <a:lnTo>
                        <a:pt x="395" y="1016"/>
                      </a:lnTo>
                    </a:path>
                  </a:pathLst>
                </a:custGeom>
                <a:solidFill>
                  <a:srgbClr val="FF5FBF"/>
                </a:solidFill>
                <a:ln w="25400" cap="rnd">
                  <a:solidFill>
                    <a:srgbClr val="000000"/>
                  </a:solid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en-US" sz="2000" b="1" i="0" u="none" strike="noStrike" kern="0" cap="none" spc="0" normalizeH="0" baseline="0" noProof="0" dirty="0">
                    <a:ln>
                      <a:noFill/>
                    </a:ln>
                    <a:solidFill>
                      <a:prstClr val="white"/>
                    </a:solidFill>
                    <a:effectLst/>
                    <a:uLnTx/>
                    <a:uFillTx/>
                    <a:latin typeface="Arial" panose="020B0604020202020204" pitchFamily="34" charset="0"/>
                  </a:endParaRPr>
                </a:p>
              </p:txBody>
            </p:sp>
            <p:sp>
              <p:nvSpPr>
                <p:cNvPr id="41" name="Freeform 6"/>
                <p:cNvSpPr>
                  <a:spLocks/>
                </p:cNvSpPr>
                <p:nvPr/>
              </p:nvSpPr>
              <p:spPr bwMode="auto">
                <a:xfrm>
                  <a:off x="879" y="2892"/>
                  <a:ext cx="3907" cy="436"/>
                </a:xfrm>
                <a:custGeom>
                  <a:avLst/>
                  <a:gdLst>
                    <a:gd name="T0" fmla="*/ 0 w 3907"/>
                    <a:gd name="T1" fmla="*/ 435 h 436"/>
                    <a:gd name="T2" fmla="*/ 3536 w 3907"/>
                    <a:gd name="T3" fmla="*/ 435 h 436"/>
                    <a:gd name="T4" fmla="*/ 3906 w 3907"/>
                    <a:gd name="T5" fmla="*/ 0 h 436"/>
                    <a:gd name="T6" fmla="*/ 499 w 3907"/>
                    <a:gd name="T7" fmla="*/ 0 h 436"/>
                    <a:gd name="T8" fmla="*/ 0 w 3907"/>
                    <a:gd name="T9" fmla="*/ 435 h 436"/>
                    <a:gd name="T10" fmla="*/ 0 60000 65536"/>
                    <a:gd name="T11" fmla="*/ 0 60000 65536"/>
                    <a:gd name="T12" fmla="*/ 0 60000 65536"/>
                    <a:gd name="T13" fmla="*/ 0 60000 65536"/>
                    <a:gd name="T14" fmla="*/ 0 60000 65536"/>
                    <a:gd name="T15" fmla="*/ 0 w 3907"/>
                    <a:gd name="T16" fmla="*/ 0 h 436"/>
                    <a:gd name="T17" fmla="*/ 3907 w 3907"/>
                    <a:gd name="T18" fmla="*/ 436 h 436"/>
                  </a:gdLst>
                  <a:ahLst/>
                  <a:cxnLst>
                    <a:cxn ang="T10">
                      <a:pos x="T0" y="T1"/>
                    </a:cxn>
                    <a:cxn ang="T11">
                      <a:pos x="T2" y="T3"/>
                    </a:cxn>
                    <a:cxn ang="T12">
                      <a:pos x="T4" y="T5"/>
                    </a:cxn>
                    <a:cxn ang="T13">
                      <a:pos x="T6" y="T7"/>
                    </a:cxn>
                    <a:cxn ang="T14">
                      <a:pos x="T8" y="T9"/>
                    </a:cxn>
                  </a:cxnLst>
                  <a:rect l="T15" t="T16" r="T17" b="T18"/>
                  <a:pathLst>
                    <a:path w="3907" h="436">
                      <a:moveTo>
                        <a:pt x="0" y="435"/>
                      </a:moveTo>
                      <a:lnTo>
                        <a:pt x="3536" y="435"/>
                      </a:lnTo>
                      <a:lnTo>
                        <a:pt x="3906" y="0"/>
                      </a:lnTo>
                      <a:lnTo>
                        <a:pt x="499" y="0"/>
                      </a:lnTo>
                      <a:lnTo>
                        <a:pt x="0" y="435"/>
                      </a:lnTo>
                    </a:path>
                  </a:pathLst>
                </a:custGeom>
                <a:solidFill>
                  <a:srgbClr val="800080"/>
                </a:solidFill>
                <a:ln w="25400" cap="rnd">
                  <a:solidFill>
                    <a:srgbClr val="000000"/>
                  </a:solid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en-US" sz="2000" b="1" i="0" u="none" strike="noStrike" kern="0" cap="none" spc="0" normalizeH="0" baseline="0" noProof="0" dirty="0">
                    <a:ln>
                      <a:noFill/>
                    </a:ln>
                    <a:solidFill>
                      <a:prstClr val="white"/>
                    </a:solidFill>
                    <a:effectLst/>
                    <a:uLnTx/>
                    <a:uFillTx/>
                    <a:latin typeface="Arial" panose="020B0604020202020204" pitchFamily="34" charset="0"/>
                  </a:endParaRPr>
                </a:p>
              </p:txBody>
            </p:sp>
            <p:sp>
              <p:nvSpPr>
                <p:cNvPr id="42" name="Freeform 7"/>
                <p:cNvSpPr>
                  <a:spLocks/>
                </p:cNvSpPr>
                <p:nvPr/>
              </p:nvSpPr>
              <p:spPr bwMode="auto">
                <a:xfrm>
                  <a:off x="498" y="3325"/>
                  <a:ext cx="4315" cy="585"/>
                </a:xfrm>
                <a:custGeom>
                  <a:avLst/>
                  <a:gdLst>
                    <a:gd name="T0" fmla="*/ 379 w 4315"/>
                    <a:gd name="T1" fmla="*/ 0 h 585"/>
                    <a:gd name="T2" fmla="*/ 3915 w 4315"/>
                    <a:gd name="T3" fmla="*/ 0 h 585"/>
                    <a:gd name="T4" fmla="*/ 4314 w 4315"/>
                    <a:gd name="T5" fmla="*/ 584 h 585"/>
                    <a:gd name="T6" fmla="*/ 0 w 4315"/>
                    <a:gd name="T7" fmla="*/ 584 h 585"/>
                    <a:gd name="T8" fmla="*/ 379 w 4315"/>
                    <a:gd name="T9" fmla="*/ 0 h 585"/>
                    <a:gd name="T10" fmla="*/ 0 60000 65536"/>
                    <a:gd name="T11" fmla="*/ 0 60000 65536"/>
                    <a:gd name="T12" fmla="*/ 0 60000 65536"/>
                    <a:gd name="T13" fmla="*/ 0 60000 65536"/>
                    <a:gd name="T14" fmla="*/ 0 60000 65536"/>
                    <a:gd name="T15" fmla="*/ 0 w 4315"/>
                    <a:gd name="T16" fmla="*/ 0 h 585"/>
                    <a:gd name="T17" fmla="*/ 4315 w 4315"/>
                    <a:gd name="T18" fmla="*/ 585 h 585"/>
                  </a:gdLst>
                  <a:ahLst/>
                  <a:cxnLst>
                    <a:cxn ang="T10">
                      <a:pos x="T0" y="T1"/>
                    </a:cxn>
                    <a:cxn ang="T11">
                      <a:pos x="T2" y="T3"/>
                    </a:cxn>
                    <a:cxn ang="T12">
                      <a:pos x="T4" y="T5"/>
                    </a:cxn>
                    <a:cxn ang="T13">
                      <a:pos x="T6" y="T7"/>
                    </a:cxn>
                    <a:cxn ang="T14">
                      <a:pos x="T8" y="T9"/>
                    </a:cxn>
                  </a:cxnLst>
                  <a:rect l="T15" t="T16" r="T17" b="T18"/>
                  <a:pathLst>
                    <a:path w="4315" h="585">
                      <a:moveTo>
                        <a:pt x="379" y="0"/>
                      </a:moveTo>
                      <a:lnTo>
                        <a:pt x="3915" y="0"/>
                      </a:lnTo>
                      <a:lnTo>
                        <a:pt x="4314" y="584"/>
                      </a:lnTo>
                      <a:lnTo>
                        <a:pt x="0" y="584"/>
                      </a:lnTo>
                      <a:lnTo>
                        <a:pt x="379" y="0"/>
                      </a:lnTo>
                    </a:path>
                  </a:pathLst>
                </a:custGeom>
                <a:solidFill>
                  <a:srgbClr val="FF00FF"/>
                </a:solidFill>
                <a:ln w="25400" cap="rnd">
                  <a:solidFill>
                    <a:srgbClr val="000000"/>
                  </a:solid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en-US" sz="2000" b="1" i="0" u="none" strike="noStrike" kern="0" cap="none" spc="0" normalizeH="0" baseline="0" noProof="0" dirty="0">
                    <a:ln>
                      <a:noFill/>
                    </a:ln>
                    <a:solidFill>
                      <a:prstClr val="white"/>
                    </a:solidFill>
                    <a:effectLst/>
                    <a:uLnTx/>
                    <a:uFillTx/>
                    <a:latin typeface="Arial" panose="020B0604020202020204" pitchFamily="34" charset="0"/>
                  </a:endParaRPr>
                </a:p>
              </p:txBody>
            </p:sp>
          </p:grpSp>
          <p:sp>
            <p:nvSpPr>
              <p:cNvPr id="39" name="Rectangle 38"/>
              <p:cNvSpPr>
                <a:spLocks noChangeArrowheads="1"/>
              </p:cNvSpPr>
              <p:nvPr/>
            </p:nvSpPr>
            <p:spPr bwMode="auto">
              <a:xfrm>
                <a:off x="851075" y="5496972"/>
                <a:ext cx="6679576" cy="74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0488" tIns="44450" rIns="90488" bIns="4445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ct val="50000"/>
                  </a:spcBef>
                  <a:spcAft>
                    <a:spcPts val="0"/>
                  </a:spcAft>
                  <a:buClrTx/>
                  <a:buSzTx/>
                  <a:buFontTx/>
                  <a:buNone/>
                  <a:tabLst/>
                  <a:defRPr/>
                </a:pPr>
                <a:r>
                  <a:rPr kumimoji="0" lang="en-US" altLang="en-US" sz="2800" b="1" i="0" u="none" strike="noStrike" kern="0" cap="none" spc="0" normalizeH="0" baseline="0" noProof="0" dirty="0">
                    <a:ln>
                      <a:noFill/>
                    </a:ln>
                    <a:solidFill>
                      <a:srgbClr val="D6ECFF"/>
                    </a:solidFill>
                    <a:effectLst/>
                    <a:uLnTx/>
                    <a:uFillTx/>
                    <a:latin typeface="Arial" panose="020B0604020202020204" pitchFamily="34" charset="0"/>
                  </a:rPr>
                  <a:t>Biological/Physiological</a:t>
                </a:r>
              </a:p>
            </p:txBody>
          </p:sp>
        </p:grpSp>
        <p:grpSp>
          <p:nvGrpSpPr>
            <p:cNvPr id="14" name="Group 13"/>
            <p:cNvGrpSpPr/>
            <p:nvPr/>
          </p:nvGrpSpPr>
          <p:grpSpPr>
            <a:xfrm>
              <a:off x="1397378" y="3772921"/>
              <a:ext cx="6200396" cy="1539218"/>
              <a:chOff x="790575" y="3784385"/>
              <a:chExt cx="7773988" cy="1512519"/>
            </a:xfrm>
          </p:grpSpPr>
          <p:grpSp>
            <p:nvGrpSpPr>
              <p:cNvPr id="32" name="Group 31"/>
              <p:cNvGrpSpPr>
                <a:grpSpLocks/>
              </p:cNvGrpSpPr>
              <p:nvPr/>
            </p:nvGrpSpPr>
            <p:grpSpPr bwMode="auto">
              <a:xfrm>
                <a:off x="790575" y="3784385"/>
                <a:ext cx="7773988" cy="1460500"/>
                <a:chOff x="528" y="2940"/>
                <a:chExt cx="4897" cy="920"/>
              </a:xfrm>
            </p:grpSpPr>
            <p:sp>
              <p:nvSpPr>
                <p:cNvPr id="34" name="Freeform 4"/>
                <p:cNvSpPr>
                  <a:spLocks/>
                </p:cNvSpPr>
                <p:nvPr/>
              </p:nvSpPr>
              <p:spPr bwMode="auto">
                <a:xfrm>
                  <a:off x="4463" y="2940"/>
                  <a:ext cx="962" cy="920"/>
                </a:xfrm>
                <a:custGeom>
                  <a:avLst/>
                  <a:gdLst>
                    <a:gd name="T0" fmla="*/ 490 w 962"/>
                    <a:gd name="T1" fmla="*/ 919 h 920"/>
                    <a:gd name="T2" fmla="*/ 0 w 962"/>
                    <a:gd name="T3" fmla="*/ 322 h 920"/>
                    <a:gd name="T4" fmla="*/ 358 w 962"/>
                    <a:gd name="T5" fmla="*/ 0 h 920"/>
                    <a:gd name="T6" fmla="*/ 961 w 962"/>
                    <a:gd name="T7" fmla="*/ 507 h 920"/>
                    <a:gd name="T8" fmla="*/ 490 w 962"/>
                    <a:gd name="T9" fmla="*/ 919 h 920"/>
                    <a:gd name="T10" fmla="*/ 0 60000 65536"/>
                    <a:gd name="T11" fmla="*/ 0 60000 65536"/>
                    <a:gd name="T12" fmla="*/ 0 60000 65536"/>
                    <a:gd name="T13" fmla="*/ 0 60000 65536"/>
                    <a:gd name="T14" fmla="*/ 0 60000 65536"/>
                    <a:gd name="T15" fmla="*/ 0 w 962"/>
                    <a:gd name="T16" fmla="*/ 0 h 920"/>
                    <a:gd name="T17" fmla="*/ 962 w 962"/>
                    <a:gd name="T18" fmla="*/ 920 h 920"/>
                  </a:gdLst>
                  <a:ahLst/>
                  <a:cxnLst>
                    <a:cxn ang="T10">
                      <a:pos x="T0" y="T1"/>
                    </a:cxn>
                    <a:cxn ang="T11">
                      <a:pos x="T2" y="T3"/>
                    </a:cxn>
                    <a:cxn ang="T12">
                      <a:pos x="T4" y="T5"/>
                    </a:cxn>
                    <a:cxn ang="T13">
                      <a:pos x="T6" y="T7"/>
                    </a:cxn>
                    <a:cxn ang="T14">
                      <a:pos x="T8" y="T9"/>
                    </a:cxn>
                  </a:cxnLst>
                  <a:rect l="T15" t="T16" r="T17" b="T18"/>
                  <a:pathLst>
                    <a:path w="962" h="920">
                      <a:moveTo>
                        <a:pt x="490" y="919"/>
                      </a:moveTo>
                      <a:lnTo>
                        <a:pt x="0" y="322"/>
                      </a:lnTo>
                      <a:lnTo>
                        <a:pt x="358" y="0"/>
                      </a:lnTo>
                      <a:lnTo>
                        <a:pt x="961" y="507"/>
                      </a:lnTo>
                      <a:lnTo>
                        <a:pt x="490" y="919"/>
                      </a:lnTo>
                    </a:path>
                  </a:pathLst>
                </a:custGeom>
                <a:solidFill>
                  <a:srgbClr val="FF5F7F"/>
                </a:solidFill>
                <a:ln w="25400" cap="rnd">
                  <a:solidFill>
                    <a:srgbClr val="000000"/>
                  </a:solid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en-US" sz="2000" b="1" i="0" u="none" strike="noStrike" kern="0" cap="none" spc="0" normalizeH="0" baseline="0" noProof="0" dirty="0">
                    <a:ln>
                      <a:noFill/>
                    </a:ln>
                    <a:solidFill>
                      <a:prstClr val="white"/>
                    </a:solidFill>
                    <a:effectLst/>
                    <a:uLnTx/>
                    <a:uFillTx/>
                    <a:latin typeface="Arial" panose="020B0604020202020204" pitchFamily="34" charset="0"/>
                  </a:endParaRPr>
                </a:p>
              </p:txBody>
            </p:sp>
            <p:sp>
              <p:nvSpPr>
                <p:cNvPr id="35" name="Freeform 5"/>
                <p:cNvSpPr>
                  <a:spLocks/>
                </p:cNvSpPr>
                <p:nvPr/>
              </p:nvSpPr>
              <p:spPr bwMode="auto">
                <a:xfrm>
                  <a:off x="1012" y="2940"/>
                  <a:ext cx="3813" cy="324"/>
                </a:xfrm>
                <a:custGeom>
                  <a:avLst/>
                  <a:gdLst>
                    <a:gd name="T0" fmla="*/ 0 w 3813"/>
                    <a:gd name="T1" fmla="*/ 323 h 324"/>
                    <a:gd name="T2" fmla="*/ 3454 w 3813"/>
                    <a:gd name="T3" fmla="*/ 323 h 324"/>
                    <a:gd name="T4" fmla="*/ 3812 w 3813"/>
                    <a:gd name="T5" fmla="*/ 0 h 324"/>
                    <a:gd name="T6" fmla="*/ 683 w 3813"/>
                    <a:gd name="T7" fmla="*/ 1 h 324"/>
                    <a:gd name="T8" fmla="*/ 0 w 3813"/>
                    <a:gd name="T9" fmla="*/ 323 h 324"/>
                    <a:gd name="T10" fmla="*/ 0 60000 65536"/>
                    <a:gd name="T11" fmla="*/ 0 60000 65536"/>
                    <a:gd name="T12" fmla="*/ 0 60000 65536"/>
                    <a:gd name="T13" fmla="*/ 0 60000 65536"/>
                    <a:gd name="T14" fmla="*/ 0 60000 65536"/>
                    <a:gd name="T15" fmla="*/ 0 w 3813"/>
                    <a:gd name="T16" fmla="*/ 0 h 324"/>
                    <a:gd name="T17" fmla="*/ 3813 w 3813"/>
                    <a:gd name="T18" fmla="*/ 324 h 324"/>
                  </a:gdLst>
                  <a:ahLst/>
                  <a:cxnLst>
                    <a:cxn ang="T10">
                      <a:pos x="T0" y="T1"/>
                    </a:cxn>
                    <a:cxn ang="T11">
                      <a:pos x="T2" y="T3"/>
                    </a:cxn>
                    <a:cxn ang="T12">
                      <a:pos x="T4" y="T5"/>
                    </a:cxn>
                    <a:cxn ang="T13">
                      <a:pos x="T6" y="T7"/>
                    </a:cxn>
                    <a:cxn ang="T14">
                      <a:pos x="T8" y="T9"/>
                    </a:cxn>
                  </a:cxnLst>
                  <a:rect l="T15" t="T16" r="T17" b="T18"/>
                  <a:pathLst>
                    <a:path w="3813" h="324">
                      <a:moveTo>
                        <a:pt x="0" y="323"/>
                      </a:moveTo>
                      <a:lnTo>
                        <a:pt x="3454" y="323"/>
                      </a:lnTo>
                      <a:lnTo>
                        <a:pt x="3812" y="0"/>
                      </a:lnTo>
                      <a:lnTo>
                        <a:pt x="683" y="1"/>
                      </a:lnTo>
                      <a:lnTo>
                        <a:pt x="0" y="323"/>
                      </a:lnTo>
                    </a:path>
                  </a:pathLst>
                </a:custGeom>
                <a:solidFill>
                  <a:srgbClr val="800000"/>
                </a:solidFill>
                <a:ln w="25400" cap="rnd">
                  <a:solidFill>
                    <a:srgbClr val="000000"/>
                  </a:solid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en-US" sz="2000" b="1" i="0" u="none" strike="noStrike" kern="0" cap="none" spc="0" normalizeH="0" baseline="0" noProof="0" dirty="0">
                    <a:ln>
                      <a:noFill/>
                    </a:ln>
                    <a:solidFill>
                      <a:prstClr val="white"/>
                    </a:solidFill>
                    <a:effectLst/>
                    <a:uLnTx/>
                    <a:uFillTx/>
                    <a:latin typeface="Arial" panose="020B0604020202020204" pitchFamily="34" charset="0"/>
                  </a:endParaRPr>
                </a:p>
              </p:txBody>
            </p:sp>
            <p:sp>
              <p:nvSpPr>
                <p:cNvPr id="36" name="Freeform 6"/>
                <p:cNvSpPr>
                  <a:spLocks/>
                </p:cNvSpPr>
                <p:nvPr/>
              </p:nvSpPr>
              <p:spPr bwMode="auto">
                <a:xfrm>
                  <a:off x="528" y="3262"/>
                  <a:ext cx="4426" cy="598"/>
                </a:xfrm>
                <a:custGeom>
                  <a:avLst/>
                  <a:gdLst>
                    <a:gd name="T0" fmla="*/ 0 w 4426"/>
                    <a:gd name="T1" fmla="*/ 597 h 598"/>
                    <a:gd name="T2" fmla="*/ 4425 w 4426"/>
                    <a:gd name="T3" fmla="*/ 597 h 598"/>
                    <a:gd name="T4" fmla="*/ 3935 w 4426"/>
                    <a:gd name="T5" fmla="*/ 0 h 598"/>
                    <a:gd name="T6" fmla="*/ 486 w 4426"/>
                    <a:gd name="T7" fmla="*/ 0 h 598"/>
                    <a:gd name="T8" fmla="*/ 0 w 4426"/>
                    <a:gd name="T9" fmla="*/ 597 h 598"/>
                    <a:gd name="T10" fmla="*/ 0 60000 65536"/>
                    <a:gd name="T11" fmla="*/ 0 60000 65536"/>
                    <a:gd name="T12" fmla="*/ 0 60000 65536"/>
                    <a:gd name="T13" fmla="*/ 0 60000 65536"/>
                    <a:gd name="T14" fmla="*/ 0 60000 65536"/>
                    <a:gd name="T15" fmla="*/ 0 w 4426"/>
                    <a:gd name="T16" fmla="*/ 0 h 598"/>
                    <a:gd name="T17" fmla="*/ 4426 w 4426"/>
                    <a:gd name="T18" fmla="*/ 598 h 598"/>
                  </a:gdLst>
                  <a:ahLst/>
                  <a:cxnLst>
                    <a:cxn ang="T10">
                      <a:pos x="T0" y="T1"/>
                    </a:cxn>
                    <a:cxn ang="T11">
                      <a:pos x="T2" y="T3"/>
                    </a:cxn>
                    <a:cxn ang="T12">
                      <a:pos x="T4" y="T5"/>
                    </a:cxn>
                    <a:cxn ang="T13">
                      <a:pos x="T6" y="T7"/>
                    </a:cxn>
                    <a:cxn ang="T14">
                      <a:pos x="T8" y="T9"/>
                    </a:cxn>
                  </a:cxnLst>
                  <a:rect l="T15" t="T16" r="T17" b="T18"/>
                  <a:pathLst>
                    <a:path w="4426" h="598">
                      <a:moveTo>
                        <a:pt x="0" y="597"/>
                      </a:moveTo>
                      <a:lnTo>
                        <a:pt x="4425" y="597"/>
                      </a:lnTo>
                      <a:lnTo>
                        <a:pt x="3935" y="0"/>
                      </a:lnTo>
                      <a:lnTo>
                        <a:pt x="486" y="0"/>
                      </a:lnTo>
                      <a:lnTo>
                        <a:pt x="0" y="597"/>
                      </a:lnTo>
                    </a:path>
                  </a:pathLst>
                </a:custGeom>
                <a:solidFill>
                  <a:srgbClr val="FF001F"/>
                </a:solidFill>
                <a:ln w="25400" cap="rnd">
                  <a:solidFill>
                    <a:srgbClr val="000000"/>
                  </a:solid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en-US" sz="2000" b="1" i="0" u="none" strike="noStrike" kern="0" cap="none" spc="0" normalizeH="0" baseline="0" noProof="0" dirty="0">
                    <a:ln>
                      <a:noFill/>
                    </a:ln>
                    <a:solidFill>
                      <a:prstClr val="white"/>
                    </a:solidFill>
                    <a:effectLst/>
                    <a:uLnTx/>
                    <a:uFillTx/>
                    <a:latin typeface="Arial" panose="020B0604020202020204" pitchFamily="34" charset="0"/>
                  </a:endParaRPr>
                </a:p>
              </p:txBody>
            </p:sp>
          </p:grpSp>
          <p:sp>
            <p:nvSpPr>
              <p:cNvPr id="33" name="Rectangle 32"/>
              <p:cNvSpPr>
                <a:spLocks noChangeArrowheads="1"/>
              </p:cNvSpPr>
              <p:nvPr/>
            </p:nvSpPr>
            <p:spPr bwMode="auto">
              <a:xfrm>
                <a:off x="1622391" y="4564287"/>
                <a:ext cx="5711825" cy="732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ct val="50000"/>
                  </a:spcBef>
                  <a:spcAft>
                    <a:spcPts val="0"/>
                  </a:spcAft>
                  <a:buClrTx/>
                  <a:buSzTx/>
                  <a:buFontTx/>
                  <a:buNone/>
                  <a:tabLst/>
                  <a:defRPr/>
                </a:pPr>
                <a:r>
                  <a:rPr kumimoji="0" lang="en-US" altLang="en-US" sz="2800" b="1" i="0" u="none" strike="noStrike" kern="0" cap="none" spc="0" normalizeH="0" baseline="0" noProof="0" dirty="0">
                    <a:ln>
                      <a:noFill/>
                    </a:ln>
                    <a:solidFill>
                      <a:srgbClr val="D6ECFF"/>
                    </a:solidFill>
                    <a:effectLst/>
                    <a:uLnTx/>
                    <a:uFillTx/>
                    <a:latin typeface="Arial" panose="020B0604020202020204" pitchFamily="34" charset="0"/>
                  </a:rPr>
                  <a:t>Safety &amp; Security</a:t>
                </a:r>
              </a:p>
            </p:txBody>
          </p:sp>
        </p:grpSp>
        <p:grpSp>
          <p:nvGrpSpPr>
            <p:cNvPr id="15" name="Group 14"/>
            <p:cNvGrpSpPr>
              <a:grpSpLocks/>
            </p:cNvGrpSpPr>
            <p:nvPr/>
          </p:nvGrpSpPr>
          <p:grpSpPr bwMode="auto">
            <a:xfrm>
              <a:off x="2022282" y="2932671"/>
              <a:ext cx="4815796" cy="1421682"/>
              <a:chOff x="1337" y="1152"/>
              <a:chExt cx="2801" cy="852"/>
            </a:xfrm>
          </p:grpSpPr>
          <p:grpSp>
            <p:nvGrpSpPr>
              <p:cNvPr id="27" name="Group 26"/>
              <p:cNvGrpSpPr>
                <a:grpSpLocks/>
              </p:cNvGrpSpPr>
              <p:nvPr/>
            </p:nvGrpSpPr>
            <p:grpSpPr bwMode="auto">
              <a:xfrm>
                <a:off x="1337" y="1152"/>
                <a:ext cx="2801" cy="799"/>
                <a:chOff x="1385" y="834"/>
                <a:chExt cx="2801" cy="799"/>
              </a:xfrm>
            </p:grpSpPr>
            <p:sp>
              <p:nvSpPr>
                <p:cNvPr id="29" name="Freeform 5"/>
                <p:cNvSpPr>
                  <a:spLocks/>
                </p:cNvSpPr>
                <p:nvPr/>
              </p:nvSpPr>
              <p:spPr bwMode="auto">
                <a:xfrm>
                  <a:off x="3538" y="834"/>
                  <a:ext cx="648" cy="798"/>
                </a:xfrm>
                <a:custGeom>
                  <a:avLst/>
                  <a:gdLst>
                    <a:gd name="T0" fmla="*/ 0 w 648"/>
                    <a:gd name="T1" fmla="*/ 217 h 798"/>
                    <a:gd name="T2" fmla="*/ 384 w 648"/>
                    <a:gd name="T3" fmla="*/ 797 h 798"/>
                    <a:gd name="T4" fmla="*/ 647 w 648"/>
                    <a:gd name="T5" fmla="*/ 500 h 798"/>
                    <a:gd name="T6" fmla="*/ 186 w 648"/>
                    <a:gd name="T7" fmla="*/ 0 h 798"/>
                    <a:gd name="T8" fmla="*/ 0 w 648"/>
                    <a:gd name="T9" fmla="*/ 217 h 798"/>
                    <a:gd name="T10" fmla="*/ 0 60000 65536"/>
                    <a:gd name="T11" fmla="*/ 0 60000 65536"/>
                    <a:gd name="T12" fmla="*/ 0 60000 65536"/>
                    <a:gd name="T13" fmla="*/ 0 60000 65536"/>
                    <a:gd name="T14" fmla="*/ 0 60000 65536"/>
                    <a:gd name="T15" fmla="*/ 0 w 648"/>
                    <a:gd name="T16" fmla="*/ 0 h 798"/>
                    <a:gd name="T17" fmla="*/ 648 w 648"/>
                    <a:gd name="T18" fmla="*/ 798 h 798"/>
                  </a:gdLst>
                  <a:ahLst/>
                  <a:cxnLst>
                    <a:cxn ang="T10">
                      <a:pos x="T0" y="T1"/>
                    </a:cxn>
                    <a:cxn ang="T11">
                      <a:pos x="T2" y="T3"/>
                    </a:cxn>
                    <a:cxn ang="T12">
                      <a:pos x="T4" y="T5"/>
                    </a:cxn>
                    <a:cxn ang="T13">
                      <a:pos x="T6" y="T7"/>
                    </a:cxn>
                    <a:cxn ang="T14">
                      <a:pos x="T8" y="T9"/>
                    </a:cxn>
                  </a:cxnLst>
                  <a:rect l="T15" t="T16" r="T17" b="T18"/>
                  <a:pathLst>
                    <a:path w="648" h="798">
                      <a:moveTo>
                        <a:pt x="0" y="217"/>
                      </a:moveTo>
                      <a:lnTo>
                        <a:pt x="384" y="797"/>
                      </a:lnTo>
                      <a:lnTo>
                        <a:pt x="647" y="500"/>
                      </a:lnTo>
                      <a:lnTo>
                        <a:pt x="186" y="0"/>
                      </a:lnTo>
                      <a:lnTo>
                        <a:pt x="0" y="217"/>
                      </a:lnTo>
                    </a:path>
                  </a:pathLst>
                </a:custGeom>
                <a:solidFill>
                  <a:srgbClr val="BF5FFF"/>
                </a:solidFill>
                <a:ln w="25400" cap="rnd">
                  <a:solidFill>
                    <a:srgbClr val="000000"/>
                  </a:solid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en-US" sz="2000" b="1" i="0" u="none" strike="noStrike" kern="0" cap="none" spc="0" normalizeH="0" baseline="0" noProof="0" dirty="0">
                    <a:ln>
                      <a:noFill/>
                    </a:ln>
                    <a:solidFill>
                      <a:prstClr val="white"/>
                    </a:solidFill>
                    <a:effectLst/>
                    <a:uLnTx/>
                    <a:uFillTx/>
                    <a:latin typeface="Arial" panose="020B0604020202020204" pitchFamily="34" charset="0"/>
                  </a:endParaRPr>
                </a:p>
              </p:txBody>
            </p:sp>
            <p:sp>
              <p:nvSpPr>
                <p:cNvPr id="30" name="Freeform 6"/>
                <p:cNvSpPr>
                  <a:spLocks/>
                </p:cNvSpPr>
                <p:nvPr/>
              </p:nvSpPr>
              <p:spPr bwMode="auto">
                <a:xfrm>
                  <a:off x="1762" y="834"/>
                  <a:ext cx="1962" cy="217"/>
                </a:xfrm>
                <a:custGeom>
                  <a:avLst/>
                  <a:gdLst>
                    <a:gd name="T0" fmla="*/ 0 w 1962"/>
                    <a:gd name="T1" fmla="*/ 216 h 217"/>
                    <a:gd name="T2" fmla="*/ 1775 w 1962"/>
                    <a:gd name="T3" fmla="*/ 216 h 217"/>
                    <a:gd name="T4" fmla="*/ 1961 w 1962"/>
                    <a:gd name="T5" fmla="*/ 0 h 217"/>
                    <a:gd name="T6" fmla="*/ 496 w 1962"/>
                    <a:gd name="T7" fmla="*/ 0 h 217"/>
                    <a:gd name="T8" fmla="*/ 0 w 1962"/>
                    <a:gd name="T9" fmla="*/ 216 h 217"/>
                    <a:gd name="T10" fmla="*/ 0 60000 65536"/>
                    <a:gd name="T11" fmla="*/ 0 60000 65536"/>
                    <a:gd name="T12" fmla="*/ 0 60000 65536"/>
                    <a:gd name="T13" fmla="*/ 0 60000 65536"/>
                    <a:gd name="T14" fmla="*/ 0 60000 65536"/>
                    <a:gd name="T15" fmla="*/ 0 w 1962"/>
                    <a:gd name="T16" fmla="*/ 0 h 217"/>
                    <a:gd name="T17" fmla="*/ 1962 w 1962"/>
                    <a:gd name="T18" fmla="*/ 217 h 217"/>
                  </a:gdLst>
                  <a:ahLst/>
                  <a:cxnLst>
                    <a:cxn ang="T10">
                      <a:pos x="T0" y="T1"/>
                    </a:cxn>
                    <a:cxn ang="T11">
                      <a:pos x="T2" y="T3"/>
                    </a:cxn>
                    <a:cxn ang="T12">
                      <a:pos x="T4" y="T5"/>
                    </a:cxn>
                    <a:cxn ang="T13">
                      <a:pos x="T6" y="T7"/>
                    </a:cxn>
                    <a:cxn ang="T14">
                      <a:pos x="T8" y="T9"/>
                    </a:cxn>
                  </a:cxnLst>
                  <a:rect l="T15" t="T16" r="T17" b="T18"/>
                  <a:pathLst>
                    <a:path w="1962" h="217">
                      <a:moveTo>
                        <a:pt x="0" y="216"/>
                      </a:moveTo>
                      <a:lnTo>
                        <a:pt x="1775" y="216"/>
                      </a:lnTo>
                      <a:lnTo>
                        <a:pt x="1961" y="0"/>
                      </a:lnTo>
                      <a:lnTo>
                        <a:pt x="496" y="0"/>
                      </a:lnTo>
                      <a:lnTo>
                        <a:pt x="0" y="216"/>
                      </a:lnTo>
                    </a:path>
                  </a:pathLst>
                </a:custGeom>
                <a:solidFill>
                  <a:srgbClr val="5F009F"/>
                </a:solidFill>
                <a:ln w="25400" cap="rnd">
                  <a:solidFill>
                    <a:srgbClr val="000000"/>
                  </a:solid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en-US" sz="2000" b="1" i="0" u="none" strike="noStrike" kern="0" cap="none" spc="0" normalizeH="0" baseline="0" noProof="0" dirty="0">
                    <a:ln>
                      <a:noFill/>
                    </a:ln>
                    <a:solidFill>
                      <a:prstClr val="white"/>
                    </a:solidFill>
                    <a:effectLst/>
                    <a:uLnTx/>
                    <a:uFillTx/>
                    <a:latin typeface="Arial" panose="020B0604020202020204" pitchFamily="34" charset="0"/>
                  </a:endParaRPr>
                </a:p>
              </p:txBody>
            </p:sp>
            <p:sp>
              <p:nvSpPr>
                <p:cNvPr id="31" name="Freeform 7"/>
                <p:cNvSpPr>
                  <a:spLocks/>
                </p:cNvSpPr>
                <p:nvPr/>
              </p:nvSpPr>
              <p:spPr bwMode="auto">
                <a:xfrm>
                  <a:off x="1385" y="1050"/>
                  <a:ext cx="2537" cy="583"/>
                </a:xfrm>
                <a:custGeom>
                  <a:avLst/>
                  <a:gdLst>
                    <a:gd name="T0" fmla="*/ 0 w 2537"/>
                    <a:gd name="T1" fmla="*/ 582 h 583"/>
                    <a:gd name="T2" fmla="*/ 2536 w 2537"/>
                    <a:gd name="T3" fmla="*/ 582 h 583"/>
                    <a:gd name="T4" fmla="*/ 2152 w 2537"/>
                    <a:gd name="T5" fmla="*/ 0 h 583"/>
                    <a:gd name="T6" fmla="*/ 377 w 2537"/>
                    <a:gd name="T7" fmla="*/ 0 h 583"/>
                    <a:gd name="T8" fmla="*/ 0 w 2537"/>
                    <a:gd name="T9" fmla="*/ 582 h 583"/>
                    <a:gd name="T10" fmla="*/ 0 60000 65536"/>
                    <a:gd name="T11" fmla="*/ 0 60000 65536"/>
                    <a:gd name="T12" fmla="*/ 0 60000 65536"/>
                    <a:gd name="T13" fmla="*/ 0 60000 65536"/>
                    <a:gd name="T14" fmla="*/ 0 60000 65536"/>
                    <a:gd name="T15" fmla="*/ 0 w 2537"/>
                    <a:gd name="T16" fmla="*/ 0 h 583"/>
                    <a:gd name="T17" fmla="*/ 2537 w 2537"/>
                    <a:gd name="T18" fmla="*/ 583 h 583"/>
                  </a:gdLst>
                  <a:ahLst/>
                  <a:cxnLst>
                    <a:cxn ang="T10">
                      <a:pos x="T0" y="T1"/>
                    </a:cxn>
                    <a:cxn ang="T11">
                      <a:pos x="T2" y="T3"/>
                    </a:cxn>
                    <a:cxn ang="T12">
                      <a:pos x="T4" y="T5"/>
                    </a:cxn>
                    <a:cxn ang="T13">
                      <a:pos x="T6" y="T7"/>
                    </a:cxn>
                    <a:cxn ang="T14">
                      <a:pos x="T8" y="T9"/>
                    </a:cxn>
                  </a:cxnLst>
                  <a:rect l="T15" t="T16" r="T17" b="T18"/>
                  <a:pathLst>
                    <a:path w="2537" h="583">
                      <a:moveTo>
                        <a:pt x="0" y="582"/>
                      </a:moveTo>
                      <a:lnTo>
                        <a:pt x="2536" y="582"/>
                      </a:lnTo>
                      <a:lnTo>
                        <a:pt x="2152" y="0"/>
                      </a:lnTo>
                      <a:lnTo>
                        <a:pt x="377" y="0"/>
                      </a:lnTo>
                      <a:lnTo>
                        <a:pt x="0" y="582"/>
                      </a:lnTo>
                    </a:path>
                  </a:pathLst>
                </a:custGeom>
                <a:solidFill>
                  <a:srgbClr val="9234DB"/>
                </a:solidFill>
                <a:ln w="25400" cap="rnd">
                  <a:solidFill>
                    <a:srgbClr val="000000"/>
                  </a:solid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en-US" sz="2000" b="1" i="0" u="none" strike="noStrike" kern="0" cap="none" spc="0" normalizeH="0" baseline="0" noProof="0" dirty="0">
                    <a:ln>
                      <a:noFill/>
                    </a:ln>
                    <a:solidFill>
                      <a:prstClr val="white"/>
                    </a:solidFill>
                    <a:effectLst/>
                    <a:uLnTx/>
                    <a:uFillTx/>
                    <a:latin typeface="Arial" panose="020B0604020202020204" pitchFamily="34" charset="0"/>
                  </a:endParaRPr>
                </a:p>
              </p:txBody>
            </p:sp>
          </p:grpSp>
          <p:sp>
            <p:nvSpPr>
              <p:cNvPr id="28" name="Rectangle 27"/>
              <p:cNvSpPr>
                <a:spLocks noChangeArrowheads="1"/>
              </p:cNvSpPr>
              <p:nvPr/>
            </p:nvSpPr>
            <p:spPr bwMode="auto">
              <a:xfrm>
                <a:off x="1392" y="1610"/>
                <a:ext cx="2496" cy="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ct val="50000"/>
                  </a:spcBef>
                  <a:spcAft>
                    <a:spcPts val="0"/>
                  </a:spcAft>
                  <a:buClrTx/>
                  <a:buSzTx/>
                  <a:buFontTx/>
                  <a:buNone/>
                  <a:tabLst/>
                  <a:defRPr/>
                </a:pPr>
                <a:r>
                  <a:rPr kumimoji="0" lang="en-US" altLang="en-US" sz="2400" b="1" i="0" u="none" strike="noStrike" kern="0" cap="none" spc="0" normalizeH="0" baseline="0" noProof="0" dirty="0">
                    <a:ln>
                      <a:noFill/>
                    </a:ln>
                    <a:solidFill>
                      <a:srgbClr val="D6ECFF"/>
                    </a:solidFill>
                    <a:effectLst/>
                    <a:uLnTx/>
                    <a:uFillTx/>
                    <a:latin typeface="Arial" panose="020B0604020202020204" pitchFamily="34" charset="0"/>
                  </a:rPr>
                  <a:t>Love &amp; Belonging</a:t>
                </a:r>
                <a:endParaRPr kumimoji="0" lang="en-US" altLang="en-US" sz="2400" b="1" i="0" u="none" strike="noStrike" kern="0" cap="none" spc="0" normalizeH="0" baseline="0" noProof="0" dirty="0">
                  <a:ln>
                    <a:noFill/>
                  </a:ln>
                  <a:solidFill>
                    <a:srgbClr val="D6ECFF"/>
                  </a:solidFill>
                  <a:effectLst/>
                  <a:uLnTx/>
                  <a:uFillTx/>
                  <a:latin typeface="Century Schoolbook" panose="02040604050505020304" pitchFamily="18" charset="0"/>
                </a:endParaRPr>
              </a:p>
            </p:txBody>
          </p:sp>
        </p:grpSp>
        <p:grpSp>
          <p:nvGrpSpPr>
            <p:cNvPr id="16" name="Group 15"/>
            <p:cNvGrpSpPr>
              <a:grpSpLocks/>
            </p:cNvGrpSpPr>
            <p:nvPr/>
          </p:nvGrpSpPr>
          <p:grpSpPr bwMode="auto">
            <a:xfrm>
              <a:off x="2670463" y="2018275"/>
              <a:ext cx="3373293" cy="1359989"/>
              <a:chOff x="1826" y="2255"/>
              <a:chExt cx="1827" cy="758"/>
            </a:xfrm>
          </p:grpSpPr>
          <p:grpSp>
            <p:nvGrpSpPr>
              <p:cNvPr id="22" name="Group 21"/>
              <p:cNvGrpSpPr>
                <a:grpSpLocks/>
              </p:cNvGrpSpPr>
              <p:nvPr/>
            </p:nvGrpSpPr>
            <p:grpSpPr bwMode="auto">
              <a:xfrm>
                <a:off x="1826" y="2255"/>
                <a:ext cx="1827" cy="699"/>
                <a:chOff x="1875" y="1502"/>
                <a:chExt cx="1827" cy="699"/>
              </a:xfrm>
            </p:grpSpPr>
            <p:sp>
              <p:nvSpPr>
                <p:cNvPr id="24" name="Freeform 5"/>
                <p:cNvSpPr>
                  <a:spLocks/>
                </p:cNvSpPr>
                <p:nvPr/>
              </p:nvSpPr>
              <p:spPr bwMode="auto">
                <a:xfrm>
                  <a:off x="3144" y="1504"/>
                  <a:ext cx="558" cy="697"/>
                </a:xfrm>
                <a:custGeom>
                  <a:avLst/>
                  <a:gdLst>
                    <a:gd name="T0" fmla="*/ 381 w 558"/>
                    <a:gd name="T1" fmla="*/ 696 h 697"/>
                    <a:gd name="T2" fmla="*/ 557 w 558"/>
                    <a:gd name="T3" fmla="*/ 496 h 697"/>
                    <a:gd name="T4" fmla="*/ 96 w 558"/>
                    <a:gd name="T5" fmla="*/ 0 h 697"/>
                    <a:gd name="T6" fmla="*/ 0 w 558"/>
                    <a:gd name="T7" fmla="*/ 104 h 697"/>
                    <a:gd name="T8" fmla="*/ 381 w 558"/>
                    <a:gd name="T9" fmla="*/ 696 h 697"/>
                    <a:gd name="T10" fmla="*/ 0 60000 65536"/>
                    <a:gd name="T11" fmla="*/ 0 60000 65536"/>
                    <a:gd name="T12" fmla="*/ 0 60000 65536"/>
                    <a:gd name="T13" fmla="*/ 0 60000 65536"/>
                    <a:gd name="T14" fmla="*/ 0 60000 65536"/>
                    <a:gd name="T15" fmla="*/ 0 w 558"/>
                    <a:gd name="T16" fmla="*/ 0 h 697"/>
                    <a:gd name="T17" fmla="*/ 558 w 558"/>
                    <a:gd name="T18" fmla="*/ 697 h 697"/>
                  </a:gdLst>
                  <a:ahLst/>
                  <a:cxnLst>
                    <a:cxn ang="T10">
                      <a:pos x="T0" y="T1"/>
                    </a:cxn>
                    <a:cxn ang="T11">
                      <a:pos x="T2" y="T3"/>
                    </a:cxn>
                    <a:cxn ang="T12">
                      <a:pos x="T4" y="T5"/>
                    </a:cxn>
                    <a:cxn ang="T13">
                      <a:pos x="T6" y="T7"/>
                    </a:cxn>
                    <a:cxn ang="T14">
                      <a:pos x="T8" y="T9"/>
                    </a:cxn>
                  </a:cxnLst>
                  <a:rect l="T15" t="T16" r="T17" b="T18"/>
                  <a:pathLst>
                    <a:path w="558" h="697">
                      <a:moveTo>
                        <a:pt x="381" y="696"/>
                      </a:moveTo>
                      <a:lnTo>
                        <a:pt x="557" y="496"/>
                      </a:lnTo>
                      <a:lnTo>
                        <a:pt x="96" y="0"/>
                      </a:lnTo>
                      <a:lnTo>
                        <a:pt x="0" y="104"/>
                      </a:lnTo>
                      <a:lnTo>
                        <a:pt x="381" y="696"/>
                      </a:lnTo>
                    </a:path>
                  </a:pathLst>
                </a:custGeom>
                <a:solidFill>
                  <a:srgbClr val="FF9F7F"/>
                </a:solidFill>
                <a:ln w="25400" cap="rnd">
                  <a:solidFill>
                    <a:srgbClr val="000000"/>
                  </a:solid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tLang="en-US" sz="1400" dirty="0"/>
                </a:p>
              </p:txBody>
            </p:sp>
            <p:sp>
              <p:nvSpPr>
                <p:cNvPr id="25" name="Freeform 6"/>
                <p:cNvSpPr>
                  <a:spLocks/>
                </p:cNvSpPr>
                <p:nvPr/>
              </p:nvSpPr>
              <p:spPr bwMode="auto">
                <a:xfrm>
                  <a:off x="2261" y="1502"/>
                  <a:ext cx="979" cy="106"/>
                </a:xfrm>
                <a:custGeom>
                  <a:avLst/>
                  <a:gdLst>
                    <a:gd name="T0" fmla="*/ 0 w 979"/>
                    <a:gd name="T1" fmla="*/ 105 h 106"/>
                    <a:gd name="T2" fmla="*/ 881 w 979"/>
                    <a:gd name="T3" fmla="*/ 105 h 106"/>
                    <a:gd name="T4" fmla="*/ 978 w 979"/>
                    <a:gd name="T5" fmla="*/ 0 h 106"/>
                    <a:gd name="T6" fmla="*/ 304 w 979"/>
                    <a:gd name="T7" fmla="*/ 0 h 106"/>
                    <a:gd name="T8" fmla="*/ 0 w 979"/>
                    <a:gd name="T9" fmla="*/ 105 h 106"/>
                    <a:gd name="T10" fmla="*/ 0 60000 65536"/>
                    <a:gd name="T11" fmla="*/ 0 60000 65536"/>
                    <a:gd name="T12" fmla="*/ 0 60000 65536"/>
                    <a:gd name="T13" fmla="*/ 0 60000 65536"/>
                    <a:gd name="T14" fmla="*/ 0 60000 65536"/>
                    <a:gd name="T15" fmla="*/ 0 w 979"/>
                    <a:gd name="T16" fmla="*/ 0 h 106"/>
                    <a:gd name="T17" fmla="*/ 979 w 979"/>
                    <a:gd name="T18" fmla="*/ 106 h 106"/>
                  </a:gdLst>
                  <a:ahLst/>
                  <a:cxnLst>
                    <a:cxn ang="T10">
                      <a:pos x="T0" y="T1"/>
                    </a:cxn>
                    <a:cxn ang="T11">
                      <a:pos x="T2" y="T3"/>
                    </a:cxn>
                    <a:cxn ang="T12">
                      <a:pos x="T4" y="T5"/>
                    </a:cxn>
                    <a:cxn ang="T13">
                      <a:pos x="T6" y="T7"/>
                    </a:cxn>
                    <a:cxn ang="T14">
                      <a:pos x="T8" y="T9"/>
                    </a:cxn>
                  </a:cxnLst>
                  <a:rect l="T15" t="T16" r="T17" b="T18"/>
                  <a:pathLst>
                    <a:path w="979" h="106">
                      <a:moveTo>
                        <a:pt x="0" y="105"/>
                      </a:moveTo>
                      <a:lnTo>
                        <a:pt x="881" y="105"/>
                      </a:lnTo>
                      <a:lnTo>
                        <a:pt x="978" y="0"/>
                      </a:lnTo>
                      <a:lnTo>
                        <a:pt x="304" y="0"/>
                      </a:lnTo>
                      <a:lnTo>
                        <a:pt x="0" y="105"/>
                      </a:lnTo>
                    </a:path>
                  </a:pathLst>
                </a:custGeom>
                <a:solidFill>
                  <a:srgbClr val="BF3F00"/>
                </a:solidFill>
                <a:ln w="25400" cap="rnd">
                  <a:solidFill>
                    <a:srgbClr val="000000"/>
                  </a:solid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tLang="en-US" sz="1400" dirty="0"/>
                </a:p>
              </p:txBody>
            </p:sp>
            <p:sp>
              <p:nvSpPr>
                <p:cNvPr id="26" name="Freeform 7"/>
                <p:cNvSpPr>
                  <a:spLocks/>
                </p:cNvSpPr>
                <p:nvPr/>
              </p:nvSpPr>
              <p:spPr bwMode="auto">
                <a:xfrm>
                  <a:off x="1875" y="1607"/>
                  <a:ext cx="1651" cy="594"/>
                </a:xfrm>
                <a:custGeom>
                  <a:avLst/>
                  <a:gdLst>
                    <a:gd name="T0" fmla="*/ 0 w 1651"/>
                    <a:gd name="T1" fmla="*/ 593 h 594"/>
                    <a:gd name="T2" fmla="*/ 1650 w 1651"/>
                    <a:gd name="T3" fmla="*/ 593 h 594"/>
                    <a:gd name="T4" fmla="*/ 1267 w 1651"/>
                    <a:gd name="T5" fmla="*/ 0 h 594"/>
                    <a:gd name="T6" fmla="*/ 384 w 1651"/>
                    <a:gd name="T7" fmla="*/ 0 h 594"/>
                    <a:gd name="T8" fmla="*/ 0 w 1651"/>
                    <a:gd name="T9" fmla="*/ 593 h 594"/>
                    <a:gd name="T10" fmla="*/ 0 60000 65536"/>
                    <a:gd name="T11" fmla="*/ 0 60000 65536"/>
                    <a:gd name="T12" fmla="*/ 0 60000 65536"/>
                    <a:gd name="T13" fmla="*/ 0 60000 65536"/>
                    <a:gd name="T14" fmla="*/ 0 60000 65536"/>
                    <a:gd name="T15" fmla="*/ 0 w 1651"/>
                    <a:gd name="T16" fmla="*/ 0 h 594"/>
                    <a:gd name="T17" fmla="*/ 1651 w 1651"/>
                    <a:gd name="T18" fmla="*/ 594 h 594"/>
                  </a:gdLst>
                  <a:ahLst/>
                  <a:cxnLst>
                    <a:cxn ang="T10">
                      <a:pos x="T0" y="T1"/>
                    </a:cxn>
                    <a:cxn ang="T11">
                      <a:pos x="T2" y="T3"/>
                    </a:cxn>
                    <a:cxn ang="T12">
                      <a:pos x="T4" y="T5"/>
                    </a:cxn>
                    <a:cxn ang="T13">
                      <a:pos x="T6" y="T7"/>
                    </a:cxn>
                    <a:cxn ang="T14">
                      <a:pos x="T8" y="T9"/>
                    </a:cxn>
                  </a:cxnLst>
                  <a:rect l="T15" t="T16" r="T17" b="T18"/>
                  <a:pathLst>
                    <a:path w="1651" h="594">
                      <a:moveTo>
                        <a:pt x="0" y="593"/>
                      </a:moveTo>
                      <a:lnTo>
                        <a:pt x="1650" y="593"/>
                      </a:lnTo>
                      <a:lnTo>
                        <a:pt x="1267" y="0"/>
                      </a:lnTo>
                      <a:lnTo>
                        <a:pt x="384" y="0"/>
                      </a:lnTo>
                      <a:lnTo>
                        <a:pt x="0" y="593"/>
                      </a:lnTo>
                    </a:path>
                  </a:pathLst>
                </a:custGeom>
                <a:solidFill>
                  <a:srgbClr val="FF5F00"/>
                </a:solidFill>
                <a:ln w="25400" cap="rnd">
                  <a:solidFill>
                    <a:srgbClr val="000000"/>
                  </a:solid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tLang="en-US" sz="1400" dirty="0"/>
                </a:p>
              </p:txBody>
            </p:sp>
          </p:grpSp>
          <p:sp>
            <p:nvSpPr>
              <p:cNvPr id="23" name="Rectangle 22"/>
              <p:cNvSpPr>
                <a:spLocks noChangeArrowheads="1"/>
              </p:cNvSpPr>
              <p:nvPr/>
            </p:nvSpPr>
            <p:spPr bwMode="auto">
              <a:xfrm>
                <a:off x="1833" y="2597"/>
                <a:ext cx="1680" cy="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ct val="50000"/>
                  </a:spcBef>
                  <a:buClrTx/>
                  <a:buFontTx/>
                  <a:buNone/>
                </a:pPr>
                <a:r>
                  <a:rPr lang="en-US" altLang="en-US" sz="2800" b="1" kern="0" dirty="0">
                    <a:solidFill>
                      <a:srgbClr val="D6ECFF"/>
                    </a:solidFill>
                  </a:rPr>
                  <a:t>Self-Esteem</a:t>
                </a:r>
              </a:p>
            </p:txBody>
          </p:sp>
        </p:grpSp>
        <p:grpSp>
          <p:nvGrpSpPr>
            <p:cNvPr id="17" name="Group 16"/>
            <p:cNvGrpSpPr>
              <a:grpSpLocks/>
            </p:cNvGrpSpPr>
            <p:nvPr/>
          </p:nvGrpSpPr>
          <p:grpSpPr bwMode="auto">
            <a:xfrm>
              <a:off x="1696270" y="1107671"/>
              <a:ext cx="5239262" cy="1157156"/>
              <a:chOff x="1482" y="1680"/>
              <a:chExt cx="2448" cy="620"/>
            </a:xfrm>
          </p:grpSpPr>
          <p:grpSp>
            <p:nvGrpSpPr>
              <p:cNvPr id="18" name="Group 17"/>
              <p:cNvGrpSpPr>
                <a:grpSpLocks/>
              </p:cNvGrpSpPr>
              <p:nvPr/>
            </p:nvGrpSpPr>
            <p:grpSpPr bwMode="auto">
              <a:xfrm>
                <a:off x="2267" y="1680"/>
                <a:ext cx="854" cy="591"/>
                <a:chOff x="2316" y="927"/>
                <a:chExt cx="854" cy="591"/>
              </a:xfrm>
            </p:grpSpPr>
            <p:sp>
              <p:nvSpPr>
                <p:cNvPr id="20" name="Freeform 5"/>
                <p:cNvSpPr>
                  <a:spLocks/>
                </p:cNvSpPr>
                <p:nvPr/>
              </p:nvSpPr>
              <p:spPr bwMode="auto">
                <a:xfrm>
                  <a:off x="2698" y="927"/>
                  <a:ext cx="472" cy="591"/>
                </a:xfrm>
                <a:custGeom>
                  <a:avLst/>
                  <a:gdLst>
                    <a:gd name="T0" fmla="*/ 383 w 472"/>
                    <a:gd name="T1" fmla="*/ 590 h 591"/>
                    <a:gd name="T2" fmla="*/ 471 w 472"/>
                    <a:gd name="T3" fmla="*/ 498 h 591"/>
                    <a:gd name="T4" fmla="*/ 0 w 472"/>
                    <a:gd name="T5" fmla="*/ 0 h 591"/>
                    <a:gd name="T6" fmla="*/ 383 w 472"/>
                    <a:gd name="T7" fmla="*/ 590 h 591"/>
                    <a:gd name="T8" fmla="*/ 0 60000 65536"/>
                    <a:gd name="T9" fmla="*/ 0 60000 65536"/>
                    <a:gd name="T10" fmla="*/ 0 60000 65536"/>
                    <a:gd name="T11" fmla="*/ 0 60000 65536"/>
                    <a:gd name="T12" fmla="*/ 0 w 472"/>
                    <a:gd name="T13" fmla="*/ 0 h 591"/>
                    <a:gd name="T14" fmla="*/ 472 w 472"/>
                    <a:gd name="T15" fmla="*/ 591 h 591"/>
                  </a:gdLst>
                  <a:ahLst/>
                  <a:cxnLst>
                    <a:cxn ang="T8">
                      <a:pos x="T0" y="T1"/>
                    </a:cxn>
                    <a:cxn ang="T9">
                      <a:pos x="T2" y="T3"/>
                    </a:cxn>
                    <a:cxn ang="T10">
                      <a:pos x="T4" y="T5"/>
                    </a:cxn>
                    <a:cxn ang="T11">
                      <a:pos x="T6" y="T7"/>
                    </a:cxn>
                  </a:cxnLst>
                  <a:rect l="T12" t="T13" r="T14" b="T15"/>
                  <a:pathLst>
                    <a:path w="472" h="591">
                      <a:moveTo>
                        <a:pt x="383" y="590"/>
                      </a:moveTo>
                      <a:lnTo>
                        <a:pt x="471" y="498"/>
                      </a:lnTo>
                      <a:lnTo>
                        <a:pt x="0" y="0"/>
                      </a:lnTo>
                      <a:lnTo>
                        <a:pt x="383" y="590"/>
                      </a:lnTo>
                    </a:path>
                  </a:pathLst>
                </a:custGeom>
                <a:solidFill>
                  <a:srgbClr val="FFBF1F"/>
                </a:solidFill>
                <a:ln w="25400" cap="rnd">
                  <a:solidFill>
                    <a:srgbClr val="000000"/>
                  </a:solid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en-US" sz="2000" b="1" i="0" u="none" strike="noStrike" kern="0" cap="none" spc="0" normalizeH="0" baseline="0" noProof="0" dirty="0">
                    <a:ln>
                      <a:noFill/>
                    </a:ln>
                    <a:solidFill>
                      <a:prstClr val="white"/>
                    </a:solidFill>
                    <a:effectLst/>
                    <a:uLnTx/>
                    <a:uFillTx/>
                    <a:latin typeface="Arial" panose="020B0604020202020204" pitchFamily="34" charset="0"/>
                  </a:endParaRPr>
                </a:p>
              </p:txBody>
            </p:sp>
            <p:sp>
              <p:nvSpPr>
                <p:cNvPr id="21" name="Freeform 6"/>
                <p:cNvSpPr>
                  <a:spLocks/>
                </p:cNvSpPr>
                <p:nvPr/>
              </p:nvSpPr>
              <p:spPr bwMode="auto">
                <a:xfrm>
                  <a:off x="2316" y="927"/>
                  <a:ext cx="766" cy="591"/>
                </a:xfrm>
                <a:custGeom>
                  <a:avLst/>
                  <a:gdLst>
                    <a:gd name="T0" fmla="*/ 0 w 766"/>
                    <a:gd name="T1" fmla="*/ 590 h 591"/>
                    <a:gd name="T2" fmla="*/ 765 w 766"/>
                    <a:gd name="T3" fmla="*/ 590 h 591"/>
                    <a:gd name="T4" fmla="*/ 382 w 766"/>
                    <a:gd name="T5" fmla="*/ 0 h 591"/>
                    <a:gd name="T6" fmla="*/ 0 w 766"/>
                    <a:gd name="T7" fmla="*/ 590 h 591"/>
                    <a:gd name="T8" fmla="*/ 0 60000 65536"/>
                    <a:gd name="T9" fmla="*/ 0 60000 65536"/>
                    <a:gd name="T10" fmla="*/ 0 60000 65536"/>
                    <a:gd name="T11" fmla="*/ 0 60000 65536"/>
                    <a:gd name="T12" fmla="*/ 0 w 766"/>
                    <a:gd name="T13" fmla="*/ 0 h 591"/>
                    <a:gd name="T14" fmla="*/ 766 w 766"/>
                    <a:gd name="T15" fmla="*/ 591 h 591"/>
                  </a:gdLst>
                  <a:ahLst/>
                  <a:cxnLst>
                    <a:cxn ang="T8">
                      <a:pos x="T0" y="T1"/>
                    </a:cxn>
                    <a:cxn ang="T9">
                      <a:pos x="T2" y="T3"/>
                    </a:cxn>
                    <a:cxn ang="T10">
                      <a:pos x="T4" y="T5"/>
                    </a:cxn>
                    <a:cxn ang="T11">
                      <a:pos x="T6" y="T7"/>
                    </a:cxn>
                  </a:cxnLst>
                  <a:rect l="T12" t="T13" r="T14" b="T15"/>
                  <a:pathLst>
                    <a:path w="766" h="591">
                      <a:moveTo>
                        <a:pt x="0" y="590"/>
                      </a:moveTo>
                      <a:lnTo>
                        <a:pt x="765" y="590"/>
                      </a:lnTo>
                      <a:lnTo>
                        <a:pt x="382" y="0"/>
                      </a:lnTo>
                      <a:lnTo>
                        <a:pt x="0" y="590"/>
                      </a:lnTo>
                    </a:path>
                  </a:pathLst>
                </a:custGeom>
                <a:solidFill>
                  <a:srgbClr val="FF9F00"/>
                </a:solidFill>
                <a:ln w="25400" cap="rnd">
                  <a:solidFill>
                    <a:srgbClr val="000000"/>
                  </a:solid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en-US" sz="2000" b="1" i="0" u="none" strike="noStrike" kern="0" cap="none" spc="0" normalizeH="0" baseline="0" noProof="0" dirty="0">
                    <a:ln>
                      <a:noFill/>
                    </a:ln>
                    <a:solidFill>
                      <a:prstClr val="white"/>
                    </a:solidFill>
                    <a:effectLst/>
                    <a:uLnTx/>
                    <a:uFillTx/>
                    <a:latin typeface="Arial" panose="020B0604020202020204" pitchFamily="34" charset="0"/>
                  </a:endParaRPr>
                </a:p>
              </p:txBody>
            </p:sp>
          </p:grpSp>
          <p:sp>
            <p:nvSpPr>
              <p:cNvPr id="19" name="Rectangle 18"/>
              <p:cNvSpPr>
                <a:spLocks noChangeArrowheads="1"/>
              </p:cNvSpPr>
              <p:nvPr/>
            </p:nvSpPr>
            <p:spPr bwMode="auto">
              <a:xfrm>
                <a:off x="1482" y="1901"/>
                <a:ext cx="2448" cy="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ct val="50000"/>
                  </a:spcBef>
                  <a:spcAft>
                    <a:spcPts val="0"/>
                  </a:spcAft>
                  <a:buClrTx/>
                  <a:buSzTx/>
                  <a:buFontTx/>
                  <a:buNone/>
                  <a:tabLst/>
                  <a:defRPr/>
                </a:pPr>
                <a:r>
                  <a:rPr kumimoji="0" lang="en-US" altLang="en-US" sz="1400" b="1" i="0" u="none" strike="noStrike" kern="0" cap="none" spc="0" normalizeH="0" baseline="0" noProof="0" dirty="0">
                    <a:ln>
                      <a:noFill/>
                    </a:ln>
                    <a:solidFill>
                      <a:schemeClr val="accent5">
                        <a:lumMod val="50000"/>
                      </a:schemeClr>
                    </a:solidFill>
                    <a:effectLst/>
                    <a:uLnTx/>
                    <a:uFillTx/>
                    <a:latin typeface="Arial" panose="020B0604020202020204" pitchFamily="34" charset="0"/>
                  </a:rPr>
                  <a:t>Self-</a:t>
                </a:r>
                <a:r>
                  <a:rPr kumimoji="0" lang="en-US" altLang="en-US" sz="1600" b="1" i="0" u="none" strike="noStrike" kern="0" cap="none" spc="0" normalizeH="0" baseline="0" noProof="0" dirty="0">
                    <a:ln>
                      <a:noFill/>
                    </a:ln>
                    <a:solidFill>
                      <a:schemeClr val="accent5">
                        <a:lumMod val="50000"/>
                      </a:schemeClr>
                    </a:solidFill>
                    <a:effectLst/>
                    <a:uLnTx/>
                    <a:uFillTx/>
                    <a:latin typeface="Arial" panose="020B0604020202020204" pitchFamily="34" charset="0"/>
                  </a:rPr>
                  <a:t/>
                </a:r>
                <a:br>
                  <a:rPr kumimoji="0" lang="en-US" altLang="en-US" sz="1600" b="1" i="0" u="none" strike="noStrike" kern="0" cap="none" spc="0" normalizeH="0" baseline="0" noProof="0" dirty="0">
                    <a:ln>
                      <a:noFill/>
                    </a:ln>
                    <a:solidFill>
                      <a:schemeClr val="accent5">
                        <a:lumMod val="50000"/>
                      </a:schemeClr>
                    </a:solidFill>
                    <a:effectLst/>
                    <a:uLnTx/>
                    <a:uFillTx/>
                    <a:latin typeface="Arial" panose="020B0604020202020204" pitchFamily="34" charset="0"/>
                  </a:rPr>
                </a:br>
                <a:r>
                  <a:rPr kumimoji="0" lang="en-US" altLang="en-US" sz="1400" b="1" i="0" u="none" strike="noStrike" kern="0" cap="none" spc="0" normalizeH="0" baseline="0" noProof="0" dirty="0">
                    <a:ln>
                      <a:noFill/>
                    </a:ln>
                    <a:solidFill>
                      <a:schemeClr val="accent5">
                        <a:lumMod val="50000"/>
                      </a:schemeClr>
                    </a:solidFill>
                    <a:effectLst/>
                    <a:uLnTx/>
                    <a:uFillTx/>
                    <a:latin typeface="Arial" panose="020B0604020202020204" pitchFamily="34" charset="0"/>
                  </a:rPr>
                  <a:t>Actualization</a:t>
                </a:r>
                <a:endParaRPr kumimoji="0" lang="en-US" altLang="en-US" sz="1600" b="1" i="0" u="none" strike="noStrike" kern="0" cap="none" spc="0" normalizeH="0" baseline="0" noProof="0" dirty="0">
                  <a:ln>
                    <a:noFill/>
                  </a:ln>
                  <a:solidFill>
                    <a:schemeClr val="accent5">
                      <a:lumMod val="50000"/>
                    </a:schemeClr>
                  </a:solidFill>
                  <a:effectLst/>
                  <a:uLnTx/>
                  <a:uFillTx/>
                  <a:latin typeface="Arial" panose="020B0604020202020204" pitchFamily="34" charset="0"/>
                </a:endParaRPr>
              </a:p>
            </p:txBody>
          </p:sp>
        </p:grpSp>
      </p:grpSp>
    </p:spTree>
    <p:extLst>
      <p:ext uri="{BB962C8B-B14F-4D97-AF65-F5344CB8AC3E}">
        <p14:creationId xmlns:p14="http://schemas.microsoft.com/office/powerpoint/2010/main" val="1330974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5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25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250"/>
                                        <p:tgtEl>
                                          <p:spTgt spid="3">
                                            <p:txEl>
                                              <p:pRg st="2" end="2"/>
                                            </p:txEl>
                                          </p:spTgt>
                                        </p:tgtEl>
                                      </p:cBhvr>
                                    </p:animEffect>
                                  </p:childTnLst>
                                </p:cTn>
                              </p:par>
                            </p:childTnLst>
                          </p:cTn>
                        </p:par>
                        <p:par>
                          <p:cTn id="18" fill="hold">
                            <p:stCondLst>
                              <p:cond delay="250"/>
                            </p:stCondLst>
                            <p:childTnLst>
                              <p:par>
                                <p:cTn id="19" presetID="10" presetClass="entr" presetSubtype="0" fill="hold" nodeType="afterEffect">
                                  <p:stCondLst>
                                    <p:cond delay="50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250"/>
                                        <p:tgtEl>
                                          <p:spTgt spid="3">
                                            <p:txEl>
                                              <p:pRg st="3" end="3"/>
                                            </p:txEl>
                                          </p:spTgt>
                                        </p:tgtEl>
                                      </p:cBhvr>
                                    </p:animEffect>
                                  </p:childTnLst>
                                </p:cTn>
                              </p:par>
                            </p:childTnLst>
                          </p:cTn>
                        </p:par>
                        <p:par>
                          <p:cTn id="22" fill="hold">
                            <p:stCondLst>
                              <p:cond delay="1000"/>
                            </p:stCondLst>
                            <p:childTnLst>
                              <p:par>
                                <p:cTn id="23" presetID="10" presetClass="entr" presetSubtype="0" fill="hold" nodeType="afterEffect">
                                  <p:stCondLst>
                                    <p:cond delay="50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fade">
                                      <p:cBhvr>
                                        <p:cTn id="25" dur="250"/>
                                        <p:tgtEl>
                                          <p:spTgt spid="3">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
                                            <p:txEl>
                                              <p:pRg st="5" end="5"/>
                                            </p:txEl>
                                          </p:spTgt>
                                        </p:tgtEl>
                                        <p:attrNameLst>
                                          <p:attrName>style.visibility</p:attrName>
                                        </p:attrNameLst>
                                      </p:cBhvr>
                                      <p:to>
                                        <p:strVal val="visible"/>
                                      </p:to>
                                    </p:set>
                                    <p:animEffect transition="in" filter="fade">
                                      <p:cBhvr>
                                        <p:cTn id="30" dur="25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2979" y="274638"/>
            <a:ext cx="11574379" cy="1096962"/>
          </a:xfrm>
        </p:spPr>
        <p:txBody>
          <a:bodyPr>
            <a:noAutofit/>
          </a:bodyPr>
          <a:lstStyle/>
          <a:p>
            <a:r>
              <a:rPr lang="en-US" sz="3400" dirty="0"/>
              <a:t>Incidence and Risk Factors for Sexual Orientation-Related Physical Assault among YMSM</a:t>
            </a:r>
          </a:p>
        </p:txBody>
      </p:sp>
      <p:sp>
        <p:nvSpPr>
          <p:cNvPr id="3" name="Content Placeholder 2"/>
          <p:cNvSpPr>
            <a:spLocks noGrp="1"/>
          </p:cNvSpPr>
          <p:nvPr>
            <p:ph idx="1"/>
          </p:nvPr>
        </p:nvSpPr>
        <p:spPr>
          <a:xfrm>
            <a:off x="445168" y="1943025"/>
            <a:ext cx="11512849" cy="4193082"/>
          </a:xfrm>
        </p:spPr>
        <p:txBody>
          <a:bodyPr>
            <a:normAutofit fontScale="85000" lnSpcReduction="10000"/>
          </a:bodyPr>
          <a:lstStyle/>
          <a:p>
            <a:r>
              <a:rPr lang="en-US" dirty="0"/>
              <a:t>16% of YMSM reported ever experiencing assault related to actual or perceived sexual orientation</a:t>
            </a:r>
          </a:p>
          <a:p>
            <a:r>
              <a:rPr lang="en-US" dirty="0"/>
              <a:t>Incidence was 2.3 per 100 person-years</a:t>
            </a:r>
          </a:p>
          <a:p>
            <a:r>
              <a:rPr lang="en-US" dirty="0"/>
              <a:t>Cumulative incidence (at 6-year follow-up) was 10.8 per 100 person-years</a:t>
            </a:r>
          </a:p>
          <a:p>
            <a:r>
              <a:rPr lang="en-US" dirty="0"/>
              <a:t>Increased risk was observed among MSM 23 years or younger and those who previously experienced assault.</a:t>
            </a:r>
          </a:p>
          <a:p>
            <a:r>
              <a:rPr lang="en-US" dirty="0"/>
              <a:t>The majority of LGBT youth of color have experienced victimization in school</a:t>
            </a:r>
          </a:p>
          <a:p>
            <a:pPr lvl="1"/>
            <a:r>
              <a:rPr lang="en-US" dirty="0"/>
              <a:t>50% reported being victimized because of both race and sexual identity</a:t>
            </a:r>
          </a:p>
          <a:p>
            <a:pPr lvl="1"/>
            <a:r>
              <a:rPr lang="en-US" dirty="0"/>
              <a:t>More than one-third had experienced physical violence because of their orientation</a:t>
            </a:r>
          </a:p>
          <a:p>
            <a:endParaRPr lang="en-US" dirty="0"/>
          </a:p>
        </p:txBody>
      </p:sp>
      <p:sp>
        <p:nvSpPr>
          <p:cNvPr id="4" name="TextBox 3"/>
          <p:cNvSpPr txBox="1"/>
          <p:nvPr/>
        </p:nvSpPr>
        <p:spPr>
          <a:xfrm>
            <a:off x="3033485" y="6564737"/>
            <a:ext cx="5715000" cy="307777"/>
          </a:xfrm>
          <a:prstGeom prst="rect">
            <a:avLst/>
          </a:prstGeom>
          <a:noFill/>
        </p:spPr>
        <p:txBody>
          <a:bodyPr wrap="square" rtlCol="0">
            <a:spAutoFit/>
          </a:bodyPr>
          <a:lstStyle/>
          <a:p>
            <a:r>
              <a:rPr lang="en-US" sz="1400" dirty="0"/>
              <a:t>SOURCE: </a:t>
            </a:r>
            <a:r>
              <a:rPr lang="en-US" sz="1400" dirty="0" err="1"/>
              <a:t>Lampinen</a:t>
            </a:r>
            <a:r>
              <a:rPr lang="en-US" sz="1400" dirty="0"/>
              <a:t> et al., 2008.</a:t>
            </a:r>
          </a:p>
        </p:txBody>
      </p:sp>
    </p:spTree>
    <p:extLst>
      <p:ext uri="{BB962C8B-B14F-4D97-AF65-F5344CB8AC3E}">
        <p14:creationId xmlns:p14="http://schemas.microsoft.com/office/powerpoint/2010/main" val="265306966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Domestic Violence and Assault</a:t>
            </a:r>
          </a:p>
        </p:txBody>
      </p:sp>
      <p:sp>
        <p:nvSpPr>
          <p:cNvPr id="3" name="Content Placeholder 2"/>
          <p:cNvSpPr>
            <a:spLocks noGrp="1"/>
          </p:cNvSpPr>
          <p:nvPr>
            <p:ph idx="1"/>
          </p:nvPr>
        </p:nvSpPr>
        <p:spPr>
          <a:xfrm>
            <a:off x="288758" y="1678329"/>
            <a:ext cx="11706726" cy="4120587"/>
          </a:xfrm>
        </p:spPr>
        <p:txBody>
          <a:bodyPr>
            <a:normAutofit/>
          </a:bodyPr>
          <a:lstStyle/>
          <a:p>
            <a:pPr>
              <a:spcAft>
                <a:spcPts val="1200"/>
              </a:spcAft>
            </a:pPr>
            <a:r>
              <a:rPr lang="en-US" sz="2800" dirty="0"/>
              <a:t>MSM who are </a:t>
            </a:r>
            <a:r>
              <a:rPr lang="en-US" sz="2800" b="1" i="1" dirty="0"/>
              <a:t>victims of intimate partner violence (IPV) </a:t>
            </a:r>
            <a:r>
              <a:rPr lang="en-US" sz="2800" dirty="0"/>
              <a:t>are more likely to:</a:t>
            </a:r>
          </a:p>
          <a:p>
            <a:pPr lvl="3"/>
            <a:r>
              <a:rPr lang="en-US" sz="2800" dirty="0"/>
              <a:t>Engage in substance use</a:t>
            </a:r>
          </a:p>
          <a:p>
            <a:pPr lvl="3"/>
            <a:r>
              <a:rPr lang="en-US" sz="2800" dirty="0"/>
              <a:t>Suffer from depressive symptoms</a:t>
            </a:r>
          </a:p>
          <a:p>
            <a:pPr lvl="3"/>
            <a:r>
              <a:rPr lang="en-US" sz="2800" dirty="0"/>
              <a:t>Be HIV positive</a:t>
            </a:r>
          </a:p>
          <a:p>
            <a:pPr lvl="3">
              <a:spcAft>
                <a:spcPts val="1200"/>
              </a:spcAft>
            </a:pPr>
            <a:r>
              <a:rPr lang="en-US" sz="2800" dirty="0"/>
              <a:t>Engage in unprotected anal sex</a:t>
            </a:r>
          </a:p>
          <a:p>
            <a:r>
              <a:rPr lang="en-US" sz="2800" dirty="0"/>
              <a:t>MSM who </a:t>
            </a:r>
            <a:r>
              <a:rPr lang="en-US" sz="2800" b="1" i="1" dirty="0"/>
              <a:t>perpetrate IPV </a:t>
            </a:r>
            <a:r>
              <a:rPr lang="en-US" sz="2800" dirty="0"/>
              <a:t>are more likely to engage in substance use</a:t>
            </a:r>
          </a:p>
          <a:p>
            <a:endParaRPr lang="en-US" dirty="0"/>
          </a:p>
          <a:p>
            <a:endParaRPr lang="en-US" dirty="0"/>
          </a:p>
        </p:txBody>
      </p:sp>
      <p:sp>
        <p:nvSpPr>
          <p:cNvPr id="4" name="TextBox 3"/>
          <p:cNvSpPr txBox="1"/>
          <p:nvPr/>
        </p:nvSpPr>
        <p:spPr>
          <a:xfrm>
            <a:off x="2917371" y="6550223"/>
            <a:ext cx="5715000" cy="307777"/>
          </a:xfrm>
          <a:prstGeom prst="rect">
            <a:avLst/>
          </a:prstGeom>
          <a:noFill/>
        </p:spPr>
        <p:txBody>
          <a:bodyPr wrap="square" rtlCol="0">
            <a:spAutoFit/>
          </a:bodyPr>
          <a:lstStyle/>
          <a:p>
            <a:r>
              <a:rPr lang="en-US" sz="1400" dirty="0"/>
              <a:t>SOURCE: </a:t>
            </a:r>
            <a:r>
              <a:rPr lang="en-US" sz="1400" dirty="0" err="1"/>
              <a:t>Buller</a:t>
            </a:r>
            <a:r>
              <a:rPr lang="en-US" sz="1400" dirty="0"/>
              <a:t> et al., 2014.</a:t>
            </a:r>
          </a:p>
        </p:txBody>
      </p:sp>
    </p:spTree>
    <p:extLst>
      <p:ext uri="{BB962C8B-B14F-4D97-AF65-F5344CB8AC3E}">
        <p14:creationId xmlns:p14="http://schemas.microsoft.com/office/powerpoint/2010/main" val="396124574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09479" y="3592506"/>
            <a:ext cx="10110708" cy="1678329"/>
          </a:xfrm>
        </p:spPr>
        <p:txBody>
          <a:bodyPr>
            <a:normAutofit fontScale="90000"/>
          </a:bodyPr>
          <a:lstStyle/>
          <a:p>
            <a:r>
              <a:rPr lang="en-US" dirty="0"/>
              <a:t>Best Practices for Working Effectively with Culturally Diverse Clients</a:t>
            </a:r>
            <a:endParaRPr lang="en-US" b="1" dirty="0"/>
          </a:p>
        </p:txBody>
      </p:sp>
      <p:sp>
        <p:nvSpPr>
          <p:cNvPr id="3" name="Subtitle 4"/>
          <p:cNvSpPr>
            <a:spLocks noGrp="1"/>
          </p:cNvSpPr>
          <p:nvPr>
            <p:ph type="subTitle" idx="1"/>
          </p:nvPr>
        </p:nvSpPr>
        <p:spPr>
          <a:xfrm>
            <a:off x="1858805" y="2144134"/>
            <a:ext cx="8508308" cy="839697"/>
          </a:xfrm>
        </p:spPr>
        <p:txBody>
          <a:bodyPr>
            <a:noAutofit/>
          </a:bodyPr>
          <a:lstStyle/>
          <a:p>
            <a:r>
              <a:rPr lang="en-US" sz="6000" b="1" dirty="0">
                <a:solidFill>
                  <a:srgbClr val="00467F"/>
                </a:solidFill>
                <a:latin typeface="Segoe Print" panose="02000600000000000000" pitchFamily="2" charset="0"/>
                <a:ea typeface="+mj-ea"/>
                <a:cs typeface="MV Boli" panose="02000500030200090000" pitchFamily="2" charset="0"/>
              </a:rPr>
              <a:t>MODULE</a:t>
            </a:r>
            <a:r>
              <a:rPr lang="en-US" sz="6000" dirty="0"/>
              <a:t> </a:t>
            </a:r>
            <a:r>
              <a:rPr lang="en-US" sz="6000" b="1" dirty="0">
                <a:solidFill>
                  <a:srgbClr val="00467F"/>
                </a:solidFill>
                <a:latin typeface="Segoe Print" panose="02000600000000000000" pitchFamily="2" charset="0"/>
                <a:ea typeface="+mj-ea"/>
                <a:cs typeface="MV Boli" panose="02000500030200090000" pitchFamily="2" charset="0"/>
              </a:rPr>
              <a:t>3</a:t>
            </a:r>
          </a:p>
        </p:txBody>
      </p:sp>
      <p:sp>
        <p:nvSpPr>
          <p:cNvPr id="4" name="Slide Number Placeholder 3"/>
          <p:cNvSpPr txBox="1">
            <a:spLocks/>
          </p:cNvSpPr>
          <p:nvPr/>
        </p:nvSpPr>
        <p:spPr>
          <a:xfrm>
            <a:off x="8890001" y="6508753"/>
            <a:ext cx="284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D1119996-BF18-4DBE-A1C0-00A82C436D85}" type="slidenum">
              <a:rPr lang="en-US" smtClean="0"/>
              <a:pPr algn="r"/>
              <a:t>79</a:t>
            </a:fld>
            <a:endParaRPr lang="en-US" dirty="0"/>
          </a:p>
        </p:txBody>
      </p:sp>
    </p:spTree>
    <p:extLst>
      <p:ext uri="{BB962C8B-B14F-4D97-AF65-F5344CB8AC3E}">
        <p14:creationId xmlns:p14="http://schemas.microsoft.com/office/powerpoint/2010/main" val="16927173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Housekeeping</a:t>
            </a:r>
          </a:p>
        </p:txBody>
      </p:sp>
      <p:sp>
        <p:nvSpPr>
          <p:cNvPr id="3" name="Content Placeholder 2"/>
          <p:cNvSpPr>
            <a:spLocks noGrp="1"/>
          </p:cNvSpPr>
          <p:nvPr>
            <p:ph idx="1"/>
          </p:nvPr>
        </p:nvSpPr>
        <p:spPr/>
        <p:txBody>
          <a:bodyPr/>
          <a:lstStyle/>
          <a:p>
            <a:r>
              <a:rPr lang="en-US" dirty="0"/>
              <a:t>Complete necessary paperwork (sign in and out, evaluations)</a:t>
            </a:r>
          </a:p>
          <a:p>
            <a:r>
              <a:rPr lang="en-US" dirty="0"/>
              <a:t>Manage your electronics – silence phones, calls outside</a:t>
            </a:r>
          </a:p>
          <a:p>
            <a:r>
              <a:rPr lang="en-US" dirty="0"/>
              <a:t>Location of bathrooms</a:t>
            </a:r>
          </a:p>
          <a:p>
            <a:r>
              <a:rPr lang="en-US" dirty="0"/>
              <a:t>Options for lunch </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88284" y="2849289"/>
            <a:ext cx="4602480" cy="3834384"/>
          </a:xfrm>
          <a:prstGeom prst="rect">
            <a:avLst/>
          </a:prstGeom>
        </p:spPr>
      </p:pic>
    </p:spTree>
    <p:extLst>
      <p:ext uri="{BB962C8B-B14F-4D97-AF65-F5344CB8AC3E}">
        <p14:creationId xmlns:p14="http://schemas.microsoft.com/office/powerpoint/2010/main" val="5522294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Goal of Module</a:t>
            </a:r>
          </a:p>
        </p:txBody>
      </p:sp>
      <p:sp>
        <p:nvSpPr>
          <p:cNvPr id="3" name="Content Placeholder 2"/>
          <p:cNvSpPr>
            <a:spLocks noGrp="1"/>
          </p:cNvSpPr>
          <p:nvPr>
            <p:ph idx="1"/>
          </p:nvPr>
        </p:nvSpPr>
        <p:spPr/>
        <p:txBody>
          <a:bodyPr>
            <a:normAutofit/>
          </a:bodyPr>
          <a:lstStyle/>
          <a:p>
            <a:pPr lvl="0"/>
            <a:r>
              <a:rPr lang="en-US" sz="3600" dirty="0"/>
              <a:t>To define cultural competence, humility, proficiency and identify &amp; incorporate practices that engage and retain YMSM in care</a:t>
            </a:r>
          </a:p>
          <a:p>
            <a:pPr lvl="0"/>
            <a:r>
              <a:rPr lang="en-US" sz="3600" dirty="0"/>
              <a:t>To identify at least 2 strategies for culturally effective interactions and at least one practice behavior that will be used after the training</a:t>
            </a:r>
          </a:p>
        </p:txBody>
      </p:sp>
    </p:spTree>
    <p:extLst>
      <p:ext uri="{BB962C8B-B14F-4D97-AF65-F5344CB8AC3E}">
        <p14:creationId xmlns:p14="http://schemas.microsoft.com/office/powerpoint/2010/main" val="179065368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8000" dirty="0"/>
              <a:t>Key Concept</a:t>
            </a:r>
          </a:p>
        </p:txBody>
      </p:sp>
      <p:sp>
        <p:nvSpPr>
          <p:cNvPr id="3" name="Content Placeholder 2"/>
          <p:cNvSpPr>
            <a:spLocks noGrp="1"/>
          </p:cNvSpPr>
          <p:nvPr>
            <p:ph idx="1"/>
          </p:nvPr>
        </p:nvSpPr>
        <p:spPr>
          <a:xfrm>
            <a:off x="658385" y="2279908"/>
            <a:ext cx="11227443" cy="3531345"/>
          </a:xfrm>
        </p:spPr>
        <p:txBody>
          <a:bodyPr>
            <a:normAutofit/>
          </a:bodyPr>
          <a:lstStyle/>
          <a:p>
            <a:pPr marL="0" indent="0" algn="ctr">
              <a:buNone/>
            </a:pPr>
            <a:r>
              <a:rPr lang="en-US" sz="8800" dirty="0"/>
              <a:t>Meet your clients where they are at!!!! </a:t>
            </a:r>
          </a:p>
          <a:p>
            <a:endParaRPr lang="en-US" dirty="0"/>
          </a:p>
          <a:p>
            <a:endParaRPr lang="en-US" dirty="0"/>
          </a:p>
        </p:txBody>
      </p:sp>
    </p:spTree>
    <p:extLst>
      <p:ext uri="{BB962C8B-B14F-4D97-AF65-F5344CB8AC3E}">
        <p14:creationId xmlns:p14="http://schemas.microsoft.com/office/powerpoint/2010/main" val="427890921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91930" y="395979"/>
            <a:ext cx="4166936" cy="1143000"/>
          </a:xfrm>
        </p:spPr>
        <p:txBody>
          <a:bodyPr>
            <a:normAutofit/>
          </a:bodyPr>
          <a:lstStyle/>
          <a:p>
            <a:r>
              <a:rPr lang="en-US" sz="6600" b="1" dirty="0"/>
              <a:t>What Is</a:t>
            </a:r>
          </a:p>
        </p:txBody>
      </p:sp>
      <p:sp>
        <p:nvSpPr>
          <p:cNvPr id="3" name="Content Placeholder 2"/>
          <p:cNvSpPr>
            <a:spLocks noGrp="1"/>
          </p:cNvSpPr>
          <p:nvPr>
            <p:ph idx="4294967295"/>
          </p:nvPr>
        </p:nvSpPr>
        <p:spPr>
          <a:xfrm>
            <a:off x="541421" y="1653925"/>
            <a:ext cx="11478126" cy="4121150"/>
          </a:xfrm>
        </p:spPr>
        <p:txBody>
          <a:bodyPr/>
          <a:lstStyle/>
          <a:p>
            <a:pPr marL="0" indent="0">
              <a:buNone/>
            </a:pPr>
            <a:endParaRPr lang="en-US" dirty="0">
              <a:latin typeface="Arial"/>
              <a:cs typeface="Arial"/>
            </a:endParaRPr>
          </a:p>
          <a:p>
            <a:pPr marL="0" indent="0">
              <a:buNone/>
            </a:pPr>
            <a:r>
              <a:rPr lang="en-US" dirty="0">
                <a:latin typeface="Arial"/>
                <a:cs typeface="Arial"/>
              </a:rPr>
              <a:t>…an integrated pattern of human behavior that includes thoughts, communications, languages, practices, beliefs, values, customs, courtesies, rituals, roles, relationships, manners of interacting, and expected behaviors of a racial, ethnic, religious or social group.</a:t>
            </a:r>
          </a:p>
          <a:p>
            <a:endParaRPr lang="en-US" dirty="0"/>
          </a:p>
        </p:txBody>
      </p:sp>
      <p:sp>
        <p:nvSpPr>
          <p:cNvPr id="6" name="Rectangle 5"/>
          <p:cNvSpPr/>
          <p:nvPr/>
        </p:nvSpPr>
        <p:spPr>
          <a:xfrm>
            <a:off x="1986416" y="6017796"/>
            <a:ext cx="8305800" cy="338554"/>
          </a:xfrm>
          <a:prstGeom prst="rect">
            <a:avLst/>
          </a:prstGeom>
        </p:spPr>
        <p:txBody>
          <a:bodyPr wrap="square">
            <a:spAutoFit/>
          </a:bodyPr>
          <a:lstStyle/>
          <a:p>
            <a:pPr algn="ctr"/>
            <a:r>
              <a:rPr lang="en-US" sz="1600" dirty="0">
                <a:latin typeface="Arial"/>
                <a:cs typeface="Arial"/>
              </a:rPr>
              <a:t>National Center on Cultural Competence, </a:t>
            </a:r>
            <a:r>
              <a:rPr lang="en-US" sz="1600" dirty="0">
                <a:latin typeface="Arial"/>
                <a:cs typeface="Arial"/>
                <a:hlinkClick r:id="rId3"/>
              </a:rPr>
              <a:t>http://www.nccccurricula.info/glossary.html</a:t>
            </a:r>
            <a:r>
              <a:rPr lang="en-US" sz="1600" dirty="0">
                <a:latin typeface="Arial"/>
                <a:cs typeface="Arial"/>
              </a:rPr>
              <a:t> </a:t>
            </a:r>
          </a:p>
        </p:txBody>
      </p:sp>
      <p:pic>
        <p:nvPicPr>
          <p:cNvPr id="5" name="Picture 4"/>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460643" y="-68093"/>
            <a:ext cx="5006316" cy="2233922"/>
          </a:xfrm>
          <a:prstGeom prst="rect">
            <a:avLst/>
          </a:prstGeom>
        </p:spPr>
      </p:pic>
    </p:spTree>
    <p:extLst>
      <p:ext uri="{BB962C8B-B14F-4D97-AF65-F5344CB8AC3E}">
        <p14:creationId xmlns:p14="http://schemas.microsoft.com/office/powerpoint/2010/main" val="349222326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Dynamics of Culture</a:t>
            </a:r>
          </a:p>
        </p:txBody>
      </p:sp>
      <p:sp>
        <p:nvSpPr>
          <p:cNvPr id="4" name="Slide Number Placeholder 3"/>
          <p:cNvSpPr>
            <a:spLocks noGrp="1"/>
          </p:cNvSpPr>
          <p:nvPr>
            <p:ph type="sldNum" sz="quarter" idx="12"/>
          </p:nvPr>
        </p:nvSpPr>
        <p:spPr/>
        <p:txBody>
          <a:bodyPr/>
          <a:lstStyle/>
          <a:p>
            <a:fld id="{18D49ED7-76EA-4974-B69A-531F3D2AAA1A}" type="slidenum">
              <a:rPr lang="en-US" smtClean="0"/>
              <a:pPr/>
              <a:t>83</a:t>
            </a:fld>
            <a:endParaRPr lang="en-US"/>
          </a:p>
        </p:txBody>
      </p:sp>
      <p:graphicFrame>
        <p:nvGraphicFramePr>
          <p:cNvPr id="1026" name="Object 2"/>
          <p:cNvGraphicFramePr>
            <a:graphicFrameLocks noChangeAspect="1"/>
          </p:cNvGraphicFramePr>
          <p:nvPr>
            <p:extLst/>
          </p:nvPr>
        </p:nvGraphicFramePr>
        <p:xfrm>
          <a:off x="866274" y="228599"/>
          <a:ext cx="10672010" cy="6424863"/>
        </p:xfrm>
        <a:graphic>
          <a:graphicData uri="http://schemas.openxmlformats.org/presentationml/2006/ole">
            <mc:AlternateContent xmlns:mc="http://schemas.openxmlformats.org/markup-compatibility/2006">
              <mc:Choice xmlns:v="urn:schemas-microsoft-com:vml" Requires="v">
                <p:oleObj spid="_x0000_s3154" name="Document" r:id="rId4" imgW="5942845" imgH="5432443" progId="Word.Document.12">
                  <p:embed/>
                </p:oleObj>
              </mc:Choice>
              <mc:Fallback>
                <p:oleObj name="Document" r:id="rId4" imgW="5942845" imgH="5432443" progId="Word.Document.12">
                  <p:embed/>
                  <p:pic>
                    <p:nvPicPr>
                      <p:cNvPr id="1026" name="Object 2"/>
                      <p:cNvPicPr>
                        <a:picLocks noChangeAspect="1" noChangeArrowheads="1"/>
                      </p:cNvPicPr>
                      <p:nvPr/>
                    </p:nvPicPr>
                    <p:blipFill>
                      <a:blip r:embed="rId5"/>
                      <a:srcRect/>
                      <a:stretch>
                        <a:fillRect/>
                      </a:stretch>
                    </p:blipFill>
                    <p:spPr bwMode="auto">
                      <a:xfrm>
                        <a:off x="866274" y="228599"/>
                        <a:ext cx="10672010" cy="64248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 name="Oval 5"/>
          <p:cNvSpPr>
            <a:spLocks noChangeArrowheads="1"/>
          </p:cNvSpPr>
          <p:nvPr/>
        </p:nvSpPr>
        <p:spPr bwMode="auto">
          <a:xfrm>
            <a:off x="3754877" y="3881336"/>
            <a:ext cx="4280170" cy="1498500"/>
          </a:xfrm>
          <a:prstGeom prst="ellipse">
            <a:avLst/>
          </a:prstGeom>
          <a:gradFill rotWithShape="1">
            <a:gsLst>
              <a:gs pos="0">
                <a:srgbClr val="1F497D"/>
              </a:gs>
              <a:gs pos="50000">
                <a:srgbClr val="1F497D"/>
              </a:gs>
              <a:gs pos="100000">
                <a:srgbClr val="1F497D"/>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 name="Text Box 3"/>
          <p:cNvSpPr txBox="1">
            <a:spLocks noChangeArrowheads="1"/>
          </p:cNvSpPr>
          <p:nvPr/>
        </p:nvSpPr>
        <p:spPr bwMode="auto">
          <a:xfrm>
            <a:off x="4448112" y="4156469"/>
            <a:ext cx="2887860" cy="992108"/>
          </a:xfrm>
          <a:prstGeom prst="rect">
            <a:avLst/>
          </a:prstGeom>
          <a:gradFill rotWithShape="1">
            <a:gsLst>
              <a:gs pos="0">
                <a:srgbClr val="1F497D"/>
              </a:gs>
              <a:gs pos="50000">
                <a:srgbClr val="1F497D"/>
              </a:gs>
              <a:gs pos="100000">
                <a:srgbClr val="1F497D"/>
              </a:gs>
            </a:gsLst>
            <a:lin ang="5400000" scaled="1"/>
          </a:gradFill>
          <a:ln w="0">
            <a:solidFill>
              <a:srgbClr val="1F497D"/>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ts val="800"/>
              </a:spcAft>
              <a:buClrTx/>
              <a:buSzTx/>
              <a:buFontTx/>
              <a:buNone/>
              <a:tabLst/>
            </a:pPr>
            <a:r>
              <a:rPr kumimoji="0" lang="en-US" altLang="en-US" sz="2800" b="0" i="0" u="none" strike="noStrike" cap="none" normalizeH="0" baseline="0" dirty="0">
                <a:ln>
                  <a:noFill/>
                </a:ln>
                <a:solidFill>
                  <a:srgbClr val="FFFFFF"/>
                </a:solidFill>
                <a:effectLst/>
                <a:latin typeface="Garamond" panose="02020404030301010803" pitchFamily="18" charset="0"/>
              </a:rPr>
              <a:t>Dynamics </a:t>
            </a:r>
          </a:p>
          <a:p>
            <a:pPr marL="0" marR="0" lvl="0" indent="0" algn="ctr" defTabSz="914400" rtl="0" eaLnBrk="0" fontAlgn="base" latinLnBrk="0" hangingPunct="0">
              <a:lnSpc>
                <a:spcPct val="100000"/>
              </a:lnSpc>
              <a:spcBef>
                <a:spcPct val="0"/>
              </a:spcBef>
              <a:spcAft>
                <a:spcPts val="800"/>
              </a:spcAft>
              <a:buClrTx/>
              <a:buSzTx/>
              <a:buFontTx/>
              <a:buNone/>
              <a:tabLst/>
            </a:pPr>
            <a:r>
              <a:rPr kumimoji="0" lang="en-US" altLang="en-US" sz="2800" b="0" i="0" u="none" strike="noStrike" cap="none" normalizeH="0" baseline="0" dirty="0">
                <a:ln>
                  <a:noFill/>
                </a:ln>
                <a:solidFill>
                  <a:srgbClr val="FFFFFF"/>
                </a:solidFill>
                <a:effectLst/>
                <a:latin typeface="Garamond" panose="02020404030301010803" pitchFamily="18" charset="0"/>
              </a:rPr>
              <a:t>of Culture</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44254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circle(out)">
                                      <p:cBhvr>
                                        <p:cTn id="7" dur="2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idx="4294967295"/>
          </p:nvPr>
        </p:nvSpPr>
        <p:spPr>
          <a:xfrm>
            <a:off x="0" y="231775"/>
            <a:ext cx="12192000" cy="1295400"/>
          </a:xfrm>
        </p:spPr>
        <p:txBody>
          <a:bodyPr>
            <a:normAutofit/>
          </a:bodyPr>
          <a:lstStyle/>
          <a:p>
            <a:r>
              <a:rPr lang="en-US" dirty="0"/>
              <a:t>   </a:t>
            </a:r>
            <a:r>
              <a:rPr lang="en-US" dirty="0">
                <a:solidFill>
                  <a:srgbClr val="39587F"/>
                </a:solidFill>
              </a:rPr>
              <a:t>Cultural</a:t>
            </a:r>
            <a:r>
              <a:rPr lang="en-US" b="1" dirty="0">
                <a:latin typeface="Calibri" charset="0"/>
                <a:ea typeface="ＭＳ Ｐゴシック" charset="0"/>
                <a:cs typeface="ＭＳ Ｐゴシック" charset="0"/>
              </a:rPr>
              <a:t> </a:t>
            </a:r>
            <a:r>
              <a:rPr lang="en-US" dirty="0">
                <a:solidFill>
                  <a:srgbClr val="39587F"/>
                </a:solidFill>
              </a:rPr>
              <a:t>Patterns</a:t>
            </a:r>
          </a:p>
        </p:txBody>
      </p:sp>
      <p:sp>
        <p:nvSpPr>
          <p:cNvPr id="41987" name="Rectangle 3"/>
          <p:cNvSpPr>
            <a:spLocks noGrp="1" noChangeArrowheads="1"/>
          </p:cNvSpPr>
          <p:nvPr>
            <p:ph idx="4294967295"/>
          </p:nvPr>
        </p:nvSpPr>
        <p:spPr>
          <a:xfrm>
            <a:off x="0" y="1921686"/>
            <a:ext cx="12192000" cy="685800"/>
          </a:xfrm>
        </p:spPr>
        <p:txBody>
          <a:bodyPr>
            <a:normAutofit/>
          </a:bodyPr>
          <a:lstStyle/>
          <a:p>
            <a:pPr marL="0" indent="0" algn="ctr">
              <a:spcBef>
                <a:spcPts val="0"/>
              </a:spcBef>
              <a:spcAft>
                <a:spcPts val="600"/>
              </a:spcAft>
              <a:buClr>
                <a:srgbClr val="727CA3"/>
              </a:buClr>
              <a:buNone/>
            </a:pPr>
            <a:r>
              <a:rPr lang="en-US" dirty="0">
                <a:solidFill>
                  <a:srgbClr val="9FB8CD">
                    <a:lumMod val="50000"/>
                  </a:srgbClr>
                </a:solidFill>
                <a:latin typeface="Arial"/>
                <a:cs typeface="Arial"/>
              </a:rPr>
              <a:t>Can be used to understand groups of people </a:t>
            </a:r>
          </a:p>
        </p:txBody>
      </p:sp>
      <p:sp>
        <p:nvSpPr>
          <p:cNvPr id="2" name="Rectangle 1"/>
          <p:cNvSpPr/>
          <p:nvPr/>
        </p:nvSpPr>
        <p:spPr>
          <a:xfrm>
            <a:off x="629056" y="3443323"/>
            <a:ext cx="10933889" cy="2308324"/>
          </a:xfrm>
          <a:prstGeom prst="rect">
            <a:avLst/>
          </a:prstGeom>
        </p:spPr>
        <p:txBody>
          <a:bodyPr wrap="square">
            <a:spAutoFit/>
          </a:bodyPr>
          <a:lstStyle/>
          <a:p>
            <a:pPr algn="ctr">
              <a:lnSpc>
                <a:spcPct val="120000"/>
              </a:lnSpc>
              <a:spcAft>
                <a:spcPts val="600"/>
              </a:spcAft>
            </a:pPr>
            <a:r>
              <a:rPr lang="en-US" sz="4000" dirty="0">
                <a:latin typeface="Arial"/>
                <a:cs typeface="Arial"/>
              </a:rPr>
              <a:t>These patterns are not frozen, or static, but open to exceptions since many individuals have experiences that are not shared by their group.</a:t>
            </a:r>
          </a:p>
        </p:txBody>
      </p:sp>
    </p:spTree>
    <p:extLst>
      <p:ext uri="{BB962C8B-B14F-4D97-AF65-F5344CB8AC3E}">
        <p14:creationId xmlns:p14="http://schemas.microsoft.com/office/powerpoint/2010/main" val="154314662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0" y="609600"/>
            <a:ext cx="7772400" cy="762000"/>
          </a:xfrm>
        </p:spPr>
        <p:txBody>
          <a:bodyPr>
            <a:normAutofit/>
          </a:bodyPr>
          <a:lstStyle/>
          <a:p>
            <a:r>
              <a:rPr lang="en-US" b="1" dirty="0"/>
              <a:t>Cultural Competence</a:t>
            </a:r>
          </a:p>
        </p:txBody>
      </p:sp>
      <p:sp>
        <p:nvSpPr>
          <p:cNvPr id="3" name="Content Placeholder 2"/>
          <p:cNvSpPr>
            <a:spLocks noGrp="1"/>
          </p:cNvSpPr>
          <p:nvPr>
            <p:ph idx="1"/>
          </p:nvPr>
        </p:nvSpPr>
        <p:spPr>
          <a:xfrm>
            <a:off x="0" y="1892969"/>
            <a:ext cx="12192000" cy="2354179"/>
          </a:xfrm>
        </p:spPr>
        <p:txBody>
          <a:bodyPr>
            <a:normAutofit/>
          </a:bodyPr>
          <a:lstStyle/>
          <a:p>
            <a:pPr marL="119063" indent="0" algn="ctr">
              <a:buNone/>
            </a:pPr>
            <a:r>
              <a:rPr lang="en-US" sz="3600" dirty="0"/>
              <a:t>A set of congruent behaviors, attitudes, and policies that come together in a system, agency, or among professionals that enables effective work in cross-cultural situations</a:t>
            </a:r>
          </a:p>
          <a:p>
            <a:pPr lvl="0" algn="ctr">
              <a:buNone/>
            </a:pPr>
            <a:endParaRPr lang="en-US" b="1" dirty="0"/>
          </a:p>
          <a:p>
            <a:pPr lvl="0" algn="ctr">
              <a:buNone/>
            </a:pPr>
            <a:endParaRPr lang="en-US" b="1" dirty="0"/>
          </a:p>
          <a:p>
            <a:pPr lvl="0" algn="ctr">
              <a:buNone/>
            </a:pPr>
            <a:endParaRPr lang="en-US" b="1" dirty="0"/>
          </a:p>
          <a:p>
            <a:pPr algn="ctr">
              <a:buNone/>
            </a:pPr>
            <a:endParaRPr lang="en-US" dirty="0"/>
          </a:p>
        </p:txBody>
      </p:sp>
      <p:sp>
        <p:nvSpPr>
          <p:cNvPr id="4" name="TextBox 3"/>
          <p:cNvSpPr txBox="1"/>
          <p:nvPr/>
        </p:nvSpPr>
        <p:spPr>
          <a:xfrm>
            <a:off x="1905000" y="5663023"/>
            <a:ext cx="8305800" cy="584775"/>
          </a:xfrm>
          <a:prstGeom prst="rect">
            <a:avLst/>
          </a:prstGeom>
          <a:noFill/>
        </p:spPr>
        <p:txBody>
          <a:bodyPr wrap="square" rtlCol="0">
            <a:spAutoFit/>
          </a:bodyPr>
          <a:lstStyle/>
          <a:p>
            <a:pPr algn="r"/>
            <a:r>
              <a:rPr lang="en-US" sz="1600" dirty="0"/>
              <a:t>US Department of Health &amp; Human Services, Office of Minority Health, </a:t>
            </a:r>
            <a:r>
              <a:rPr lang="en-US" sz="1600" u="sng" dirty="0">
                <a:hlinkClick r:id="rId3"/>
              </a:rPr>
              <a:t>http://minorityhealth.hhs.gov/templates/browse.aspx?lvl=2&amp;lvlid=11</a:t>
            </a:r>
            <a:r>
              <a:rPr lang="en-US" sz="1600" dirty="0"/>
              <a:t> </a:t>
            </a:r>
          </a:p>
        </p:txBody>
      </p:sp>
    </p:spTree>
    <p:extLst>
      <p:ext uri="{BB962C8B-B14F-4D97-AF65-F5344CB8AC3E}">
        <p14:creationId xmlns:p14="http://schemas.microsoft.com/office/powerpoint/2010/main" val="1208887694"/>
      </p:ext>
    </p:extLst>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31494"/>
            <a:ext cx="12192000" cy="1296364"/>
          </a:xfrm>
        </p:spPr>
        <p:txBody>
          <a:bodyPr/>
          <a:lstStyle/>
          <a:p>
            <a:r>
              <a:rPr lang="en-US" b="1" dirty="0"/>
              <a:t>“Cultural Humility” Perspective</a:t>
            </a:r>
          </a:p>
        </p:txBody>
      </p:sp>
      <p:sp>
        <p:nvSpPr>
          <p:cNvPr id="3" name="Content Placeholder 2"/>
          <p:cNvSpPr>
            <a:spLocks noGrp="1"/>
          </p:cNvSpPr>
          <p:nvPr>
            <p:ph idx="1"/>
          </p:nvPr>
        </p:nvSpPr>
        <p:spPr>
          <a:xfrm>
            <a:off x="0" y="2135530"/>
            <a:ext cx="12192000" cy="2051460"/>
          </a:xfrm>
        </p:spPr>
        <p:txBody>
          <a:bodyPr>
            <a:normAutofit/>
          </a:bodyPr>
          <a:lstStyle/>
          <a:p>
            <a:pPr algn="ctr">
              <a:buNone/>
            </a:pPr>
            <a:r>
              <a:rPr lang="en-US" dirty="0"/>
              <a:t>   “Lifelong process of learning, self-examination &amp; refinement of one’s own awareness, knowledge, behavior and attitudes on the interplay of power, privilege and social contexts”</a:t>
            </a:r>
          </a:p>
          <a:p>
            <a:pPr algn="ctr">
              <a:buNone/>
            </a:pPr>
            <a:endParaRPr lang="en-US" dirty="0"/>
          </a:p>
          <a:p>
            <a:pPr algn="ctr">
              <a:buNone/>
            </a:pPr>
            <a:endParaRPr lang="en-US" dirty="0"/>
          </a:p>
        </p:txBody>
      </p:sp>
      <p:sp>
        <p:nvSpPr>
          <p:cNvPr id="4" name="Rectangle 3"/>
          <p:cNvSpPr/>
          <p:nvPr/>
        </p:nvSpPr>
        <p:spPr>
          <a:xfrm>
            <a:off x="37032" y="6515124"/>
            <a:ext cx="10034338" cy="369332"/>
          </a:xfrm>
          <a:prstGeom prst="rect">
            <a:avLst/>
          </a:prstGeom>
        </p:spPr>
        <p:txBody>
          <a:bodyPr wrap="square">
            <a:spAutoFit/>
          </a:bodyPr>
          <a:lstStyle/>
          <a:p>
            <a:pPr algn="r"/>
            <a:r>
              <a:rPr lang="en-US" dirty="0" err="1"/>
              <a:t>Tervalon</a:t>
            </a:r>
            <a:r>
              <a:rPr lang="en-US" dirty="0"/>
              <a:t>, M. &amp; Murray-Garcia, J. (1998, Journal of Health Care for the Poor and Underserved, 9(2), 117</a:t>
            </a:r>
          </a:p>
        </p:txBody>
      </p:sp>
      <p:pic>
        <p:nvPicPr>
          <p:cNvPr id="5" name="Picture 11"/>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840579" y="3585411"/>
            <a:ext cx="3732956" cy="259432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9483812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6" descr="http://www.oocities.org/westhollywood/4298/GenShock.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3962400" y="1515756"/>
            <a:ext cx="4095750" cy="5159194"/>
          </a:xfrm>
          <a:prstGeom prst="rect">
            <a:avLst/>
          </a:prstGeom>
          <a:noFill/>
          <a:extLst>
            <a:ext uri="{909E8E84-426E-40dd-AFC4-6F175D3DCCD1}">
              <a14:hiddenFill xmlns="" xmlns:a14="http://schemas.microsoft.com/office/drawing/2010/main">
                <a:solidFill>
                  <a:srgbClr val="FFFFFF"/>
                </a:solidFill>
              </a14:hiddenFill>
            </a:ext>
          </a:extLst>
        </p:spPr>
      </p:pic>
      <p:pic>
        <p:nvPicPr>
          <p:cNvPr id="9222" name="Picture 6" descr="http://www.oocities.org/westhollywood/4298/GenShock.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6132286" y="1507513"/>
            <a:ext cx="1925864" cy="5159194"/>
          </a:xfrm>
          <a:prstGeom prst="rect">
            <a:avLst/>
          </a:prstGeom>
          <a:noFill/>
          <a:extLst>
            <a:ext uri="{909E8E84-426E-40dd-AFC4-6F175D3DCCD1}">
              <a14:hiddenFill xmlns="" xmlns:a14="http://schemas.microsoft.com/office/drawing/2010/main">
                <a:solidFill>
                  <a:srgbClr val="FFFFFF"/>
                </a:solidFill>
              </a14:hiddenFill>
            </a:ext>
          </a:extLst>
        </p:spPr>
      </p:pic>
      <p:pic>
        <p:nvPicPr>
          <p:cNvPr id="10" name="Picture 6" descr="http://www.oocities.org/westhollywood/4298/GenShock.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3962401" y="1515756"/>
            <a:ext cx="1755775" cy="5159194"/>
          </a:xfrm>
          <a:prstGeom prst="rect">
            <a:avLst/>
          </a:prstGeom>
          <a:noFill/>
          <a:extLst>
            <a:ext uri="{909E8E84-426E-40dd-AFC4-6F175D3DCCD1}">
              <a14:hiddenFill xmlns="" xmlns:a14="http://schemas.microsoft.com/office/drawing/2010/main">
                <a:solidFill>
                  <a:srgbClr val="FFFFFF"/>
                </a:solidFill>
              </a14:hiddenFill>
            </a:ext>
          </a:extLst>
        </p:spPr>
      </p:pic>
      <p:sp>
        <p:nvSpPr>
          <p:cNvPr id="7" name="Rectangle 6"/>
          <p:cNvSpPr/>
          <p:nvPr/>
        </p:nvSpPr>
        <p:spPr>
          <a:xfrm>
            <a:off x="8229600" y="5505272"/>
            <a:ext cx="2438400" cy="1200329"/>
          </a:xfrm>
          <a:prstGeom prst="rect">
            <a:avLst/>
          </a:prstGeom>
        </p:spPr>
        <p:txBody>
          <a:bodyPr wrap="square">
            <a:spAutoFit/>
          </a:bodyPr>
          <a:lstStyle/>
          <a:p>
            <a:r>
              <a:rPr lang="en-US" b="1" i="1" dirty="0"/>
              <a:t>Gender Shock: Exploding the Myths of Male and Female</a:t>
            </a:r>
          </a:p>
          <a:p>
            <a:r>
              <a:rPr lang="en-US" dirty="0"/>
              <a:t>Book by Phyllis Burke</a:t>
            </a:r>
          </a:p>
        </p:txBody>
      </p:sp>
      <p:sp>
        <p:nvSpPr>
          <p:cNvPr id="19" name="Title 1"/>
          <p:cNvSpPr>
            <a:spLocks noGrp="1"/>
          </p:cNvSpPr>
          <p:nvPr>
            <p:ph type="title"/>
          </p:nvPr>
        </p:nvSpPr>
        <p:spPr>
          <a:xfrm>
            <a:off x="1951745" y="228600"/>
            <a:ext cx="8229600" cy="838200"/>
          </a:xfrm>
        </p:spPr>
        <p:txBody>
          <a:bodyPr>
            <a:normAutofit/>
          </a:bodyPr>
          <a:lstStyle/>
          <a:p>
            <a:r>
              <a:rPr lang="en-US" dirty="0"/>
              <a:t>Male or Female?</a:t>
            </a:r>
          </a:p>
        </p:txBody>
      </p:sp>
      <p:sp>
        <p:nvSpPr>
          <p:cNvPr id="20" name="Title 1"/>
          <p:cNvSpPr txBox="1">
            <a:spLocks/>
          </p:cNvSpPr>
          <p:nvPr/>
        </p:nvSpPr>
        <p:spPr>
          <a:xfrm>
            <a:off x="1951745" y="228600"/>
            <a:ext cx="8229600" cy="8382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b="1" kern="1200">
                <a:solidFill>
                  <a:schemeClr val="tx1"/>
                </a:solidFill>
                <a:latin typeface="+mj-lt"/>
                <a:ea typeface="+mj-ea"/>
                <a:cs typeface="+mj-cs"/>
              </a:defRPr>
            </a:lvl1pPr>
          </a:lstStyle>
          <a:p>
            <a:r>
              <a:rPr lang="en-US" dirty="0"/>
              <a:t>Gay or Straight?</a:t>
            </a:r>
          </a:p>
        </p:txBody>
      </p:sp>
      <p:sp>
        <p:nvSpPr>
          <p:cNvPr id="22" name="Title 1"/>
          <p:cNvSpPr txBox="1">
            <a:spLocks/>
          </p:cNvSpPr>
          <p:nvPr/>
        </p:nvSpPr>
        <p:spPr>
          <a:xfrm>
            <a:off x="1951745" y="228600"/>
            <a:ext cx="8229600" cy="8382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b="1" kern="1200">
                <a:solidFill>
                  <a:schemeClr val="tx1"/>
                </a:solidFill>
                <a:latin typeface="+mj-lt"/>
                <a:ea typeface="+mj-ea"/>
                <a:cs typeface="+mj-cs"/>
              </a:defRPr>
            </a:lvl1pPr>
          </a:lstStyle>
          <a:p>
            <a:r>
              <a:rPr lang="en-US" dirty="0"/>
              <a:t>Cisgender or Transgender?</a:t>
            </a:r>
          </a:p>
        </p:txBody>
      </p:sp>
      <p:sp>
        <p:nvSpPr>
          <p:cNvPr id="23" name="Title 1"/>
          <p:cNvSpPr txBox="1">
            <a:spLocks/>
          </p:cNvSpPr>
          <p:nvPr/>
        </p:nvSpPr>
        <p:spPr>
          <a:xfrm>
            <a:off x="1951745" y="228600"/>
            <a:ext cx="8229600" cy="8382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b="1" kern="1200">
                <a:solidFill>
                  <a:schemeClr val="tx1"/>
                </a:solidFill>
                <a:latin typeface="+mj-lt"/>
                <a:ea typeface="+mj-ea"/>
                <a:cs typeface="+mj-cs"/>
              </a:defRPr>
            </a:lvl1pPr>
          </a:lstStyle>
          <a:p>
            <a:r>
              <a:rPr lang="en-US" dirty="0"/>
              <a:t>Unconscious Bias</a:t>
            </a:r>
          </a:p>
        </p:txBody>
      </p:sp>
      <p:sp>
        <p:nvSpPr>
          <p:cNvPr id="2" name="Footer Placeholder 1"/>
          <p:cNvSpPr>
            <a:spLocks noGrp="1"/>
          </p:cNvSpPr>
          <p:nvPr>
            <p:ph type="ftr" sz="quarter" idx="4294967295"/>
          </p:nvPr>
        </p:nvSpPr>
        <p:spPr>
          <a:xfrm>
            <a:off x="4165601" y="6356353"/>
            <a:ext cx="3860800" cy="365125"/>
          </a:xfrm>
        </p:spPr>
        <p:txBody>
          <a:bodyPr/>
          <a:lstStyle/>
          <a:p>
            <a:endParaRPr lang="en-US"/>
          </a:p>
        </p:txBody>
      </p:sp>
    </p:spTree>
    <p:extLst>
      <p:ext uri="{BB962C8B-B14F-4D97-AF65-F5344CB8AC3E}">
        <p14:creationId xmlns:p14="http://schemas.microsoft.com/office/powerpoint/2010/main" val="3648990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up)">
                                      <p:cBhvr>
                                        <p:cTn id="7" dur="500"/>
                                        <p:tgtEl>
                                          <p:spTgt spid="19"/>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9222"/>
                                        </p:tgtEl>
                                        <p:attrNameLst>
                                          <p:attrName>style.visibility</p:attrName>
                                        </p:attrNameLst>
                                      </p:cBhvr>
                                      <p:to>
                                        <p:strVal val="visible"/>
                                      </p:to>
                                    </p:set>
                                    <p:animEffect transition="in" filter="wipe(up)">
                                      <p:cBhvr>
                                        <p:cTn id="11" dur="500"/>
                                        <p:tgtEl>
                                          <p:spTgt spid="922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wipe(up)">
                                      <p:cBhvr>
                                        <p:cTn id="16" dur="500"/>
                                        <p:tgtEl>
                                          <p:spTgt spid="20"/>
                                        </p:tgtEl>
                                      </p:cBhvr>
                                    </p:animEffect>
                                  </p:childTnLst>
                                </p:cTn>
                              </p:par>
                              <p:par>
                                <p:cTn id="17" presetID="22" presetClass="exit" presetSubtype="1" fill="hold" grpId="2" nodeType="withEffect">
                                  <p:stCondLst>
                                    <p:cond delay="0"/>
                                  </p:stCondLst>
                                  <p:childTnLst>
                                    <p:animEffect transition="out" filter="wipe(up)">
                                      <p:cBhvr>
                                        <p:cTn id="18" dur="500"/>
                                        <p:tgtEl>
                                          <p:spTgt spid="19"/>
                                        </p:tgtEl>
                                      </p:cBhvr>
                                    </p:animEffect>
                                    <p:set>
                                      <p:cBhvr>
                                        <p:cTn id="19" dur="1" fill="hold">
                                          <p:stCondLst>
                                            <p:cond delay="499"/>
                                          </p:stCondLst>
                                        </p:cTn>
                                        <p:tgtEl>
                                          <p:spTgt spid="19"/>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grpId="0" nodeType="click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wipe(up)">
                                      <p:cBhvr>
                                        <p:cTn id="24" dur="500"/>
                                        <p:tgtEl>
                                          <p:spTgt spid="22"/>
                                        </p:tgtEl>
                                      </p:cBhvr>
                                    </p:animEffect>
                                  </p:childTnLst>
                                </p:cTn>
                              </p:par>
                              <p:par>
                                <p:cTn id="25" presetID="22" presetClass="exit" presetSubtype="1" fill="hold" grpId="2" nodeType="withEffect">
                                  <p:stCondLst>
                                    <p:cond delay="0"/>
                                  </p:stCondLst>
                                  <p:childTnLst>
                                    <p:animEffect transition="out" filter="wipe(up)">
                                      <p:cBhvr>
                                        <p:cTn id="26" dur="500"/>
                                        <p:tgtEl>
                                          <p:spTgt spid="20"/>
                                        </p:tgtEl>
                                      </p:cBhvr>
                                    </p:animEffect>
                                    <p:set>
                                      <p:cBhvr>
                                        <p:cTn id="27" dur="1" fill="hold">
                                          <p:stCondLst>
                                            <p:cond delay="499"/>
                                          </p:stCondLst>
                                        </p:cTn>
                                        <p:tgtEl>
                                          <p:spTgt spid="20"/>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1"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wipe(up)">
                                      <p:cBhvr>
                                        <p:cTn id="32" dur="500"/>
                                        <p:tgtEl>
                                          <p:spTgt spid="19"/>
                                        </p:tgtEl>
                                      </p:cBhvr>
                                    </p:animEffect>
                                  </p:childTnLst>
                                </p:cTn>
                              </p:par>
                              <p:par>
                                <p:cTn id="33" presetID="22" presetClass="exit" presetSubtype="1" fill="hold" grpId="2" nodeType="withEffect">
                                  <p:stCondLst>
                                    <p:cond delay="0"/>
                                  </p:stCondLst>
                                  <p:childTnLst>
                                    <p:animEffect transition="out" filter="wipe(up)">
                                      <p:cBhvr>
                                        <p:cTn id="34" dur="500"/>
                                        <p:tgtEl>
                                          <p:spTgt spid="22"/>
                                        </p:tgtEl>
                                      </p:cBhvr>
                                    </p:animEffect>
                                    <p:set>
                                      <p:cBhvr>
                                        <p:cTn id="35" dur="1" fill="hold">
                                          <p:stCondLst>
                                            <p:cond delay="499"/>
                                          </p:stCondLst>
                                        </p:cTn>
                                        <p:tgtEl>
                                          <p:spTgt spid="22"/>
                                        </p:tgtEl>
                                        <p:attrNameLst>
                                          <p:attrName>style.visibility</p:attrName>
                                        </p:attrNameLst>
                                      </p:cBhvr>
                                      <p:to>
                                        <p:strVal val="hidden"/>
                                      </p:to>
                                    </p:set>
                                  </p:childTnLst>
                                </p:cTn>
                              </p:par>
                              <p:par>
                                <p:cTn id="36" presetID="22" presetClass="entr" presetSubtype="1" fill="hold" nodeType="with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wipe(up)">
                                      <p:cBhvr>
                                        <p:cTn id="38" dur="500"/>
                                        <p:tgtEl>
                                          <p:spTgt spid="10"/>
                                        </p:tgtEl>
                                      </p:cBhvr>
                                    </p:animEffect>
                                  </p:childTnLst>
                                </p:cTn>
                              </p:par>
                              <p:par>
                                <p:cTn id="39" presetID="22" presetClass="exit" presetSubtype="4" fill="hold" nodeType="withEffect">
                                  <p:stCondLst>
                                    <p:cond delay="0"/>
                                  </p:stCondLst>
                                  <p:childTnLst>
                                    <p:animEffect transition="out" filter="wipe(down)">
                                      <p:cBhvr>
                                        <p:cTn id="40" dur="500"/>
                                        <p:tgtEl>
                                          <p:spTgt spid="9222"/>
                                        </p:tgtEl>
                                      </p:cBhvr>
                                    </p:animEffect>
                                    <p:set>
                                      <p:cBhvr>
                                        <p:cTn id="41" dur="1" fill="hold">
                                          <p:stCondLst>
                                            <p:cond delay="499"/>
                                          </p:stCondLst>
                                        </p:cTn>
                                        <p:tgtEl>
                                          <p:spTgt spid="9222"/>
                                        </p:tgtEl>
                                        <p:attrNameLst>
                                          <p:attrName>style.visibility</p:attrName>
                                        </p:attrNameLst>
                                      </p:cBhvr>
                                      <p:to>
                                        <p:strVal val="hidden"/>
                                      </p:to>
                                    </p:set>
                                  </p:childTnLst>
                                </p:cTn>
                              </p:par>
                            </p:childTnLst>
                          </p:cTn>
                        </p:par>
                        <p:par>
                          <p:cTn id="42" fill="hold">
                            <p:stCondLst>
                              <p:cond delay="500"/>
                            </p:stCondLst>
                            <p:childTnLst>
                              <p:par>
                                <p:cTn id="43" presetID="22" presetClass="entr" presetSubtype="1" fill="hold" grpId="1" nodeType="afterEffect">
                                  <p:stCondLst>
                                    <p:cond delay="2000"/>
                                  </p:stCondLst>
                                  <p:childTnLst>
                                    <p:set>
                                      <p:cBhvr>
                                        <p:cTn id="44" dur="1" fill="hold">
                                          <p:stCondLst>
                                            <p:cond delay="0"/>
                                          </p:stCondLst>
                                        </p:cTn>
                                        <p:tgtEl>
                                          <p:spTgt spid="20"/>
                                        </p:tgtEl>
                                        <p:attrNameLst>
                                          <p:attrName>style.visibility</p:attrName>
                                        </p:attrNameLst>
                                      </p:cBhvr>
                                      <p:to>
                                        <p:strVal val="visible"/>
                                      </p:to>
                                    </p:set>
                                    <p:animEffect transition="in" filter="wipe(up)">
                                      <p:cBhvr>
                                        <p:cTn id="45" dur="500"/>
                                        <p:tgtEl>
                                          <p:spTgt spid="20"/>
                                        </p:tgtEl>
                                      </p:cBhvr>
                                    </p:animEffect>
                                  </p:childTnLst>
                                </p:cTn>
                              </p:par>
                              <p:par>
                                <p:cTn id="46" presetID="22" presetClass="exit" presetSubtype="1" fill="hold" grpId="3" nodeType="withEffect">
                                  <p:stCondLst>
                                    <p:cond delay="2000"/>
                                  </p:stCondLst>
                                  <p:childTnLst>
                                    <p:animEffect transition="out" filter="wipe(up)">
                                      <p:cBhvr>
                                        <p:cTn id="47" dur="500"/>
                                        <p:tgtEl>
                                          <p:spTgt spid="19"/>
                                        </p:tgtEl>
                                      </p:cBhvr>
                                    </p:animEffect>
                                    <p:set>
                                      <p:cBhvr>
                                        <p:cTn id="48" dur="1" fill="hold">
                                          <p:stCondLst>
                                            <p:cond delay="499"/>
                                          </p:stCondLst>
                                        </p:cTn>
                                        <p:tgtEl>
                                          <p:spTgt spid="19"/>
                                        </p:tgtEl>
                                        <p:attrNameLst>
                                          <p:attrName>style.visibility</p:attrName>
                                        </p:attrNameLst>
                                      </p:cBhvr>
                                      <p:to>
                                        <p:strVal val="hidden"/>
                                      </p:to>
                                    </p:set>
                                  </p:childTnLst>
                                </p:cTn>
                              </p:par>
                            </p:childTnLst>
                          </p:cTn>
                        </p:par>
                        <p:par>
                          <p:cTn id="49" fill="hold">
                            <p:stCondLst>
                              <p:cond delay="3000"/>
                            </p:stCondLst>
                            <p:childTnLst>
                              <p:par>
                                <p:cTn id="50" presetID="22" presetClass="entr" presetSubtype="1" fill="hold" grpId="1" nodeType="afterEffect">
                                  <p:stCondLst>
                                    <p:cond delay="2000"/>
                                  </p:stCondLst>
                                  <p:childTnLst>
                                    <p:set>
                                      <p:cBhvr>
                                        <p:cTn id="51" dur="1" fill="hold">
                                          <p:stCondLst>
                                            <p:cond delay="0"/>
                                          </p:stCondLst>
                                        </p:cTn>
                                        <p:tgtEl>
                                          <p:spTgt spid="22"/>
                                        </p:tgtEl>
                                        <p:attrNameLst>
                                          <p:attrName>style.visibility</p:attrName>
                                        </p:attrNameLst>
                                      </p:cBhvr>
                                      <p:to>
                                        <p:strVal val="visible"/>
                                      </p:to>
                                    </p:set>
                                    <p:animEffect transition="in" filter="wipe(up)">
                                      <p:cBhvr>
                                        <p:cTn id="52" dur="500"/>
                                        <p:tgtEl>
                                          <p:spTgt spid="22"/>
                                        </p:tgtEl>
                                      </p:cBhvr>
                                    </p:animEffect>
                                  </p:childTnLst>
                                </p:cTn>
                              </p:par>
                              <p:par>
                                <p:cTn id="53" presetID="22" presetClass="exit" presetSubtype="1" fill="hold" grpId="3" nodeType="withEffect">
                                  <p:stCondLst>
                                    <p:cond delay="2000"/>
                                  </p:stCondLst>
                                  <p:childTnLst>
                                    <p:animEffect transition="out" filter="wipe(up)">
                                      <p:cBhvr>
                                        <p:cTn id="54" dur="500"/>
                                        <p:tgtEl>
                                          <p:spTgt spid="20"/>
                                        </p:tgtEl>
                                      </p:cBhvr>
                                    </p:animEffect>
                                    <p:set>
                                      <p:cBhvr>
                                        <p:cTn id="55" dur="1" fill="hold">
                                          <p:stCondLst>
                                            <p:cond delay="499"/>
                                          </p:stCondLst>
                                        </p:cTn>
                                        <p:tgtEl>
                                          <p:spTgt spid="20"/>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22" presetClass="entr" presetSubtype="1" fill="hold" grpId="0" nodeType="clickEffect">
                                  <p:stCondLst>
                                    <p:cond delay="0"/>
                                  </p:stCondLst>
                                  <p:childTnLst>
                                    <p:set>
                                      <p:cBhvr>
                                        <p:cTn id="59" dur="1" fill="hold">
                                          <p:stCondLst>
                                            <p:cond delay="0"/>
                                          </p:stCondLst>
                                        </p:cTn>
                                        <p:tgtEl>
                                          <p:spTgt spid="23"/>
                                        </p:tgtEl>
                                        <p:attrNameLst>
                                          <p:attrName>style.visibility</p:attrName>
                                        </p:attrNameLst>
                                      </p:cBhvr>
                                      <p:to>
                                        <p:strVal val="visible"/>
                                      </p:to>
                                    </p:set>
                                    <p:animEffect transition="in" filter="wipe(up)">
                                      <p:cBhvr>
                                        <p:cTn id="60" dur="500"/>
                                        <p:tgtEl>
                                          <p:spTgt spid="23"/>
                                        </p:tgtEl>
                                      </p:cBhvr>
                                    </p:animEffect>
                                  </p:childTnLst>
                                </p:cTn>
                              </p:par>
                              <p:par>
                                <p:cTn id="61" presetID="22" presetClass="entr" presetSubtype="1" fill="hold" nodeType="withEffect">
                                  <p:stCondLst>
                                    <p:cond delay="0"/>
                                  </p:stCondLst>
                                  <p:childTnLst>
                                    <p:set>
                                      <p:cBhvr>
                                        <p:cTn id="62" dur="1" fill="hold">
                                          <p:stCondLst>
                                            <p:cond delay="0"/>
                                          </p:stCondLst>
                                        </p:cTn>
                                        <p:tgtEl>
                                          <p:spTgt spid="11"/>
                                        </p:tgtEl>
                                        <p:attrNameLst>
                                          <p:attrName>style.visibility</p:attrName>
                                        </p:attrNameLst>
                                      </p:cBhvr>
                                      <p:to>
                                        <p:strVal val="visible"/>
                                      </p:to>
                                    </p:set>
                                    <p:animEffect transition="in" filter="wipe(up)">
                                      <p:cBhvr>
                                        <p:cTn id="63" dur="500"/>
                                        <p:tgtEl>
                                          <p:spTgt spid="11"/>
                                        </p:tgtEl>
                                      </p:cBhvr>
                                    </p:animEffect>
                                  </p:childTnLst>
                                </p:cTn>
                              </p:par>
                              <p:par>
                                <p:cTn id="64" presetID="22" presetClass="exit" presetSubtype="1" fill="hold" grpId="3" nodeType="withEffect">
                                  <p:stCondLst>
                                    <p:cond delay="0"/>
                                  </p:stCondLst>
                                  <p:childTnLst>
                                    <p:animEffect transition="out" filter="wipe(up)">
                                      <p:cBhvr>
                                        <p:cTn id="65" dur="500"/>
                                        <p:tgtEl>
                                          <p:spTgt spid="22"/>
                                        </p:tgtEl>
                                      </p:cBhvr>
                                    </p:animEffect>
                                    <p:set>
                                      <p:cBhvr>
                                        <p:cTn id="66" dur="1" fill="hold">
                                          <p:stCondLst>
                                            <p:cond delay="499"/>
                                          </p:stCondLst>
                                        </p:cTn>
                                        <p:tgtEl>
                                          <p:spTgt spid="22"/>
                                        </p:tgtEl>
                                        <p:attrNameLst>
                                          <p:attrName>style.visibility</p:attrName>
                                        </p:attrNameLst>
                                      </p:cBhvr>
                                      <p:to>
                                        <p:strVal val="hidden"/>
                                      </p:to>
                                    </p:set>
                                  </p:childTnLst>
                                </p:cTn>
                              </p:par>
                              <p:par>
                                <p:cTn id="67" presetID="22" presetClass="entr" presetSubtype="8" fill="hold" grpId="0" nodeType="withEffect">
                                  <p:stCondLst>
                                    <p:cond delay="0"/>
                                  </p:stCondLst>
                                  <p:childTnLst>
                                    <p:set>
                                      <p:cBhvr>
                                        <p:cTn id="68" dur="1" fill="hold">
                                          <p:stCondLst>
                                            <p:cond delay="0"/>
                                          </p:stCondLst>
                                        </p:cTn>
                                        <p:tgtEl>
                                          <p:spTgt spid="7"/>
                                        </p:tgtEl>
                                        <p:attrNameLst>
                                          <p:attrName>style.visibility</p:attrName>
                                        </p:attrNameLst>
                                      </p:cBhvr>
                                      <p:to>
                                        <p:strVal val="visible"/>
                                      </p:to>
                                    </p:set>
                                    <p:animEffect transition="in" filter="wipe(left)">
                                      <p:cBhvr>
                                        <p:cTn id="6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9" grpId="0"/>
      <p:bldP spid="19" grpId="1"/>
      <p:bldP spid="19" grpId="2"/>
      <p:bldP spid="19" grpId="3"/>
      <p:bldP spid="20" grpId="0"/>
      <p:bldP spid="20" grpId="1"/>
      <p:bldP spid="20" grpId="2"/>
      <p:bldP spid="20" grpId="3"/>
      <p:bldP spid="22" grpId="0"/>
      <p:bldP spid="22" grpId="1"/>
      <p:bldP spid="22" grpId="2"/>
      <p:bldP spid="22" grpId="3"/>
      <p:bldP spid="23"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b="1" dirty="0"/>
              <a:t>Conditioning - Activity</a:t>
            </a:r>
          </a:p>
        </p:txBody>
      </p:sp>
      <p:sp>
        <p:nvSpPr>
          <p:cNvPr id="8" name="Content Placeholder 7"/>
          <p:cNvSpPr>
            <a:spLocks noGrp="1"/>
          </p:cNvSpPr>
          <p:nvPr>
            <p:ph sz="half" idx="2"/>
          </p:nvPr>
        </p:nvSpPr>
        <p:spPr>
          <a:xfrm>
            <a:off x="6874822" y="2740232"/>
            <a:ext cx="4762996" cy="1534885"/>
          </a:xfrm>
        </p:spPr>
        <p:txBody>
          <a:bodyPr/>
          <a:lstStyle/>
          <a:p>
            <a:r>
              <a:rPr lang="en-US" dirty="0"/>
              <a:t>Large group activity</a:t>
            </a:r>
          </a:p>
          <a:p>
            <a:r>
              <a:rPr lang="en-US" dirty="0"/>
              <a:t>Follow trainer’s instructions</a:t>
            </a:r>
          </a:p>
          <a:p>
            <a:endParaRPr lang="en-US" dirty="0"/>
          </a:p>
        </p:txBody>
      </p:sp>
      <p:pic>
        <p:nvPicPr>
          <p:cNvPr id="7" name="Content Placeholder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054012" y="1498604"/>
            <a:ext cx="5671632" cy="4525963"/>
          </a:xfrm>
        </p:spPr>
      </p:pic>
      <p:sp>
        <p:nvSpPr>
          <p:cNvPr id="2" name="Footer Placeholder 1"/>
          <p:cNvSpPr>
            <a:spLocks noGrp="1"/>
          </p:cNvSpPr>
          <p:nvPr>
            <p:ph type="ftr" sz="quarter" idx="4294967295"/>
          </p:nvPr>
        </p:nvSpPr>
        <p:spPr>
          <a:xfrm>
            <a:off x="4165601" y="6356353"/>
            <a:ext cx="3860800" cy="365125"/>
          </a:xfrm>
        </p:spPr>
        <p:txBody>
          <a:bodyPr/>
          <a:lstStyle/>
          <a:p>
            <a:endParaRPr lang="en-US"/>
          </a:p>
        </p:txBody>
      </p:sp>
    </p:spTree>
    <p:extLst>
      <p:ext uri="{BB962C8B-B14F-4D97-AF65-F5344CB8AC3E}">
        <p14:creationId xmlns:p14="http://schemas.microsoft.com/office/powerpoint/2010/main" val="192280679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701393" y="1441450"/>
            <a:ext cx="4572000" cy="4937125"/>
          </a:xfrm>
          <a:prstGeom prst="rect">
            <a:avLst/>
          </a:prstGeom>
          <a:solidFill>
            <a:srgbClr val="FDE4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p:cNvSpPr>
            <a:spLocks noGrp="1"/>
          </p:cNvSpPr>
          <p:nvPr>
            <p:ph type="title" idx="4294967295"/>
          </p:nvPr>
        </p:nvSpPr>
        <p:spPr>
          <a:xfrm>
            <a:off x="0" y="231775"/>
            <a:ext cx="11668125" cy="1295400"/>
          </a:xfrm>
        </p:spPr>
        <p:txBody>
          <a:bodyPr/>
          <a:lstStyle/>
          <a:p>
            <a:r>
              <a:rPr lang="en-US" b="1" dirty="0"/>
              <a:t>Perceptions Paradigm</a:t>
            </a:r>
          </a:p>
        </p:txBody>
      </p:sp>
      <p:sp>
        <p:nvSpPr>
          <p:cNvPr id="7" name="Content Placeholder 6"/>
          <p:cNvSpPr>
            <a:spLocks noGrp="1"/>
          </p:cNvSpPr>
          <p:nvPr>
            <p:ph idx="4294967295"/>
          </p:nvPr>
        </p:nvSpPr>
        <p:spPr>
          <a:xfrm>
            <a:off x="963613" y="1677988"/>
            <a:ext cx="11228387" cy="4121150"/>
          </a:xfrm>
        </p:spPr>
        <p:txBody>
          <a:bodyPr/>
          <a:lstStyle/>
          <a:p>
            <a:r>
              <a:rPr lang="en-US" sz="4400" dirty="0"/>
              <a:t>Cues</a:t>
            </a:r>
          </a:p>
          <a:p>
            <a:r>
              <a:rPr lang="en-US" sz="4400" dirty="0"/>
              <a:t>Filters</a:t>
            </a:r>
          </a:p>
          <a:p>
            <a:r>
              <a:rPr lang="en-US" sz="4400" dirty="0"/>
              <a:t>Perceptions</a:t>
            </a:r>
          </a:p>
          <a:p>
            <a:r>
              <a:rPr lang="en-US" sz="4400" dirty="0"/>
              <a:t>Assumptions</a:t>
            </a:r>
          </a:p>
          <a:p>
            <a:r>
              <a:rPr lang="en-US" sz="4400" dirty="0"/>
              <a:t>Behavior</a:t>
            </a:r>
          </a:p>
          <a:p>
            <a:endParaRPr lang="en-US" dirty="0"/>
          </a:p>
        </p:txBody>
      </p:sp>
      <p:pic>
        <p:nvPicPr>
          <p:cNvPr id="8" name="Picture 2" descr="C:\Users\Warren\Desktop\3930119200_c11b2698f4_o.jpg"/>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100000">
                        <a14:foregroundMark x1="95733" y1="15741" x2="68267" y2="71852"/>
                        <a14:foregroundMark x1="70000" y1="1358" x2="97000" y2="12593"/>
                        <a14:foregroundMark x1="75733" y1="22407" x2="65933" y2="66728"/>
                        <a14:foregroundMark x1="61867" y1="27531" x2="61867" y2="70309"/>
                        <a14:foregroundMark x1="80600" y1="98086" x2="99133" y2="87222"/>
                        <a14:foregroundMark x1="29533" y1="96914" x2="200" y2="84321"/>
                        <a14:foregroundMark x1="15533" y1="1914" x2="400" y2="17531"/>
                        <a14:foregroundMark x1="34467" y1="1173" x2="2933" y2="18272"/>
                        <a14:foregroundMark x1="6133" y1="18457" x2="0" y2="29506"/>
                        <a14:foregroundMark x1="1067" y1="69321" x2="6800" y2="97901"/>
                        <a14:foregroundMark x1="18933" y1="97284" x2="38067" y2="98889"/>
                        <a14:foregroundMark x1="96600" y1="83889" x2="66333" y2="99444"/>
                        <a14:foregroundMark x1="64667" y1="99259" x2="53200" y2="99444"/>
                        <a14:foregroundMark x1="91867" y1="63025" x2="98267" y2="89444"/>
                        <a14:foregroundMark x1="66333" y1="75432" x2="88933" y2="72099"/>
                        <a14:foregroundMark x1="81067" y1="20062" x2="96333" y2="52778"/>
                        <a14:foregroundMark x1="67400" y1="21049" x2="83200" y2="15123"/>
                        <a14:foregroundMark x1="61667" y1="1173" x2="96800" y2="3086"/>
                        <a14:foregroundMark x1="39333" y1="47654" x2="38267" y2="52160"/>
                        <a14:foregroundMark x1="33800" y1="1728" x2="74000" y2="185"/>
                        <a14:backgroundMark x1="46133" y1="4691" x2="5533" y2="45309"/>
                        <a14:backgroundMark x1="44867" y1="6667" x2="75533" y2="9815"/>
                        <a14:backgroundMark x1="6133" y1="45864" x2="57200" y2="89444"/>
                      </a14:backgroundRemoval>
                    </a14:imgEffect>
                  </a14:imgLayer>
                </a14:imgProps>
              </a:ext>
              <a:ext uri="{28A0092B-C50C-407E-A947-70E740481C1C}">
                <a14:useLocalDpi xmlns:a14="http://schemas.microsoft.com/office/drawing/2010/main" val="0"/>
              </a:ext>
            </a:extLst>
          </a:blip>
          <a:srcRect/>
          <a:stretch>
            <a:fillRect/>
          </a:stretch>
        </p:blipFill>
        <p:spPr bwMode="auto">
          <a:xfrm>
            <a:off x="5701393" y="1441450"/>
            <a:ext cx="4572000" cy="4937125"/>
          </a:xfrm>
          <a:prstGeom prst="rect">
            <a:avLst/>
          </a:prstGeom>
          <a:noFill/>
          <a:extLst>
            <a:ext uri="{909E8E84-426E-40dd-AFC4-6F175D3DCCD1}">
              <a14:hiddenFill xmlns:a14="http://schemas.microsoft.com/office/drawing/2010/main" xmlns="">
                <a:solidFill>
                  <a:srgbClr val="FFFFFF"/>
                </a:solidFill>
              </a14:hiddenFill>
            </a:ext>
          </a:extLst>
        </p:spPr>
      </p:pic>
      <p:sp>
        <p:nvSpPr>
          <p:cNvPr id="3" name="Footer Placeholder 2"/>
          <p:cNvSpPr>
            <a:spLocks noGrp="1"/>
          </p:cNvSpPr>
          <p:nvPr>
            <p:ph type="ftr" sz="quarter" idx="4294967295"/>
          </p:nvPr>
        </p:nvSpPr>
        <p:spPr>
          <a:xfrm>
            <a:off x="4165601" y="6356353"/>
            <a:ext cx="3860800" cy="365125"/>
          </a:xfrm>
        </p:spPr>
        <p:txBody>
          <a:bodyPr/>
          <a:lstStyle/>
          <a:p>
            <a:endParaRPr lang="en-US" dirty="0"/>
          </a:p>
        </p:txBody>
      </p:sp>
    </p:spTree>
    <p:extLst>
      <p:ext uri="{BB962C8B-B14F-4D97-AF65-F5344CB8AC3E}">
        <p14:creationId xmlns:p14="http://schemas.microsoft.com/office/powerpoint/2010/main" val="29554499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057606" y="3460159"/>
            <a:ext cx="10110708" cy="1678329"/>
          </a:xfrm>
        </p:spPr>
        <p:txBody>
          <a:bodyPr/>
          <a:lstStyle/>
          <a:p>
            <a:r>
              <a:rPr lang="en-US" dirty="0"/>
              <a:t>Introduction &amp; Key Terms</a:t>
            </a:r>
          </a:p>
        </p:txBody>
      </p:sp>
      <p:sp>
        <p:nvSpPr>
          <p:cNvPr id="5" name="Subtitle 4"/>
          <p:cNvSpPr>
            <a:spLocks noGrp="1"/>
          </p:cNvSpPr>
          <p:nvPr>
            <p:ph type="subTitle" idx="1"/>
          </p:nvPr>
        </p:nvSpPr>
        <p:spPr>
          <a:xfrm>
            <a:off x="1858805" y="2144134"/>
            <a:ext cx="8508308" cy="839697"/>
          </a:xfrm>
        </p:spPr>
        <p:txBody>
          <a:bodyPr>
            <a:noAutofit/>
          </a:bodyPr>
          <a:lstStyle/>
          <a:p>
            <a:r>
              <a:rPr lang="en-US" sz="6000" b="1" dirty="0">
                <a:solidFill>
                  <a:srgbClr val="00467F"/>
                </a:solidFill>
                <a:latin typeface="Segoe Print" panose="02000600000000000000" pitchFamily="2" charset="0"/>
                <a:ea typeface="+mj-ea"/>
                <a:cs typeface="MV Boli" panose="02000500030200090000" pitchFamily="2" charset="0"/>
              </a:rPr>
              <a:t>MODULE</a:t>
            </a:r>
            <a:r>
              <a:rPr lang="en-US" sz="6000" dirty="0"/>
              <a:t> </a:t>
            </a:r>
            <a:r>
              <a:rPr lang="en-US" sz="6000" b="1" dirty="0">
                <a:solidFill>
                  <a:srgbClr val="00467F"/>
                </a:solidFill>
                <a:latin typeface="Segoe Print" panose="02000600000000000000" pitchFamily="2" charset="0"/>
                <a:ea typeface="+mj-ea"/>
                <a:cs typeface="MV Boli" panose="02000500030200090000" pitchFamily="2" charset="0"/>
              </a:rPr>
              <a:t>1</a:t>
            </a:r>
          </a:p>
        </p:txBody>
      </p:sp>
    </p:spTree>
    <p:extLst>
      <p:ext uri="{BB962C8B-B14F-4D97-AF65-F5344CB8AC3E}">
        <p14:creationId xmlns:p14="http://schemas.microsoft.com/office/powerpoint/2010/main" val="190106262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31775"/>
            <a:ext cx="11668125" cy="837004"/>
          </a:xfrm>
        </p:spPr>
        <p:txBody>
          <a:bodyPr/>
          <a:lstStyle/>
          <a:p>
            <a:r>
              <a:rPr lang="en-US" b="1" dirty="0"/>
              <a:t>Conceptual Framework</a:t>
            </a:r>
          </a:p>
        </p:txBody>
      </p:sp>
      <p:sp>
        <p:nvSpPr>
          <p:cNvPr id="9" name="TextBox 8"/>
          <p:cNvSpPr txBox="1"/>
          <p:nvPr/>
        </p:nvSpPr>
        <p:spPr>
          <a:xfrm>
            <a:off x="3530930" y="6159336"/>
            <a:ext cx="7543800" cy="523220"/>
          </a:xfrm>
          <a:prstGeom prst="rect">
            <a:avLst/>
          </a:prstGeom>
          <a:noFill/>
        </p:spPr>
        <p:txBody>
          <a:bodyPr wrap="square" rtlCol="0">
            <a:spAutoFit/>
          </a:bodyPr>
          <a:lstStyle/>
          <a:p>
            <a:pPr algn="r"/>
            <a:r>
              <a:rPr lang="en-US" sz="1400" dirty="0">
                <a:solidFill>
                  <a:srgbClr val="000000"/>
                </a:solidFill>
                <a:latin typeface="Arial"/>
                <a:cs typeface="Arial"/>
              </a:rPr>
              <a:t>Adapted from a Treatment Improvement Protocol, Improving Cultural Competence, TIP 59 </a:t>
            </a:r>
            <a:r>
              <a:rPr lang="en-US" sz="1400" dirty="0">
                <a:solidFill>
                  <a:srgbClr val="000000"/>
                </a:solidFill>
                <a:latin typeface="Arial"/>
                <a:cs typeface="Arial"/>
                <a:hlinkClick r:id="rId3"/>
              </a:rPr>
              <a:t>http://store.samhsa.gov/shin/content//SMA14-4849/SMA14-4849.pdf</a:t>
            </a:r>
            <a:r>
              <a:rPr lang="en-US" sz="1400" dirty="0">
                <a:solidFill>
                  <a:srgbClr val="000000"/>
                </a:solidFill>
                <a:latin typeface="Arial"/>
                <a:cs typeface="Arial"/>
              </a:rPr>
              <a:t> </a:t>
            </a:r>
          </a:p>
        </p:txBody>
      </p:sp>
      <p:pic>
        <p:nvPicPr>
          <p:cNvPr id="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51906" y="938151"/>
            <a:ext cx="9096499" cy="540327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3" name="Footer Placeholder 2"/>
          <p:cNvSpPr>
            <a:spLocks noGrp="1"/>
          </p:cNvSpPr>
          <p:nvPr>
            <p:ph type="ftr" sz="quarter" idx="4294967295"/>
          </p:nvPr>
        </p:nvSpPr>
        <p:spPr>
          <a:xfrm>
            <a:off x="4165601" y="6356353"/>
            <a:ext cx="3860800" cy="365125"/>
          </a:xfrm>
        </p:spPr>
        <p:txBody>
          <a:bodyPr/>
          <a:lstStyle/>
          <a:p>
            <a:endParaRPr lang="en-US" dirty="0"/>
          </a:p>
        </p:txBody>
      </p:sp>
    </p:spTree>
    <p:extLst>
      <p:ext uri="{BB962C8B-B14F-4D97-AF65-F5344CB8AC3E}">
        <p14:creationId xmlns:p14="http://schemas.microsoft.com/office/powerpoint/2010/main" val="126611549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Cultural Proficiency</a:t>
            </a:r>
          </a:p>
        </p:txBody>
      </p:sp>
      <p:sp>
        <p:nvSpPr>
          <p:cNvPr id="3" name="Content Placeholder 2"/>
          <p:cNvSpPr>
            <a:spLocks noGrp="1"/>
          </p:cNvSpPr>
          <p:nvPr>
            <p:ph idx="1"/>
          </p:nvPr>
        </p:nvSpPr>
        <p:spPr/>
        <p:txBody>
          <a:bodyPr/>
          <a:lstStyle/>
          <a:p>
            <a:pPr lvl="0"/>
            <a:r>
              <a:rPr lang="en-US" dirty="0"/>
              <a:t>Cultural proficiency is the knowledge, skills, attitudes and beliefs that enable people to work well with, respond effectively to, and be supportive of people in cross-cultural settings.</a:t>
            </a:r>
          </a:p>
          <a:p>
            <a:pPr lvl="0"/>
            <a:r>
              <a:rPr lang="en-US" dirty="0"/>
              <a:t>Critical to the </a:t>
            </a:r>
            <a:r>
              <a:rPr lang="en-US" i="1" dirty="0"/>
              <a:t>engagement</a:t>
            </a:r>
            <a:r>
              <a:rPr lang="en-US" dirty="0"/>
              <a:t> &amp; </a:t>
            </a:r>
            <a:r>
              <a:rPr lang="en-US" i="1" dirty="0"/>
              <a:t>retention</a:t>
            </a:r>
            <a:r>
              <a:rPr lang="en-US" dirty="0"/>
              <a:t> of YMSM &amp; LGBT people</a:t>
            </a:r>
          </a:p>
          <a:p>
            <a:pPr lvl="1"/>
            <a:r>
              <a:rPr lang="en-US" dirty="0"/>
              <a:t>Can help practitioners begin to address individual and societal history; e.g., experiences of murder, violence, rejection, degradation, &amp; discrimination</a:t>
            </a:r>
          </a:p>
          <a:p>
            <a:pPr lvl="0"/>
            <a:endParaRPr lang="en-US" dirty="0"/>
          </a:p>
        </p:txBody>
      </p:sp>
    </p:spTree>
    <p:extLst>
      <p:ext uri="{BB962C8B-B14F-4D97-AF65-F5344CB8AC3E}">
        <p14:creationId xmlns:p14="http://schemas.microsoft.com/office/powerpoint/2010/main" val="337972675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8D49ED7-76EA-4974-B69A-531F3D2AAA1A}" type="slidenum">
              <a:rPr lang="en-US" smtClean="0"/>
              <a:pPr/>
              <a:t>92</a:t>
            </a:fld>
            <a:endParaRPr lang="en-US"/>
          </a:p>
        </p:txBody>
      </p:sp>
      <p:pic>
        <p:nvPicPr>
          <p:cNvPr id="63490"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0" y="-1"/>
            <a:ext cx="12192000" cy="6858001"/>
          </a:xfrm>
          <a:prstGeom prst="rect">
            <a:avLst/>
          </a:prstGeom>
          <a:noFill/>
        </p:spPr>
      </p:pic>
      <p:sp>
        <p:nvSpPr>
          <p:cNvPr id="5" name="Title 4"/>
          <p:cNvSpPr>
            <a:spLocks noGrp="1"/>
          </p:cNvSpPr>
          <p:nvPr>
            <p:ph type="title"/>
          </p:nvPr>
        </p:nvSpPr>
        <p:spPr>
          <a:xfrm>
            <a:off x="0" y="201881"/>
            <a:ext cx="12192000" cy="855023"/>
          </a:xfrm>
        </p:spPr>
        <p:txBody>
          <a:bodyPr>
            <a:noAutofit/>
          </a:bodyPr>
          <a:lstStyle/>
          <a:p>
            <a:pPr algn="ctr"/>
            <a:r>
              <a:rPr lang="en-US" sz="5400" dirty="0"/>
              <a:t>Practice Strategies</a:t>
            </a:r>
          </a:p>
        </p:txBody>
      </p:sp>
      <p:sp>
        <p:nvSpPr>
          <p:cNvPr id="2" name="Footer Placeholder 1"/>
          <p:cNvSpPr>
            <a:spLocks noGrp="1"/>
          </p:cNvSpPr>
          <p:nvPr>
            <p:ph type="ftr" sz="quarter" idx="11"/>
          </p:nvPr>
        </p:nvSpPr>
        <p:spPr/>
        <p:txBody>
          <a:bodyPr/>
          <a:lstStyle/>
          <a:p>
            <a:endParaRPr lang="en-US"/>
          </a:p>
        </p:txBody>
      </p:sp>
      <p:sp>
        <p:nvSpPr>
          <p:cNvPr id="6" name="Slide Number Placeholder 3"/>
          <p:cNvSpPr txBox="1">
            <a:spLocks/>
          </p:cNvSpPr>
          <p:nvPr/>
        </p:nvSpPr>
        <p:spPr>
          <a:xfrm>
            <a:off x="8890001" y="6508753"/>
            <a:ext cx="284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D1119996-BF18-4DBE-A1C0-00A82C436D85}" type="slidenum">
              <a:rPr lang="en-US" smtClean="0">
                <a:solidFill>
                  <a:schemeClr val="bg1"/>
                </a:solidFill>
              </a:rPr>
              <a:pPr algn="r"/>
              <a:t>92</a:t>
            </a:fld>
            <a:endParaRPr lang="en-US" dirty="0">
              <a:solidFill>
                <a:schemeClr val="bg1"/>
              </a:solidFill>
            </a:endParaRPr>
          </a:p>
        </p:txBody>
      </p:sp>
    </p:spTree>
    <p:extLst>
      <p:ext uri="{BB962C8B-B14F-4D97-AF65-F5344CB8AC3E}">
        <p14:creationId xmlns:p14="http://schemas.microsoft.com/office/powerpoint/2010/main" val="343523388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Practitioner Awareness - YOU</a:t>
            </a:r>
          </a:p>
        </p:txBody>
      </p:sp>
      <p:sp>
        <p:nvSpPr>
          <p:cNvPr id="6" name="Content Placeholder 5"/>
          <p:cNvSpPr>
            <a:spLocks noGrp="1"/>
          </p:cNvSpPr>
          <p:nvPr>
            <p:ph idx="1"/>
          </p:nvPr>
        </p:nvSpPr>
        <p:spPr/>
        <p:txBody>
          <a:bodyPr/>
          <a:lstStyle/>
          <a:p>
            <a:pPr lvl="0"/>
            <a:r>
              <a:rPr lang="en-US" dirty="0"/>
              <a:t>Consciousness of one's personal reactions to people who are culturally different.</a:t>
            </a:r>
          </a:p>
          <a:p>
            <a:pPr lvl="0"/>
            <a:r>
              <a:rPr lang="en-US" dirty="0"/>
              <a:t>Social science research indicates that our values and beliefs may be inconsistent with our behaviors, and we ironically may be unaware of it.</a:t>
            </a:r>
          </a:p>
          <a:p>
            <a:endParaRPr lang="en-US" dirty="0"/>
          </a:p>
        </p:txBody>
      </p:sp>
      <p:sp>
        <p:nvSpPr>
          <p:cNvPr id="7" name="TextBox 6"/>
          <p:cNvSpPr txBox="1"/>
          <p:nvPr/>
        </p:nvSpPr>
        <p:spPr>
          <a:xfrm>
            <a:off x="2551215" y="6105897"/>
            <a:ext cx="8305800" cy="584775"/>
          </a:xfrm>
          <a:prstGeom prst="rect">
            <a:avLst/>
          </a:prstGeom>
          <a:noFill/>
        </p:spPr>
        <p:txBody>
          <a:bodyPr wrap="square" rtlCol="0">
            <a:spAutoFit/>
          </a:bodyPr>
          <a:lstStyle/>
          <a:p>
            <a:pPr algn="r"/>
            <a:r>
              <a:rPr lang="en-US" sz="1600" dirty="0">
                <a:solidFill>
                  <a:srgbClr val="000000"/>
                </a:solidFill>
                <a:latin typeface="Arial"/>
                <a:cs typeface="Arial"/>
              </a:rPr>
              <a:t>Kirwan Institute, Implicit Bias </a:t>
            </a:r>
          </a:p>
          <a:p>
            <a:pPr algn="r"/>
            <a:r>
              <a:rPr lang="en-US" sz="1600" dirty="0">
                <a:solidFill>
                  <a:srgbClr val="000000"/>
                </a:solidFill>
                <a:latin typeface="Arial"/>
                <a:cs typeface="Arial"/>
                <a:hlinkClick r:id="rId3"/>
              </a:rPr>
              <a:t>http://kirwaninstitute.osu.edu/wp-content/uploads/2014/03/2014-implicit-bias.pdf</a:t>
            </a:r>
            <a:r>
              <a:rPr lang="en-US" sz="1600" dirty="0">
                <a:solidFill>
                  <a:srgbClr val="000000"/>
                </a:solidFill>
                <a:latin typeface="Arial"/>
                <a:cs typeface="Arial"/>
              </a:rPr>
              <a:t>  </a:t>
            </a:r>
          </a:p>
        </p:txBody>
      </p:sp>
    </p:spTree>
    <p:extLst>
      <p:ext uri="{BB962C8B-B14F-4D97-AF65-F5344CB8AC3E}">
        <p14:creationId xmlns:p14="http://schemas.microsoft.com/office/powerpoint/2010/main" val="101572288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6151418" cy="1021278"/>
          </a:xfrm>
        </p:spPr>
        <p:txBody>
          <a:bodyPr/>
          <a:lstStyle/>
          <a:p>
            <a:r>
              <a:rPr lang="en-US" b="1" dirty="0"/>
              <a:t>You </a:t>
            </a:r>
            <a:r>
              <a:rPr lang="en-US" dirty="0"/>
              <a:t>Have a </a:t>
            </a:r>
            <a:r>
              <a:rPr lang="en-US" b="1" dirty="0"/>
              <a:t>Choice</a:t>
            </a:r>
          </a:p>
        </p:txBody>
      </p:sp>
      <p:sp>
        <p:nvSpPr>
          <p:cNvPr id="3" name="Rectangle 2"/>
          <p:cNvSpPr/>
          <p:nvPr/>
        </p:nvSpPr>
        <p:spPr>
          <a:xfrm>
            <a:off x="1686126" y="1641185"/>
            <a:ext cx="9977337" cy="4847481"/>
          </a:xfrm>
          <a:prstGeom prst="rect">
            <a:avLst/>
          </a:prstGeom>
        </p:spPr>
        <p:txBody>
          <a:bodyPr wrap="square">
            <a:spAutoFit/>
          </a:bodyPr>
          <a:lstStyle/>
          <a:p>
            <a:pPr marL="285750" lvl="0" indent="-285750">
              <a:spcAft>
                <a:spcPts val="600"/>
              </a:spcAft>
              <a:buFont typeface="Arial" panose="020B0604020202020204" pitchFamily="34" charset="0"/>
              <a:buChar char="•"/>
            </a:pPr>
            <a:r>
              <a:rPr lang="en-US" sz="2400" i="1" dirty="0"/>
              <a:t>choosing to enhance cultural proficiency, </a:t>
            </a:r>
            <a:endParaRPr lang="en-US" sz="2400" dirty="0"/>
          </a:p>
          <a:p>
            <a:pPr marL="285750" lvl="0" indent="-285750">
              <a:spcAft>
                <a:spcPts val="600"/>
              </a:spcAft>
              <a:buFont typeface="Arial" panose="020B0604020202020204" pitchFamily="34" charset="0"/>
              <a:buChar char="•"/>
            </a:pPr>
            <a:r>
              <a:rPr lang="en-US" sz="2400" i="1" dirty="0"/>
              <a:t>adding to knowledge base, </a:t>
            </a:r>
            <a:endParaRPr lang="en-US" sz="2400" dirty="0"/>
          </a:p>
          <a:p>
            <a:pPr marL="285750" lvl="0" indent="-285750">
              <a:spcAft>
                <a:spcPts val="600"/>
              </a:spcAft>
              <a:buFont typeface="Arial" panose="020B0604020202020204" pitchFamily="34" charset="0"/>
              <a:buChar char="•"/>
            </a:pPr>
            <a:r>
              <a:rPr lang="en-US" sz="2400" i="1" dirty="0"/>
              <a:t>personal and professional introspection, </a:t>
            </a:r>
            <a:endParaRPr lang="en-US" sz="2400" dirty="0"/>
          </a:p>
          <a:p>
            <a:pPr marL="285750" lvl="0" indent="-285750">
              <a:spcAft>
                <a:spcPts val="600"/>
              </a:spcAft>
              <a:buFont typeface="Arial" panose="020B0604020202020204" pitchFamily="34" charset="0"/>
              <a:buChar char="•"/>
            </a:pPr>
            <a:r>
              <a:rPr lang="en-US" sz="2400" i="1" dirty="0"/>
              <a:t>checking for assumptions and bias, </a:t>
            </a:r>
            <a:endParaRPr lang="en-US" sz="2400" dirty="0"/>
          </a:p>
          <a:p>
            <a:pPr marL="285750" lvl="0" indent="-285750">
              <a:spcAft>
                <a:spcPts val="600"/>
              </a:spcAft>
              <a:buFont typeface="Arial" panose="020B0604020202020204" pitchFamily="34" charset="0"/>
              <a:buChar char="•"/>
            </a:pPr>
            <a:r>
              <a:rPr lang="en-US" sz="2400" i="1" dirty="0"/>
              <a:t>engaging in consistent practice assessment, </a:t>
            </a:r>
            <a:endParaRPr lang="en-US" sz="2400" dirty="0"/>
          </a:p>
          <a:p>
            <a:pPr marL="285750" lvl="0" indent="-285750">
              <a:spcAft>
                <a:spcPts val="600"/>
              </a:spcAft>
              <a:buFont typeface="Arial" panose="020B0604020202020204" pitchFamily="34" charset="0"/>
              <a:buChar char="•"/>
            </a:pPr>
            <a:r>
              <a:rPr lang="en-US" sz="2400" i="1" dirty="0"/>
              <a:t>seeking and using supervision &amp; </a:t>
            </a:r>
            <a:endParaRPr lang="en-US" sz="2400" dirty="0"/>
          </a:p>
          <a:p>
            <a:pPr marL="285750" lvl="0" indent="-285750">
              <a:spcAft>
                <a:spcPts val="600"/>
              </a:spcAft>
              <a:buFont typeface="Arial" panose="020B0604020202020204" pitchFamily="34" charset="0"/>
              <a:buChar char="•"/>
            </a:pPr>
            <a:r>
              <a:rPr lang="en-US" sz="2400" i="1" dirty="0"/>
              <a:t>support, exposure/interaction with populations, </a:t>
            </a:r>
            <a:endParaRPr lang="en-US" sz="2400" dirty="0"/>
          </a:p>
          <a:p>
            <a:pPr marL="285750" lvl="0" indent="-285750">
              <a:spcAft>
                <a:spcPts val="600"/>
              </a:spcAft>
              <a:buFont typeface="Arial" panose="020B0604020202020204" pitchFamily="34" charset="0"/>
              <a:buChar char="•"/>
            </a:pPr>
            <a:r>
              <a:rPr lang="en-US" sz="2400" i="1" dirty="0"/>
              <a:t>choosing to take professional and culturally competent actions to promote health and goal attainment for all individuals, </a:t>
            </a:r>
            <a:endParaRPr lang="en-US" sz="2400" dirty="0"/>
          </a:p>
          <a:p>
            <a:pPr marL="285750" lvl="0" indent="-285750">
              <a:spcAft>
                <a:spcPts val="600"/>
              </a:spcAft>
              <a:buFont typeface="Arial" panose="020B0604020202020204" pitchFamily="34" charset="0"/>
              <a:buChar char="•"/>
            </a:pPr>
            <a:r>
              <a:rPr lang="en-US" sz="2400" i="1" dirty="0"/>
              <a:t>acknowledgement and investigation of less culturally competent practice, </a:t>
            </a:r>
            <a:endParaRPr lang="en-US" sz="2400" dirty="0"/>
          </a:p>
          <a:p>
            <a:pPr marL="285750" lvl="0" indent="-285750">
              <a:spcAft>
                <a:spcPts val="600"/>
              </a:spcAft>
              <a:buFont typeface="Arial" panose="020B0604020202020204" pitchFamily="34" charset="0"/>
              <a:buChar char="•"/>
            </a:pPr>
            <a:r>
              <a:rPr lang="en-US" sz="2400" i="1" dirty="0"/>
              <a:t>willingness &amp; fortitude to engage in an on-going process</a:t>
            </a:r>
          </a:p>
        </p:txBody>
      </p:sp>
      <p:grpSp>
        <p:nvGrpSpPr>
          <p:cNvPr id="8" name="Group 7"/>
          <p:cNvGrpSpPr/>
          <p:nvPr/>
        </p:nvGrpSpPr>
        <p:grpSpPr>
          <a:xfrm>
            <a:off x="8302372" y="1884376"/>
            <a:ext cx="3484836" cy="2427768"/>
            <a:chOff x="7046976" y="1140569"/>
            <a:chExt cx="5145024" cy="342900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46976" y="1140569"/>
              <a:ext cx="5145024" cy="3429000"/>
            </a:xfrm>
            <a:prstGeom prst="rect">
              <a:avLst/>
            </a:prstGeom>
          </p:spPr>
        </p:pic>
        <p:pic>
          <p:nvPicPr>
            <p:cNvPr id="6" name="Picture 2" descr="C:\Users\boeser\AppData\Local\Microsoft\Windows\Temporary Internet Files\Content.Outlook\50NMHPL5\lgbt_attc_logo_people-06 (2).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flipH="1">
              <a:off x="9692642" y="1721796"/>
              <a:ext cx="712746" cy="2306920"/>
            </a:xfrm>
            <a:prstGeom prst="rect">
              <a:avLst/>
            </a:prstGeom>
            <a:noFill/>
          </p:spPr>
        </p:pic>
        <p:pic>
          <p:nvPicPr>
            <p:cNvPr id="7" name="Picture 2" descr="C:\Users\boeser\AppData\Local\Microsoft\Windows\Temporary Internet Files\Content.Outlook\50NMHPL5\lgbt_attc_logo_people-06 (2).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flipH="1">
              <a:off x="8680046" y="1598916"/>
              <a:ext cx="838424" cy="2369716"/>
            </a:xfrm>
            <a:prstGeom prst="rect">
              <a:avLst/>
            </a:prstGeom>
            <a:noFill/>
          </p:spPr>
        </p:pic>
      </p:grpSp>
      <p:grpSp>
        <p:nvGrpSpPr>
          <p:cNvPr id="10" name="Group 9"/>
          <p:cNvGrpSpPr/>
          <p:nvPr/>
        </p:nvGrpSpPr>
        <p:grpSpPr>
          <a:xfrm>
            <a:off x="917118" y="885625"/>
            <a:ext cx="10918730" cy="767520"/>
            <a:chOff x="0" y="0"/>
            <a:chExt cx="10918730" cy="767520"/>
          </a:xfrm>
        </p:grpSpPr>
        <p:sp>
          <p:nvSpPr>
            <p:cNvPr id="11" name="Rectangle: Rounded Corners 10"/>
            <p:cNvSpPr/>
            <p:nvPr/>
          </p:nvSpPr>
          <p:spPr>
            <a:xfrm>
              <a:off x="0" y="0"/>
              <a:ext cx="10918730" cy="767520"/>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2" name="Rectangle: Rounded Corners 4"/>
            <p:cNvSpPr txBox="1"/>
            <p:nvPr/>
          </p:nvSpPr>
          <p:spPr>
            <a:xfrm>
              <a:off x="37467" y="37467"/>
              <a:ext cx="10843796" cy="69258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1920" tIns="121920" rIns="121920" bIns="121920" numCol="1" spcCol="1270" anchor="ctr" anchorCtr="0">
              <a:noAutofit/>
            </a:bodyPr>
            <a:lstStyle/>
            <a:p>
              <a:pPr marL="0" lvl="0" indent="0" algn="l" defTabSz="1422400" rtl="0">
                <a:lnSpc>
                  <a:spcPct val="90000"/>
                </a:lnSpc>
                <a:spcBef>
                  <a:spcPct val="0"/>
                </a:spcBef>
                <a:spcAft>
                  <a:spcPct val="35000"/>
                </a:spcAft>
                <a:buNone/>
              </a:pPr>
              <a:r>
                <a:rPr lang="en-US" sz="3200" kern="1200" dirty="0"/>
                <a:t>Cultural Humility requires choice &amp; action</a:t>
              </a:r>
            </a:p>
          </p:txBody>
        </p:sp>
      </p:grpSp>
    </p:spTree>
    <p:extLst>
      <p:ext uri="{BB962C8B-B14F-4D97-AF65-F5344CB8AC3E}">
        <p14:creationId xmlns:p14="http://schemas.microsoft.com/office/powerpoint/2010/main" val="3671881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left)">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left)">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left)">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wipe(left)">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wipe(left)">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wipe(left)">
                                      <p:cBhvr>
                                        <p:cTn id="47" dur="5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wipe(left)">
                                      <p:cBhvr>
                                        <p:cTn id="52"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31775"/>
            <a:ext cx="11668125" cy="1295400"/>
          </a:xfrm>
        </p:spPr>
        <p:txBody>
          <a:bodyPr/>
          <a:lstStyle/>
          <a:p>
            <a:r>
              <a:rPr lang="en-US" b="1" dirty="0"/>
              <a:t>Quote to Remember</a:t>
            </a:r>
          </a:p>
        </p:txBody>
      </p:sp>
      <p:graphicFrame>
        <p:nvGraphicFramePr>
          <p:cNvPr id="7" name="Content Placeholder 6"/>
          <p:cNvGraphicFramePr>
            <a:graphicFrameLocks noGrp="1"/>
          </p:cNvGraphicFramePr>
          <p:nvPr>
            <p:ph idx="4294967295"/>
          </p:nvPr>
        </p:nvGraphicFramePr>
        <p:xfrm>
          <a:off x="249382" y="1284286"/>
          <a:ext cx="11792197" cy="454649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Content Placeholder 4"/>
          <p:cNvSpPr txBox="1">
            <a:spLocks/>
          </p:cNvSpPr>
          <p:nvPr/>
        </p:nvSpPr>
        <p:spPr>
          <a:xfrm>
            <a:off x="330529" y="5498276"/>
            <a:ext cx="10749150" cy="1163781"/>
          </a:xfrm>
          <a:prstGeom prst="rect">
            <a:avLst/>
          </a:prstGeom>
        </p:spPr>
        <p:txBody>
          <a:bodyPr vert="horz" lIns="91440" tIns="45720" rIns="91440" bIns="45720" rtlCol="0">
            <a:normAutofit fontScale="62500" lnSpcReduction="20000"/>
          </a:bodyPr>
          <a:lstStyle/>
          <a:p>
            <a:pPr marL="0" marR="0" lvl="0" indent="0" algn="l" defTabSz="914126" rtl="0" eaLnBrk="1" fontAlgn="auto" latinLnBrk="0" hangingPunct="1">
              <a:lnSpc>
                <a:spcPct val="100000"/>
              </a:lnSpc>
              <a:spcBef>
                <a:spcPct val="20000"/>
              </a:spcBef>
              <a:spcAft>
                <a:spcPts val="0"/>
              </a:spcAft>
              <a:buClrTx/>
              <a:buSzTx/>
              <a:buFont typeface="Arial" pitchFamily="34" charset="0"/>
              <a:buNone/>
              <a:tabLst/>
              <a:defRPr/>
            </a:pPr>
            <a:endParaRPr kumimoji="0" lang="en-US" sz="2400" b="0" i="0" u="none" strike="noStrike" kern="1200" cap="none" spc="0" normalizeH="0" baseline="0" noProof="0" dirty="0">
              <a:ln>
                <a:noFill/>
              </a:ln>
              <a:solidFill>
                <a:schemeClr val="tx1"/>
              </a:solidFill>
              <a:effectLst/>
              <a:uLnTx/>
              <a:uFillTx/>
              <a:latin typeface="+mj-lt"/>
              <a:ea typeface="+mn-ea"/>
              <a:cs typeface="MV Boli" panose="02000500030200090000" pitchFamily="2" charset="0"/>
            </a:endParaRPr>
          </a:p>
          <a:p>
            <a:pPr marL="0" marR="0" lvl="0" indent="0" algn="l" defTabSz="914126" rtl="0" eaLnBrk="1" fontAlgn="auto" latinLnBrk="0" hangingPunct="1">
              <a:lnSpc>
                <a:spcPct val="100000"/>
              </a:lnSpc>
              <a:spcBef>
                <a:spcPct val="20000"/>
              </a:spcBef>
              <a:spcAft>
                <a:spcPts val="0"/>
              </a:spcAft>
              <a:buClrTx/>
              <a:buSzTx/>
              <a:buFont typeface="Arial" pitchFamily="34" charset="0"/>
              <a:buNone/>
              <a:tabLst/>
              <a:defRPr/>
            </a:pPr>
            <a:endParaRPr kumimoji="0" lang="en-US" sz="4800" b="0" i="0" u="none" strike="noStrike" kern="1200" cap="none" spc="0" normalizeH="0" baseline="0" noProof="0" dirty="0">
              <a:ln>
                <a:noFill/>
              </a:ln>
              <a:solidFill>
                <a:schemeClr val="tx1"/>
              </a:solidFill>
              <a:effectLst/>
              <a:uLnTx/>
              <a:uFillTx/>
              <a:latin typeface="+mj-lt"/>
              <a:ea typeface="+mn-ea"/>
              <a:cs typeface="MV Boli" panose="02000500030200090000" pitchFamily="2" charset="0"/>
            </a:endParaRPr>
          </a:p>
          <a:p>
            <a:pPr marL="342797" marR="0" lvl="0" indent="-342797" algn="l" defTabSz="914126" rtl="0" eaLnBrk="1" fontAlgn="auto" latinLnBrk="0" hangingPunct="1">
              <a:lnSpc>
                <a:spcPct val="100000"/>
              </a:lnSpc>
              <a:spcBef>
                <a:spcPct val="20000"/>
              </a:spcBef>
              <a:spcAft>
                <a:spcPts val="0"/>
              </a:spcAft>
              <a:buClrTx/>
              <a:buSzTx/>
              <a:buFont typeface="Arial" pitchFamily="34" charset="0"/>
              <a:buNone/>
              <a:tabLst/>
              <a:defRPr/>
            </a:pPr>
            <a:r>
              <a:rPr kumimoji="0" lang="en-US" sz="3600" b="0" i="0" u="none" strike="noStrike" kern="1200" cap="none" spc="0" normalizeH="0" baseline="0" noProof="0" dirty="0">
                <a:ln>
                  <a:noFill/>
                </a:ln>
                <a:solidFill>
                  <a:schemeClr val="tx1"/>
                </a:solidFill>
                <a:effectLst/>
                <a:uLnTx/>
                <a:uFillTx/>
                <a:latin typeface="+mj-lt"/>
                <a:ea typeface="+mn-ea"/>
                <a:cs typeface="MV Boli" panose="02000500030200090000" pitchFamily="2" charset="0"/>
              </a:rPr>
              <a:t>Diana Padilla, Cultural Expert, Program Manager, </a:t>
            </a:r>
            <a:r>
              <a:rPr kumimoji="0" lang="en-US" sz="3600" b="0" i="0" u="none" strike="noStrike" kern="1200" cap="none" spc="0" normalizeH="0" baseline="0" noProof="0" dirty="0" err="1">
                <a:ln>
                  <a:noFill/>
                </a:ln>
                <a:solidFill>
                  <a:schemeClr val="tx1"/>
                </a:solidFill>
                <a:effectLst/>
                <a:uLnTx/>
                <a:uFillTx/>
                <a:latin typeface="+mj-lt"/>
                <a:ea typeface="+mn-ea"/>
                <a:cs typeface="MV Boli" panose="02000500030200090000" pitchFamily="2" charset="0"/>
              </a:rPr>
              <a:t>NeC</a:t>
            </a:r>
            <a:r>
              <a:rPr kumimoji="0" lang="en-US" sz="3600" b="0" i="0" u="none" strike="noStrike" kern="1200" cap="none" spc="0" normalizeH="0" baseline="0" noProof="0" dirty="0">
                <a:ln>
                  <a:noFill/>
                </a:ln>
                <a:solidFill>
                  <a:schemeClr val="tx1"/>
                </a:solidFill>
                <a:effectLst/>
                <a:uLnTx/>
                <a:uFillTx/>
                <a:latin typeface="+mj-lt"/>
                <a:ea typeface="+mn-ea"/>
                <a:cs typeface="MV Boli" panose="02000500030200090000" pitchFamily="2" charset="0"/>
              </a:rPr>
              <a:t>-ATTC, NDRI-USA</a:t>
            </a:r>
          </a:p>
          <a:p>
            <a:pPr marL="342797" marR="0" lvl="0" indent="-342797" algn="l" defTabSz="914126" rtl="0" eaLnBrk="1" fontAlgn="auto" latinLnBrk="0" hangingPunct="1">
              <a:lnSpc>
                <a:spcPct val="100000"/>
              </a:lnSpc>
              <a:spcBef>
                <a:spcPct val="20000"/>
              </a:spcBef>
              <a:spcAft>
                <a:spcPts val="0"/>
              </a:spcAft>
              <a:buClrTx/>
              <a:buSzTx/>
              <a:buFont typeface="Arial" pitchFamily="34" charset="0"/>
              <a:buNone/>
              <a:tabLst/>
              <a:defRPr/>
            </a:pPr>
            <a:endParaRPr kumimoji="0" lang="en-US" sz="3600" b="0" i="0" u="none" strike="noStrike" kern="1200" cap="none" spc="0" normalizeH="0" baseline="0" noProof="0" dirty="0">
              <a:ln>
                <a:noFill/>
              </a:ln>
              <a:solidFill>
                <a:schemeClr val="tx1"/>
              </a:solidFill>
              <a:effectLst/>
              <a:uLnTx/>
              <a:uFillTx/>
              <a:latin typeface="+mj-lt"/>
              <a:ea typeface="+mn-ea"/>
              <a:cs typeface="MV Boli" panose="02000500030200090000" pitchFamily="2" charset="0"/>
            </a:endParaRPr>
          </a:p>
        </p:txBody>
      </p:sp>
    </p:spTree>
    <p:extLst>
      <p:ext uri="{BB962C8B-B14F-4D97-AF65-F5344CB8AC3E}">
        <p14:creationId xmlns:p14="http://schemas.microsoft.com/office/powerpoint/2010/main" val="120269755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Culturally Informed Strategies</a:t>
            </a:r>
          </a:p>
        </p:txBody>
      </p:sp>
      <p:sp>
        <p:nvSpPr>
          <p:cNvPr id="3" name="Content Placeholder 2"/>
          <p:cNvSpPr>
            <a:spLocks noGrp="1"/>
          </p:cNvSpPr>
          <p:nvPr>
            <p:ph idx="1"/>
          </p:nvPr>
        </p:nvSpPr>
        <p:spPr>
          <a:xfrm>
            <a:off x="677761" y="1678329"/>
            <a:ext cx="11227443" cy="4751654"/>
          </a:xfrm>
        </p:spPr>
        <p:txBody>
          <a:bodyPr>
            <a:normAutofit lnSpcReduction="10000"/>
          </a:bodyPr>
          <a:lstStyle/>
          <a:p>
            <a:pPr lvl="0"/>
            <a:r>
              <a:rPr lang="en-US" dirty="0"/>
              <a:t>Refrain from making assumptions</a:t>
            </a:r>
          </a:p>
          <a:p>
            <a:pPr lvl="0"/>
            <a:r>
              <a:rPr lang="en-US" dirty="0"/>
              <a:t>Recognize that as human beings, our brains make assumptions without us even knowing it</a:t>
            </a:r>
          </a:p>
          <a:p>
            <a:pPr lvl="0"/>
            <a:r>
              <a:rPr lang="en-US" dirty="0"/>
              <a:t>Communication can be as unique as a person’s cultural perspective</a:t>
            </a:r>
          </a:p>
          <a:p>
            <a:pPr lvl="0"/>
            <a:r>
              <a:rPr lang="en-US" dirty="0"/>
              <a:t>Support &amp; encourage positive images of persons of color, YMSM, women, LGBT, gender variant/non conforming, elderly, other abled, and not written here, in conversation and all environments</a:t>
            </a:r>
          </a:p>
        </p:txBody>
      </p:sp>
    </p:spTree>
    <p:extLst>
      <p:ext uri="{BB962C8B-B14F-4D97-AF65-F5344CB8AC3E}">
        <p14:creationId xmlns:p14="http://schemas.microsoft.com/office/powerpoint/2010/main" val="263703421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31775"/>
            <a:ext cx="11668125" cy="1295400"/>
          </a:xfrm>
        </p:spPr>
        <p:txBody>
          <a:bodyPr/>
          <a:lstStyle/>
          <a:p>
            <a:r>
              <a:rPr lang="en-US" b="1" dirty="0"/>
              <a:t>KEY CONCEPT</a:t>
            </a:r>
          </a:p>
        </p:txBody>
      </p:sp>
      <p:sp>
        <p:nvSpPr>
          <p:cNvPr id="4" name="Content Placeholder 3"/>
          <p:cNvSpPr>
            <a:spLocks noGrp="1"/>
          </p:cNvSpPr>
          <p:nvPr>
            <p:ph idx="4294967295"/>
          </p:nvPr>
        </p:nvSpPr>
        <p:spPr>
          <a:xfrm>
            <a:off x="761733" y="1677988"/>
            <a:ext cx="10816709" cy="4121150"/>
          </a:xfrm>
        </p:spPr>
        <p:txBody>
          <a:bodyPr/>
          <a:lstStyle/>
          <a:p>
            <a:pPr marL="0" indent="0">
              <a:buNone/>
            </a:pPr>
            <a:r>
              <a:rPr lang="en-US" sz="6600" dirty="0"/>
              <a:t>Cultural humility requires consistent re-self-appraisal; check in with yourself… forever</a:t>
            </a:r>
          </a:p>
          <a:p>
            <a:endParaRPr lang="en-US" dirty="0"/>
          </a:p>
        </p:txBody>
      </p:sp>
    </p:spTree>
    <p:extLst>
      <p:ext uri="{BB962C8B-B14F-4D97-AF65-F5344CB8AC3E}">
        <p14:creationId xmlns:p14="http://schemas.microsoft.com/office/powerpoint/2010/main" val="7060922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45575" y="3556412"/>
            <a:ext cx="10110708" cy="1678329"/>
          </a:xfrm>
        </p:spPr>
        <p:txBody>
          <a:bodyPr>
            <a:normAutofit/>
          </a:bodyPr>
          <a:lstStyle/>
          <a:p>
            <a:r>
              <a:rPr lang="en-US" b="1" dirty="0"/>
              <a:t>Minority Stress</a:t>
            </a:r>
          </a:p>
        </p:txBody>
      </p:sp>
      <p:sp>
        <p:nvSpPr>
          <p:cNvPr id="3" name="Subtitle 4"/>
          <p:cNvSpPr>
            <a:spLocks noGrp="1"/>
          </p:cNvSpPr>
          <p:nvPr>
            <p:ph type="subTitle" idx="1"/>
          </p:nvPr>
        </p:nvSpPr>
        <p:spPr>
          <a:xfrm>
            <a:off x="1858805" y="2144134"/>
            <a:ext cx="8508308" cy="839697"/>
          </a:xfrm>
        </p:spPr>
        <p:txBody>
          <a:bodyPr>
            <a:noAutofit/>
          </a:bodyPr>
          <a:lstStyle/>
          <a:p>
            <a:r>
              <a:rPr lang="en-US" sz="6000" b="1" dirty="0">
                <a:solidFill>
                  <a:srgbClr val="00467F"/>
                </a:solidFill>
                <a:latin typeface="Segoe Print" panose="02000600000000000000" pitchFamily="2" charset="0"/>
                <a:ea typeface="+mj-ea"/>
                <a:cs typeface="MV Boli" panose="02000500030200090000" pitchFamily="2" charset="0"/>
              </a:rPr>
              <a:t>MODULE</a:t>
            </a:r>
            <a:r>
              <a:rPr lang="en-US" sz="6000" dirty="0"/>
              <a:t> </a:t>
            </a:r>
            <a:r>
              <a:rPr lang="en-US" sz="6000" b="1" dirty="0">
                <a:solidFill>
                  <a:srgbClr val="00467F"/>
                </a:solidFill>
                <a:latin typeface="Segoe Print" panose="02000600000000000000" pitchFamily="2" charset="0"/>
                <a:ea typeface="+mj-ea"/>
                <a:cs typeface="MV Boli" panose="02000500030200090000" pitchFamily="2" charset="0"/>
              </a:rPr>
              <a:t>4</a:t>
            </a:r>
          </a:p>
        </p:txBody>
      </p:sp>
      <p:sp>
        <p:nvSpPr>
          <p:cNvPr id="4" name="Slide Number Placeholder 3"/>
          <p:cNvSpPr txBox="1">
            <a:spLocks/>
          </p:cNvSpPr>
          <p:nvPr/>
        </p:nvSpPr>
        <p:spPr>
          <a:xfrm>
            <a:off x="8890001" y="6508753"/>
            <a:ext cx="284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D1119996-BF18-4DBE-A1C0-00A82C436D85}" type="slidenum">
              <a:rPr lang="en-US" smtClean="0"/>
              <a:pPr algn="r"/>
              <a:t>98</a:t>
            </a:fld>
            <a:endParaRPr lang="en-US" dirty="0"/>
          </a:p>
        </p:txBody>
      </p:sp>
    </p:spTree>
    <p:extLst>
      <p:ext uri="{BB962C8B-B14F-4D97-AF65-F5344CB8AC3E}">
        <p14:creationId xmlns:p14="http://schemas.microsoft.com/office/powerpoint/2010/main" val="254285277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Goal of Module</a:t>
            </a:r>
          </a:p>
        </p:txBody>
      </p:sp>
      <p:sp>
        <p:nvSpPr>
          <p:cNvPr id="3" name="Content Placeholder 2"/>
          <p:cNvSpPr>
            <a:spLocks noGrp="1"/>
          </p:cNvSpPr>
          <p:nvPr>
            <p:ph idx="1"/>
          </p:nvPr>
        </p:nvSpPr>
        <p:spPr/>
        <p:txBody>
          <a:bodyPr/>
          <a:lstStyle/>
          <a:p>
            <a:pPr lvl="0"/>
            <a:r>
              <a:rPr lang="en-US" dirty="0"/>
              <a:t>To define minority stress and explore its impact on the physical and mental health of YMSM &amp; LGBT people</a:t>
            </a:r>
          </a:p>
          <a:p>
            <a:pPr lvl="0"/>
            <a:r>
              <a:rPr lang="en-US" dirty="0"/>
              <a:t>To identify at least 2 strategies for culturally proficient interventions that consider minority stress as a factor that could potentially impact client health outcomes</a:t>
            </a:r>
          </a:p>
          <a:p>
            <a:pPr marL="0" indent="0">
              <a:buNone/>
            </a:pPr>
            <a:endParaRPr lang="en-US" dirty="0"/>
          </a:p>
        </p:txBody>
      </p:sp>
    </p:spTree>
    <p:extLst>
      <p:ext uri="{BB962C8B-B14F-4D97-AF65-F5344CB8AC3E}">
        <p14:creationId xmlns:p14="http://schemas.microsoft.com/office/powerpoint/2010/main" val="196717333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NOPREFERENCE" val="False"/>
</p:tagLst>
</file>

<file path=ppt/tags/tag2.xml><?xml version="1.0" encoding="utf-8"?>
<p:tagLst xmlns:a="http://schemas.openxmlformats.org/drawingml/2006/main" xmlns:r="http://schemas.openxmlformats.org/officeDocument/2006/relationships" xmlns:p="http://schemas.openxmlformats.org/presentationml/2006/main">
  <p:tag name="NOPREFERENCE" val="False"/>
</p:tagLst>
</file>

<file path=ppt/tags/tag3.xml><?xml version="1.0" encoding="utf-8"?>
<p:tagLst xmlns:a="http://schemas.openxmlformats.org/drawingml/2006/main" xmlns:r="http://schemas.openxmlformats.org/officeDocument/2006/relationships" xmlns:p="http://schemas.openxmlformats.org/presentationml/2006/main">
  <p:tag name="DELIMITERS" val="3.1"/>
</p:tagLst>
</file>

<file path=ppt/tags/tag4.xml><?xml version="1.0" encoding="utf-8"?>
<p:tagLst xmlns:a="http://schemas.openxmlformats.org/drawingml/2006/main" xmlns:r="http://schemas.openxmlformats.org/officeDocument/2006/relationships" xmlns:p="http://schemas.openxmlformats.org/presentationml/2006/main">
  <p:tag name="NOPREFERENCE" val="False"/>
</p:tagLst>
</file>

<file path=ppt/tags/tag5.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heme/theme1.xml><?xml version="1.0" encoding="utf-8"?>
<a:theme xmlns:a="http://schemas.openxmlformats.org/drawingml/2006/main" name="1_YMSM LGBT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YMSM LGBT theme" id="{A698FB2B-398C-4A25-A627-F1A52735116A}" vid="{08211A4B-3710-407C-B81D-E2FA22AB835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4882</TotalTime>
  <Words>27416</Words>
  <Application>Microsoft Office PowerPoint</Application>
  <PresentationFormat>Widescreen</PresentationFormat>
  <Paragraphs>2046</Paragraphs>
  <Slides>177</Slides>
  <Notes>176</Notes>
  <HiddenSlides>0</HiddenSlides>
  <MMClips>4</MMClips>
  <ScaleCrop>false</ScaleCrop>
  <HeadingPairs>
    <vt:vector size="8" baseType="variant">
      <vt:variant>
        <vt:lpstr>Fonts Used</vt:lpstr>
      </vt:variant>
      <vt:variant>
        <vt:i4>15</vt:i4>
      </vt:variant>
      <vt:variant>
        <vt:lpstr>Theme</vt:lpstr>
      </vt:variant>
      <vt:variant>
        <vt:i4>1</vt:i4>
      </vt:variant>
      <vt:variant>
        <vt:lpstr>Embedded OLE Servers</vt:lpstr>
      </vt:variant>
      <vt:variant>
        <vt:i4>1</vt:i4>
      </vt:variant>
      <vt:variant>
        <vt:lpstr>Slide Titles</vt:lpstr>
      </vt:variant>
      <vt:variant>
        <vt:i4>177</vt:i4>
      </vt:variant>
    </vt:vector>
  </HeadingPairs>
  <TitlesOfParts>
    <vt:vector size="194" baseType="lpstr">
      <vt:lpstr>MS PGothic</vt:lpstr>
      <vt:lpstr>MS PGothic</vt:lpstr>
      <vt:lpstr>Arial</vt:lpstr>
      <vt:lpstr>Arial Black</vt:lpstr>
      <vt:lpstr>BankGothic Md BT</vt:lpstr>
      <vt:lpstr>Calibri</vt:lpstr>
      <vt:lpstr>Century Schoolbook</vt:lpstr>
      <vt:lpstr>Garamond</vt:lpstr>
      <vt:lpstr>Impact</vt:lpstr>
      <vt:lpstr>inherit</vt:lpstr>
      <vt:lpstr>Lato</vt:lpstr>
      <vt:lpstr>MV Boli</vt:lpstr>
      <vt:lpstr>Segoe Print</vt:lpstr>
      <vt:lpstr>Times New Roman</vt:lpstr>
      <vt:lpstr>Wingdings</vt:lpstr>
      <vt:lpstr>1_YMSM LGBT theme</vt:lpstr>
      <vt:lpstr>Document</vt:lpstr>
      <vt:lpstr>   Engaging and Retaining Young Men Who Have Sex with Men (YMSM) in Culturally Responsive Services          INSERT TRAINER </vt:lpstr>
      <vt:lpstr>The ATTC Network</vt:lpstr>
      <vt:lpstr>The Center of Excellence on Racial and Ethnic Minority Young Men who have Sex with Men (YMSM) and other Lesbian, Gay, Bisexual, and Transgender (LGBT) Populations YMSM + LGBT CoE</vt:lpstr>
      <vt:lpstr>PowerPoint Presentation</vt:lpstr>
      <vt:lpstr>LGBT Curriculum</vt:lpstr>
      <vt:lpstr>Today’s Agenda</vt:lpstr>
      <vt:lpstr>Group Agreements</vt:lpstr>
      <vt:lpstr>Housekeeping</vt:lpstr>
      <vt:lpstr>Introduction &amp; Key Terms</vt:lpstr>
      <vt:lpstr>Goal of Module</vt:lpstr>
      <vt:lpstr>PowerPoint Presentation</vt:lpstr>
      <vt:lpstr>YMSM Defined</vt:lpstr>
      <vt:lpstr>Exploring Identity</vt:lpstr>
      <vt:lpstr> The Kinsey Scale</vt:lpstr>
      <vt:lpstr>The interrelatedness of terms</vt:lpstr>
      <vt:lpstr>The interrelatedness of terms</vt:lpstr>
      <vt:lpstr>The interrelatedness of terms</vt:lpstr>
      <vt:lpstr>The interrelatedness of terms</vt:lpstr>
      <vt:lpstr>A Note About  Adolescent Development</vt:lpstr>
      <vt:lpstr>Continuing Brain Development</vt:lpstr>
      <vt:lpstr>Brain Development  Ages 5-20 years</vt:lpstr>
      <vt:lpstr>The interaction between the developing nervous system and drugs of abuse leads to: </vt:lpstr>
      <vt:lpstr>So, What Do We Know about YMSM?</vt:lpstr>
      <vt:lpstr>Limitations in our knowledge of the LGBT (and YMSM) Populations</vt:lpstr>
      <vt:lpstr>More Research Needed</vt:lpstr>
      <vt:lpstr>Limitations in our knowledge of the LGBT (and YMSM) Populations</vt:lpstr>
      <vt:lpstr>LGBT, MSM and YMSM</vt:lpstr>
      <vt:lpstr>Study: Latino MSM in New York City</vt:lpstr>
      <vt:lpstr>So what do we know?</vt:lpstr>
      <vt:lpstr>Providers Considerations: </vt:lpstr>
      <vt:lpstr>Related Health issues for YMSM</vt:lpstr>
      <vt:lpstr>Goal of the Module</vt:lpstr>
      <vt:lpstr>Why is it so important to focus on the HIV risk behaviors/factors of young men who have sex with men?</vt:lpstr>
      <vt:lpstr>CDC Report - 2016</vt:lpstr>
      <vt:lpstr>HIV Incidence among YMSM</vt:lpstr>
      <vt:lpstr>Risk Factors for HIV Infection among MSM</vt:lpstr>
      <vt:lpstr>STIs among MSM</vt:lpstr>
      <vt:lpstr>HIV Infections among Racial/Ethnic Minorities</vt:lpstr>
      <vt:lpstr>Why are African American and Hispanic/Latino YMSM disproportionately impacted by HIV?  What are some possible hypotheses?</vt:lpstr>
      <vt:lpstr>The Paradox</vt:lpstr>
      <vt:lpstr>Factors thought to Explain HIV Disparities</vt:lpstr>
      <vt:lpstr>HIV Prevention and Treatment</vt:lpstr>
      <vt:lpstr>HIV Care in the United States</vt:lpstr>
      <vt:lpstr>HIV Prevention Considerations</vt:lpstr>
      <vt:lpstr>PrEP/PEP</vt:lpstr>
      <vt:lpstr>Medications for HIV Infection</vt:lpstr>
      <vt:lpstr>Where are we headed?</vt:lpstr>
      <vt:lpstr>Providers Considerations </vt:lpstr>
      <vt:lpstr>Substance Use and  Mental Health Issues</vt:lpstr>
      <vt:lpstr>Key Message</vt:lpstr>
      <vt:lpstr>Alcohol/Drug Use Among LGBT/MSM</vt:lpstr>
      <vt:lpstr>Disparities in Smoking, Alcohol Use, and Illicit Drug Use among YMSM</vt:lpstr>
      <vt:lpstr>Stimulant Use among Racial/Ethnic Minority MSM Social Networking Users</vt:lpstr>
      <vt:lpstr>Critical Considerations</vt:lpstr>
      <vt:lpstr>Mental Health Among LGBT/MSM</vt:lpstr>
      <vt:lpstr>Mental Health and HIV Risk</vt:lpstr>
      <vt:lpstr>Mental Health and  Sexual Risk among YMSM</vt:lpstr>
      <vt:lpstr>Impact of Mental Health Status and Stigma/Stress on Prevalence of High-Risk Sex Acts among YMSM</vt:lpstr>
      <vt:lpstr>Revealing Sexual Orientation “Coming Out”</vt:lpstr>
      <vt:lpstr>PowerPoint Presentation</vt:lpstr>
      <vt:lpstr>“Coming Out” and Familial Dynamics</vt:lpstr>
      <vt:lpstr>Age of Sexual Debut and Associated Risk Factors among Racial/Ethnic Minority YMSM</vt:lpstr>
      <vt:lpstr>Bobby Griffith</vt:lpstr>
      <vt:lpstr>Suicide Risk among LGBT/MSM Youth</vt:lpstr>
      <vt:lpstr>LGBT Youth Suicide Risk</vt:lpstr>
      <vt:lpstr>Suicidality among YMSM</vt:lpstr>
      <vt:lpstr>a male youth (parental disappointment)</vt:lpstr>
      <vt:lpstr>a male youth (religious persecution)</vt:lpstr>
      <vt:lpstr>19-year-old Adam (ongoing pressure of hiding)</vt:lpstr>
      <vt:lpstr>a gay male youth (support makes a big difference)</vt:lpstr>
      <vt:lpstr>Tool Kit</vt:lpstr>
      <vt:lpstr>Homelessness</vt:lpstr>
      <vt:lpstr>Homelessness and YMSM</vt:lpstr>
      <vt:lpstr>Life Trajectory of  Onset of Negative Events among YMSM</vt:lpstr>
      <vt:lpstr>Violent Victimization Of LGBT/YMSM</vt:lpstr>
      <vt:lpstr>The Impact of Bullying</vt:lpstr>
      <vt:lpstr>Incidence and Risk Factors for Sexual Orientation-Related Physical Assault among YMSM</vt:lpstr>
      <vt:lpstr>Domestic Violence and Assault</vt:lpstr>
      <vt:lpstr>Best Practices for Working Effectively with Culturally Diverse Clients</vt:lpstr>
      <vt:lpstr>Goal of Module</vt:lpstr>
      <vt:lpstr>Key Concept</vt:lpstr>
      <vt:lpstr>What Is</vt:lpstr>
      <vt:lpstr>Dynamics of Culture</vt:lpstr>
      <vt:lpstr>   Cultural Patterns</vt:lpstr>
      <vt:lpstr>Cultural Competence</vt:lpstr>
      <vt:lpstr>“Cultural Humility” Perspective</vt:lpstr>
      <vt:lpstr>Male or Female?</vt:lpstr>
      <vt:lpstr>Conditioning - Activity</vt:lpstr>
      <vt:lpstr>Perceptions Paradigm</vt:lpstr>
      <vt:lpstr>Conceptual Framework</vt:lpstr>
      <vt:lpstr>Cultural Proficiency</vt:lpstr>
      <vt:lpstr>Practice Strategies</vt:lpstr>
      <vt:lpstr>Practitioner Awareness - YOU</vt:lpstr>
      <vt:lpstr>You Have a Choice</vt:lpstr>
      <vt:lpstr>Quote to Remember</vt:lpstr>
      <vt:lpstr>Culturally Informed Strategies</vt:lpstr>
      <vt:lpstr>KEY CONCEPT</vt:lpstr>
      <vt:lpstr>Minority Stress</vt:lpstr>
      <vt:lpstr>Goal of Module</vt:lpstr>
      <vt:lpstr>Defining Minorities</vt:lpstr>
      <vt:lpstr>Minority Stress Theory</vt:lpstr>
      <vt:lpstr>Minority Stress Theory</vt:lpstr>
      <vt:lpstr>More Research Needed</vt:lpstr>
      <vt:lpstr>Impact of Minority Stress on YMSM</vt:lpstr>
      <vt:lpstr>PowerPoint Presentation</vt:lpstr>
      <vt:lpstr>Resiliency &amp; Coping</vt:lpstr>
      <vt:lpstr>Coping strategies for YMSM</vt:lpstr>
      <vt:lpstr>PowerPoint Presentation</vt:lpstr>
      <vt:lpstr>Providers Supporting YMSM</vt:lpstr>
      <vt:lpstr>Specific Recommendations</vt:lpstr>
      <vt:lpstr>Exercise: Engaging Your Client</vt:lpstr>
      <vt:lpstr>Process Questions for Participants</vt:lpstr>
      <vt:lpstr>Summary</vt:lpstr>
      <vt:lpstr>Treatment Considerations</vt:lpstr>
      <vt:lpstr>Goal of Module</vt:lpstr>
      <vt:lpstr>To treat me, you have to know who I am…</vt:lpstr>
      <vt:lpstr>PowerPoint Presentation</vt:lpstr>
      <vt:lpstr>PowerPoint Presentation</vt:lpstr>
      <vt:lpstr>Taking a Family History</vt:lpstr>
      <vt:lpstr>SBIRT</vt:lpstr>
      <vt:lpstr>SBIRT</vt:lpstr>
      <vt:lpstr>Special Considerations at Intake for  YMSM Populations</vt:lpstr>
      <vt:lpstr>Screening/Assessment Resources</vt:lpstr>
      <vt:lpstr>PowerPoint Presentation</vt:lpstr>
      <vt:lpstr>What are the most important EBPs?</vt:lpstr>
      <vt:lpstr>Motivational Interviewing</vt:lpstr>
      <vt:lpstr>Promising Practice</vt:lpstr>
      <vt:lpstr>Service Population Needs</vt:lpstr>
      <vt:lpstr>How Anchor Operationalizes MI</vt:lpstr>
      <vt:lpstr>Principles of Cognitive Behavioral Therapy (CBT)</vt:lpstr>
      <vt:lpstr>Overview of CBT Approach</vt:lpstr>
      <vt:lpstr>Promising Practices</vt:lpstr>
      <vt:lpstr>Promising Practice</vt:lpstr>
      <vt:lpstr>Promising Practice</vt:lpstr>
      <vt:lpstr>12 Step Participation</vt:lpstr>
      <vt:lpstr>Adapting EBP’s to YMSM</vt:lpstr>
      <vt:lpstr>Promising Practices and Resources</vt:lpstr>
      <vt:lpstr>YMSM Provider Summit</vt:lpstr>
      <vt:lpstr>YMSM Provider Summit</vt:lpstr>
      <vt:lpstr>YMSM Provider Summit Recommendations</vt:lpstr>
      <vt:lpstr>YMSM Provider Summit Recommendations</vt:lpstr>
      <vt:lpstr>YMSM Provider Summit Recommendations</vt:lpstr>
      <vt:lpstr>YMSM Provider Summit Recommendations</vt:lpstr>
      <vt:lpstr>Best Practices </vt:lpstr>
      <vt:lpstr>Best Practices</vt:lpstr>
      <vt:lpstr>Best Practices</vt:lpstr>
      <vt:lpstr>Best Practices</vt:lpstr>
      <vt:lpstr>Creating a Welcoming Culture</vt:lpstr>
      <vt:lpstr>How Can Providers Avoid Burnout? </vt:lpstr>
      <vt:lpstr>What is Burnout?</vt:lpstr>
      <vt:lpstr>Symptoms of Burnout </vt:lpstr>
      <vt:lpstr>Who is Most At Risk?</vt:lpstr>
      <vt:lpstr>External vs. Internal  Coping</vt:lpstr>
      <vt:lpstr>Burnout Prevention/Treatment</vt:lpstr>
      <vt:lpstr>How Can Organizations Help?</vt:lpstr>
      <vt:lpstr>Resources</vt:lpstr>
      <vt:lpstr>www.ymsmlgbt.org </vt:lpstr>
      <vt:lpstr>Clearing House Resource www.ymsmlgbt.org</vt:lpstr>
      <vt:lpstr>Save the Date!</vt:lpstr>
      <vt:lpstr>Questions and Comments</vt:lpstr>
      <vt:lpstr>Hepatitis C (HCV) </vt:lpstr>
      <vt:lpstr>HIV Links</vt:lpstr>
      <vt:lpstr>Substance Use Links</vt:lpstr>
      <vt:lpstr>Suicide Prevention Links</vt:lpstr>
      <vt:lpstr>Trauma Informed Care</vt:lpstr>
      <vt:lpstr>Curriculum Authors</vt:lpstr>
      <vt:lpstr>References</vt:lpstr>
      <vt:lpstr>References</vt:lpstr>
      <vt:lpstr>References</vt:lpstr>
      <vt:lpstr>References</vt:lpstr>
      <vt:lpstr>Glossary of Key terms</vt:lpstr>
      <vt:lpstr>PowerPoint Presentation</vt:lpstr>
      <vt:lpstr>PowerPoint Presentation</vt:lpstr>
      <vt:lpstr>PowerPoint Presentation</vt:lpstr>
      <vt:lpstr>PowerPoint Presentation</vt:lpstr>
      <vt:lpstr>PowerPoint Presentation</vt:lpstr>
      <vt:lpstr>Center of Excellence on YMSM+LGBT</vt:lpstr>
    </vt:vector>
  </TitlesOfParts>
  <Company>University of Iowa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Provider’s Introduction to Substance Abuse Treatment for Lesbian, Gay, Bisexual and Transgender Individuals</dc:title>
  <dc:creator>Thompson, Lena E</dc:creator>
  <cp:lastModifiedBy>Brandy T. Oeser</cp:lastModifiedBy>
  <cp:revision>426</cp:revision>
  <cp:lastPrinted>2016-10-17T19:29:49Z</cp:lastPrinted>
  <dcterms:created xsi:type="dcterms:W3CDTF">2015-08-05T14:52:23Z</dcterms:created>
  <dcterms:modified xsi:type="dcterms:W3CDTF">2020-01-02T18:50:35Z</dcterms:modified>
</cp:coreProperties>
</file>